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notesMasterIdLst>
    <p:notesMasterId r:id="rId18"/>
  </p:notesMasterIdLst>
  <p:sldIdLst>
    <p:sldId id="256" r:id="rId4"/>
    <p:sldId id="259" r:id="rId5"/>
    <p:sldId id="276" r:id="rId6"/>
    <p:sldId id="279" r:id="rId7"/>
    <p:sldId id="267" r:id="rId8"/>
    <p:sldId id="275" r:id="rId9"/>
    <p:sldId id="273" r:id="rId10"/>
    <p:sldId id="269" r:id="rId11"/>
    <p:sldId id="270" r:id="rId12"/>
    <p:sldId id="257" r:id="rId13"/>
    <p:sldId id="258" r:id="rId14"/>
    <p:sldId id="277" r:id="rId15"/>
    <p:sldId id="266" r:id="rId16"/>
    <p:sldId id="278" r:id="rId17"/>
  </p:sldIdLst>
  <p:sldSz cx="18288000" cy="10287000"/>
  <p:notesSz cx="6858000" cy="9144000"/>
  <p:embeddedFontLst>
    <p:embeddedFont>
      <p:font typeface="Roboto" panose="020B0604020202020204" charset="0"/>
      <p:regular r:id="rId19"/>
      <p:bold r:id="rId20"/>
      <p:italic r:id="rId21"/>
      <p:boldItalic r:id="rId22"/>
    </p:embeddedFont>
    <p:embeddedFont>
      <p:font typeface="Open Sans 2 Bold" panose="020B0604020202020204" charset="0"/>
      <p:regular r:id="rId23"/>
    </p:embeddedFont>
    <p:embeddedFont>
      <p:font typeface="Oswald Bold" panose="020B0604020202020204" charset="0"/>
      <p:regular r:id="rId24"/>
      <p:bold r:id="rId25"/>
    </p:embeddedFont>
    <p:embeddedFont>
      <p:font typeface="Codec Pro ExtraBold" panose="020B0604020202020204" charset="0"/>
      <p:regular r:id="rId26"/>
    </p:embeddedFont>
    <p:embeddedFont>
      <p:font typeface="Open Sans Extra Bold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Open Sans 1 Bold" panose="020B0604020202020204" charset="0"/>
      <p:regular r:id="rId32"/>
    </p:embeddedFont>
    <p:embeddedFont>
      <p:font typeface="Open Sans 1" panose="020B0604020202020204" charset="0"/>
      <p:regular r:id="rId33"/>
    </p:embeddedFont>
    <p:embeddedFont>
      <p:font typeface="Roboto Black" panose="020B0604020202020204" charset="0"/>
      <p:bold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34F1332-5C51-677E-2575-EE0B340369F3}" name="Amandine HERSANT" initials="AH" userId="S::amandine.hersant@groupe-sos.org::f8ebf2a1-be54-4477-89fb-4362478ca0a5" providerId="AD"/>
  <p188:author id="{493E3B4A-11E3-E8A5-304D-80A329E324A5}" name="Guillaume TAUVERON" initials="GT" userId="S::guillaume.tauveron@groupe-sos.org::29897bda-1751-4193-8a99-2874098f2e6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7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600B9E-11FD-919B-A1E6-B61C0B71DF6E}" v="1" dt="2024-10-08T17:19:00.131"/>
    <p1510:client id="{2284750F-2268-9001-DD36-C955E393B8D4}" v="76" dt="2024-10-07T16:38:01.094"/>
    <p1510:client id="{B1B350F4-50A4-153A-F622-FF3EE758FB81}" v="5" dt="2024-10-08T18:00:19.807"/>
    <p1510:client id="{D6D70E1C-1DEF-4AEF-9961-5277912A5460}" v="2" dt="2024-10-08T17:21:32.4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5036" autoAdjust="0"/>
  </p:normalViewPr>
  <p:slideViewPr>
    <p:cSldViewPr>
      <p:cViewPr>
        <p:scale>
          <a:sx n="33" d="100"/>
          <a:sy n="33" d="100"/>
        </p:scale>
        <p:origin x="1536" y="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illaume TAUVERON" userId="S::guillaume.tauveron@groupe-sos.org::29897bda-1751-4193-8a99-2874098f2e66" providerId="AD" clId="Web-{B1B350F4-50A4-153A-F622-FF3EE758FB81}"/>
    <pc:docChg chg="modSld">
      <pc:chgData name="Guillaume TAUVERON" userId="S::guillaume.tauveron@groupe-sos.org::29897bda-1751-4193-8a99-2874098f2e66" providerId="AD" clId="Web-{B1B350F4-50A4-153A-F622-FF3EE758FB81}" dt="2024-10-08T18:00:18.416" v="1" actId="20577"/>
      <pc:docMkLst>
        <pc:docMk/>
      </pc:docMkLst>
      <pc:sldChg chg="modSp">
        <pc:chgData name="Guillaume TAUVERON" userId="S::guillaume.tauveron@groupe-sos.org::29897bda-1751-4193-8a99-2874098f2e66" providerId="AD" clId="Web-{B1B350F4-50A4-153A-F622-FF3EE758FB81}" dt="2024-10-08T18:00:18.416" v="1" actId="20577"/>
        <pc:sldMkLst>
          <pc:docMk/>
          <pc:sldMk cId="0" sldId="257"/>
        </pc:sldMkLst>
        <pc:spChg chg="mod">
          <ac:chgData name="Guillaume TAUVERON" userId="S::guillaume.tauveron@groupe-sos.org::29897bda-1751-4193-8a99-2874098f2e66" providerId="AD" clId="Web-{B1B350F4-50A4-153A-F622-FF3EE758FB81}" dt="2024-10-08T18:00:18.416" v="1" actId="20577"/>
          <ac:spMkLst>
            <pc:docMk/>
            <pc:sldMk cId="0" sldId="257"/>
            <ac:spMk id="3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F9B23B-1B34-414E-BC2A-27F30CCF9BED}" type="datetimeFigureOut">
              <a:rPr lang="fr-FR" smtClean="0"/>
              <a:t>18/11/2024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DEF70-B2F5-4F79-B6D0-77622A8407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733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Amandine – </a:t>
            </a:r>
            <a:r>
              <a:rPr lang="fr-FR" dirty="0" err="1" smtClean="0"/>
              <a:t>Prez</a:t>
            </a:r>
            <a:r>
              <a:rPr lang="fr-FR" baseline="0" dirty="0" smtClean="0"/>
              <a:t> PU, beaucoup d’</a:t>
            </a:r>
            <a:r>
              <a:rPr lang="fr-FR" baseline="0" dirty="0" err="1" smtClean="0"/>
              <a:t>entr</a:t>
            </a:r>
            <a:r>
              <a:rPr lang="fr-FR" baseline="0" dirty="0" smtClean="0"/>
              <a:t> qui souhaitaient un impact climat suivi dans le temps / étude avec ONG sur gap entre besoins ONG et financements – notamment car enjeu de suivi d’impact – c’est à ce moment que Davidson nous a contacté justement avec le souhait de financer des projets avec un impact climatique</a:t>
            </a:r>
          </a:p>
          <a:p>
            <a:r>
              <a:rPr lang="fr-FR" baseline="0" dirty="0" smtClean="0"/>
              <a:t>Aline – effectivement, Davidson c’est…, volonté du dirigeant </a:t>
            </a:r>
            <a:r>
              <a:rPr lang="fr-FR" baseline="0" dirty="0" err="1" smtClean="0"/>
              <a:t>ap</a:t>
            </a:r>
            <a:r>
              <a:rPr lang="fr-FR" baseline="0" dirty="0" smtClean="0"/>
              <a:t> avoir fait CEC = mesurer réduire impact carbone et en parallèle soutenir des projets en direct avec une ONG en s’assurant d’un suivi qui s’appuie sur la science, c’est à l’origine de la </a:t>
            </a:r>
            <a:r>
              <a:rPr lang="fr-FR" baseline="0" dirty="0" err="1" smtClean="0"/>
              <a:t>philantropie</a:t>
            </a:r>
            <a:r>
              <a:rPr lang="fr-FR" baseline="0" dirty="0" smtClean="0"/>
              <a:t> climatique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DEF70-B2F5-4F79-B6D0-77622A8407C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5437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Amandine – </a:t>
            </a:r>
            <a:r>
              <a:rPr lang="fr-FR" dirty="0" err="1" smtClean="0"/>
              <a:t>Prez</a:t>
            </a:r>
            <a:r>
              <a:rPr lang="fr-FR" baseline="0" dirty="0" smtClean="0"/>
              <a:t> PU, beaucoup d’</a:t>
            </a:r>
            <a:r>
              <a:rPr lang="fr-FR" baseline="0" dirty="0" err="1" smtClean="0"/>
              <a:t>entr</a:t>
            </a:r>
            <a:r>
              <a:rPr lang="fr-FR" baseline="0" dirty="0" smtClean="0"/>
              <a:t> qui souhaitaient un impact climat suivi dans le temps / étude avec ONG sur gap entre besoins ONG et financements – notamment car enjeu de suivi d’impact – c’est à ce moment que Davidson nous a contacté justement avec le souhait de financer des projets avec un impact climatique</a:t>
            </a:r>
          </a:p>
          <a:p>
            <a:r>
              <a:rPr lang="fr-FR" baseline="0" dirty="0" smtClean="0"/>
              <a:t>Aline – effectivement, Davidson c’est…, volonté du dirigeant </a:t>
            </a:r>
            <a:r>
              <a:rPr lang="fr-FR" baseline="0" dirty="0" err="1" smtClean="0"/>
              <a:t>ap</a:t>
            </a:r>
            <a:r>
              <a:rPr lang="fr-FR" baseline="0" dirty="0" smtClean="0"/>
              <a:t> avoir fait CEC = mesurer réduire impact carbone et en parallèle soutenir des projets en direct avec une ONG en s’assurant d’un suivi qui s’appuie sur la science, c’est à l’origine de la </a:t>
            </a:r>
            <a:r>
              <a:rPr lang="fr-FR" baseline="0" dirty="0" err="1" smtClean="0"/>
              <a:t>philantropie</a:t>
            </a:r>
            <a:r>
              <a:rPr lang="fr-FR" baseline="0" dirty="0" smtClean="0"/>
              <a:t> climatique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DEF70-B2F5-4F79-B6D0-77622A8407C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3193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Rappel historique marché réglementaire / </a:t>
            </a:r>
            <a:r>
              <a:rPr lang="fr-FR" dirty="0" err="1" smtClean="0"/>
              <a:t>entr</a:t>
            </a:r>
            <a:r>
              <a:rPr lang="fr-FR" dirty="0" smtClean="0"/>
              <a:t> ont voulu faire de même</a:t>
            </a:r>
            <a:r>
              <a:rPr lang="fr-FR" baseline="0" dirty="0" smtClean="0"/>
              <a:t> +1/-1 mais n’est pas adapté à la réalité </a:t>
            </a:r>
            <a:r>
              <a:rPr lang="fr-FR" baseline="0" dirty="0" err="1" smtClean="0"/>
              <a:t>sc</a:t>
            </a:r>
            <a:r>
              <a:rPr lang="fr-FR" baseline="0" dirty="0" smtClean="0"/>
              <a:t> . NZI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DEF70-B2F5-4F79-B6D0-77622A8407C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576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d383125999_0_1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fr-FR" sz="1000" dirty="0" smtClean="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4 principes</a:t>
            </a:r>
            <a:r>
              <a:rPr lang="fr-FR" sz="1000" baseline="0" dirty="0" smtClean="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 clefs d’une contribution climatique : simultanéité avec mesurer réduction compatible accords de paris ; intégration biodiv climat social + atténuation / adaptation ; proportionnalité des engagements dans la durée avec un suivi robuste</a:t>
            </a:r>
            <a:endParaRPr sz="1000" dirty="0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" name="Google Shape;198;g2d383125999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64181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d383125999_0_1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fr-FR" sz="1000" dirty="0" smtClean="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4 principes</a:t>
            </a:r>
            <a:r>
              <a:rPr lang="fr-FR" sz="1000" baseline="0" dirty="0" smtClean="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 clefs d’une contribution climatique : simultanéité avec mesurer réduction compatible accords de paris ; intégration biodiv climat social + atténuation / adaptation ; proportionnalité des engagements dans la durée avec un suivi robuste</a:t>
            </a:r>
            <a:endParaRPr sz="1000" dirty="0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" name="Google Shape;198;g2d383125999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3983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 (12C) 1">
  <p:cSld name="Content 1 (12C) 1">
    <p:bg>
      <p:bgPr>
        <a:solidFill>
          <a:srgbClr val="FFFFFF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1" name="Google Shape;111;g2d383125999_0_175"/>
          <p:cNvCxnSpPr/>
          <p:nvPr/>
        </p:nvCxnSpPr>
        <p:spPr>
          <a:xfrm>
            <a:off x="1371600" y="-8324"/>
            <a:ext cx="0" cy="1030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449434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A7B17"/>
          </p15:clr>
        </p15:guide>
        <p15:guide id="2" pos="594">
          <p15:clr>
            <a:srgbClr val="FA7B17"/>
          </p15:clr>
        </p15:guide>
        <p15:guide id="3" pos="1444">
          <p15:clr>
            <a:srgbClr val="FA7B17"/>
          </p15:clr>
        </p15:guide>
        <p15:guide id="4" pos="943">
          <p15:clr>
            <a:srgbClr val="FA7B17"/>
          </p15:clr>
        </p15:guide>
        <p15:guide id="5" pos="5616">
          <p15:clr>
            <a:srgbClr val="FA7B17"/>
          </p15:clr>
        </p15:guide>
        <p15:guide id="6" orient="horz" pos="162">
          <p15:clr>
            <a:srgbClr val="FA7B17"/>
          </p15:clr>
        </p15:guide>
        <p15:guide id="7" orient="horz" pos="378">
          <p15:clr>
            <a:srgbClr val="FA7B17"/>
          </p15:clr>
        </p15:guide>
        <p15:guide id="8" orient="horz" pos="1080">
          <p15:clr>
            <a:srgbClr val="FA7B17"/>
          </p15:clr>
        </p15:guide>
        <p15:guide id="9" orient="horz" pos="3078">
          <p15:clr>
            <a:srgbClr val="FA7B17"/>
          </p15:clr>
        </p15:guide>
        <p15:guide id="10" pos="1869">
          <p15:clr>
            <a:srgbClr val="FA7B17"/>
          </p15:clr>
        </p15:guide>
        <p15:guide id="11" orient="horz" pos="270">
          <p15:clr>
            <a:srgbClr val="FA7B17"/>
          </p15:clr>
        </p15:guide>
        <p15:guide id="12" pos="1793">
          <p15:clr>
            <a:srgbClr val="FA7B17"/>
          </p15:clr>
        </p15:guide>
        <p15:guide id="13" pos="2218">
          <p15:clr>
            <a:srgbClr val="FA7B17"/>
          </p15:clr>
        </p15:guide>
        <p15:guide id="14" pos="1367">
          <p15:clr>
            <a:srgbClr val="FA7B17"/>
          </p15:clr>
        </p15:guide>
        <p15:guide id="15" pos="1019">
          <p15:clr>
            <a:srgbClr val="FA7B17"/>
          </p15:clr>
        </p15:guide>
        <p15:guide id="16" orient="horz" pos="729">
          <p15:clr>
            <a:srgbClr val="FA7B17"/>
          </p15:clr>
        </p15:guide>
        <p15:guide id="17" pos="2293">
          <p15:clr>
            <a:srgbClr val="FA7B17"/>
          </p15:clr>
        </p15:guide>
        <p15:guide id="18" pos="2642">
          <p15:clr>
            <a:srgbClr val="FA7B17"/>
          </p15:clr>
        </p15:guide>
        <p15:guide id="19" pos="2719">
          <p15:clr>
            <a:srgbClr val="FA7B17"/>
          </p15:clr>
        </p15:guide>
        <p15:guide id="20" pos="3067">
          <p15:clr>
            <a:srgbClr val="FA7B17"/>
          </p15:clr>
        </p15:guide>
        <p15:guide id="21" pos="3143">
          <p15:clr>
            <a:srgbClr val="FA7B17"/>
          </p15:clr>
        </p15:guide>
        <p15:guide id="22" pos="3492">
          <p15:clr>
            <a:srgbClr val="FA7B17"/>
          </p15:clr>
        </p15:guide>
        <p15:guide id="23" pos="3568">
          <p15:clr>
            <a:srgbClr val="FA7B17"/>
          </p15:clr>
        </p15:guide>
        <p15:guide id="24" pos="3917">
          <p15:clr>
            <a:srgbClr val="FA7B17"/>
          </p15:clr>
        </p15:guide>
        <p15:guide id="25" pos="3993">
          <p15:clr>
            <a:srgbClr val="FA7B17"/>
          </p15:clr>
        </p15:guide>
        <p15:guide id="26" pos="4342">
          <p15:clr>
            <a:srgbClr val="FA7B17"/>
          </p15:clr>
        </p15:guide>
        <p15:guide id="27" pos="4417">
          <p15:clr>
            <a:srgbClr val="FA7B17"/>
          </p15:clr>
        </p15:guide>
        <p15:guide id="28" pos="4766">
          <p15:clr>
            <a:srgbClr val="FA7B17"/>
          </p15:clr>
        </p15:guide>
        <p15:guide id="29" pos="4843">
          <p15:clr>
            <a:srgbClr val="FA7B17"/>
          </p15:clr>
        </p15:guide>
        <p15:guide id="30" pos="5191">
          <p15:clr>
            <a:srgbClr val="FA7B17"/>
          </p15:clr>
        </p15:guide>
        <p15:guide id="31" pos="5267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3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0" Type="http://schemas.openxmlformats.org/officeDocument/2006/relationships/image" Target="../media/image3.jpe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et-zero-initiative.com/fr" TargetMode="External"/><Relationship Id="rId3" Type="http://schemas.openxmlformats.org/officeDocument/2006/relationships/hyperlink" Target="https://www.latribune.fr/opinions/tribunes/face-a-l-urgence-climatique-et-environnementale-l-appel-des-ong-aux-entreprises-investissez-dans-la-philanthropie-943343.html" TargetMode="External"/><Relationship Id="rId7" Type="http://schemas.openxmlformats.org/officeDocument/2006/relationships/hyperlink" Target="https://www.lemonde.fr/idees/article/2023/01/29/les-benefices-climatiques-de-la-compensation-carbone-sont-au-mieux-exageres-au-pire-imaginaires_6159711_3232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heguardian.com/environment/2023/aug/24/carbon-credit-speculators-could-lose-billions-as-offsets-deemed-worthless-aoe?_hsenc=p2ANqtz--pAWL5739PCdr9hUhrFHUsk8LiAlmcrJEqyzC8SPopL8tC13RtZHRQKupmSCkeqXdNMqqg" TargetMode="External"/><Relationship Id="rId11" Type="http://schemas.openxmlformats.org/officeDocument/2006/relationships/hyperlink" Target="https://librairie.ademe.fr/changement-climatique/5708-la-compensation-volontaire.html" TargetMode="External"/><Relationship Id="rId5" Type="http://schemas.openxmlformats.org/officeDocument/2006/relationships/hyperlink" Target="https://www.lesechos.fr/idees-debats/cercle/opinion-compensation-carbone-une-proposition-inefficace-et-dangereuse-2100869" TargetMode="External"/><Relationship Id="rId10" Type="http://schemas.openxmlformats.org/officeDocument/2006/relationships/hyperlink" Target="https://sciencebasedtargets.org/beyond-value-chain-mitigation" TargetMode="External"/><Relationship Id="rId4" Type="http://schemas.openxmlformats.org/officeDocument/2006/relationships/hyperlink" Target="https://www.latribune.fr/opinions/tribunes/la-lutte-pour-le-climat-ne-pourra-se-faire-a-credit-894861.html" TargetMode="External"/><Relationship Id="rId9" Type="http://schemas.openxmlformats.org/officeDocument/2006/relationships/hyperlink" Target="https://www.net-zero-initiative.com/fr/10-principe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670" t="-39253" b="-355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15605760" cy="87782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605761" cy="8778240"/>
            </a:xfrm>
            <a:custGeom>
              <a:avLst/>
              <a:gdLst/>
              <a:ahLst/>
              <a:cxnLst/>
              <a:rect l="l" t="t" r="r" b="b"/>
              <a:pathLst>
                <a:path w="15605761" h="8778240">
                  <a:moveTo>
                    <a:pt x="0" y="0"/>
                  </a:moveTo>
                  <a:lnTo>
                    <a:pt x="15605761" y="0"/>
                  </a:lnTo>
                  <a:lnTo>
                    <a:pt x="15605761" y="8778240"/>
                  </a:lnTo>
                  <a:lnTo>
                    <a:pt x="0" y="8778240"/>
                  </a:lnTo>
                  <a:close/>
                </a:path>
              </a:pathLst>
            </a:custGeom>
            <a:solidFill>
              <a:srgbClr val="29434F">
                <a:alpha val="6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5605760" cy="8787765"/>
            </a:xfrm>
            <a:prstGeom prst="rect">
              <a:avLst/>
            </a:prstGeom>
          </p:spPr>
          <p:txBody>
            <a:bodyPr lIns="14111" tIns="14111" rIns="14111" bIns="14111" rtlCol="0" anchor="ctr"/>
            <a:lstStyle/>
            <a:p>
              <a:pPr algn="ctr">
                <a:lnSpc>
                  <a:spcPts val="85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715867" y="2140855"/>
            <a:ext cx="12856265" cy="3508313"/>
            <a:chOff x="0" y="0"/>
            <a:chExt cx="2180571" cy="5950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80571" cy="595050"/>
            </a:xfrm>
            <a:custGeom>
              <a:avLst/>
              <a:gdLst/>
              <a:ahLst/>
              <a:cxnLst/>
              <a:rect l="l" t="t" r="r" b="b"/>
              <a:pathLst>
                <a:path w="2180571" h="595050">
                  <a:moveTo>
                    <a:pt x="2409" y="0"/>
                  </a:moveTo>
                  <a:lnTo>
                    <a:pt x="2178162" y="0"/>
                  </a:lnTo>
                  <a:cubicBezTo>
                    <a:pt x="2178801" y="0"/>
                    <a:pt x="2179414" y="254"/>
                    <a:pt x="2179866" y="706"/>
                  </a:cubicBezTo>
                  <a:cubicBezTo>
                    <a:pt x="2180317" y="1157"/>
                    <a:pt x="2180571" y="1770"/>
                    <a:pt x="2180571" y="2409"/>
                  </a:cubicBezTo>
                  <a:lnTo>
                    <a:pt x="2180571" y="592642"/>
                  </a:lnTo>
                  <a:cubicBezTo>
                    <a:pt x="2180571" y="593972"/>
                    <a:pt x="2179493" y="595050"/>
                    <a:pt x="2178162" y="595050"/>
                  </a:cubicBezTo>
                  <a:lnTo>
                    <a:pt x="2409" y="595050"/>
                  </a:lnTo>
                  <a:cubicBezTo>
                    <a:pt x="1078" y="595050"/>
                    <a:pt x="0" y="593972"/>
                    <a:pt x="0" y="592642"/>
                  </a:cubicBezTo>
                  <a:lnTo>
                    <a:pt x="0" y="2409"/>
                  </a:lnTo>
                  <a:cubicBezTo>
                    <a:pt x="0" y="1078"/>
                    <a:pt x="1078" y="0"/>
                    <a:pt x="240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00E7A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80571" cy="642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23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813306" y="212587"/>
            <a:ext cx="2418569" cy="1494484"/>
          </a:xfrm>
          <a:custGeom>
            <a:avLst/>
            <a:gdLst/>
            <a:ahLst/>
            <a:cxnLst/>
            <a:rect l="l" t="t" r="r" b="b"/>
            <a:pathLst>
              <a:path w="1935144" h="1232795">
                <a:moveTo>
                  <a:pt x="0" y="0"/>
                </a:moveTo>
                <a:lnTo>
                  <a:pt x="1935144" y="0"/>
                </a:lnTo>
                <a:lnTo>
                  <a:pt x="1935144" y="1232794"/>
                </a:lnTo>
                <a:lnTo>
                  <a:pt x="0" y="12327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889677" y="4816694"/>
            <a:ext cx="2508647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1">
                <a:solidFill>
                  <a:srgbClr val="00E7A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CONFÉRENCE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919304" y="2531110"/>
            <a:ext cx="12449393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</a:pPr>
            <a:r>
              <a:rPr lang="fr-FR" sz="4500" b="1" cap="all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Contribuer au-delà des crédits carbone - la voie </a:t>
            </a:r>
            <a:r>
              <a:rPr lang="fr-FR" sz="4500" b="1" cap="all" dirty="0" smtClean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DE LA PHILANTHROPIE CLIMATIQUE</a:t>
            </a:r>
            <a:endParaRPr lang="en-US" sz="4500" b="1" cap="all" dirty="0">
              <a:solidFill>
                <a:srgbClr val="FFFFFF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334000" y="6495375"/>
            <a:ext cx="2656384" cy="34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AMANDINE HERSANT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158155" y="8679424"/>
            <a:ext cx="1866801" cy="33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 smtClean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DAVIDSON</a:t>
            </a:r>
            <a:endParaRPr lang="en-US" sz="2000" b="1" dirty="0">
              <a:solidFill>
                <a:srgbClr val="FFFFF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8281489" y="6483071"/>
            <a:ext cx="3821104" cy="361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GUILLAUME TAUVERON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492178" y="7429965"/>
            <a:ext cx="3382260" cy="335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cap="all" dirty="0" err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Planète</a:t>
            </a:r>
            <a:r>
              <a:rPr lang="en-US" sz="2000" b="1" cap="all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2000" b="1" cap="all" dirty="0" err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Urgence</a:t>
            </a:r>
            <a:endParaRPr lang="en-US" sz="2000" b="1" cap="all" dirty="0">
              <a:solidFill>
                <a:srgbClr val="FFFFF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420964" y="8259532"/>
            <a:ext cx="2281039" cy="34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Directrice</a:t>
            </a:r>
            <a:r>
              <a:rPr lang="en-US" sz="20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Générale</a:t>
            </a:r>
            <a:endParaRPr lang="en-US" sz="2000" dirty="0">
              <a:solidFill>
                <a:srgbClr val="FFFFFF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8469504" y="6927721"/>
            <a:ext cx="3445073" cy="34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Directeur</a:t>
            </a:r>
            <a:r>
              <a:rPr lang="en-US" sz="200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du </a:t>
            </a:r>
            <a:r>
              <a:rPr lang="en-US" sz="200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Développement</a:t>
            </a:r>
            <a:endParaRPr lang="en-US" sz="2000" dirty="0">
              <a:solidFill>
                <a:srgbClr val="FFFFFF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429962" y="7787564"/>
            <a:ext cx="2737743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 smtClean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Climate Impact Manager</a:t>
            </a:r>
            <a:endParaRPr lang="en-US" sz="2000" dirty="0">
              <a:solidFill>
                <a:srgbClr val="FFFFFF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t="12963" r="8519" b="24815"/>
          <a:stretch/>
        </p:blipFill>
        <p:spPr>
          <a:xfrm>
            <a:off x="19157860" y="4160687"/>
            <a:ext cx="2050897" cy="2075607"/>
          </a:xfrm>
          <a:prstGeom prst="flowChartConnector">
            <a:avLst/>
          </a:prstGeom>
        </p:spPr>
      </p:pic>
      <p:sp>
        <p:nvSpPr>
          <p:cNvPr id="50" name="Ellipse 49"/>
          <p:cNvSpPr/>
          <p:nvPr/>
        </p:nvSpPr>
        <p:spPr>
          <a:xfrm>
            <a:off x="19084138" y="4126803"/>
            <a:ext cx="2085677" cy="2098546"/>
          </a:xfrm>
          <a:prstGeom prst="ellipse">
            <a:avLst/>
          </a:prstGeom>
          <a:noFill/>
          <a:ln w="57150">
            <a:solidFill>
              <a:srgbClr val="00E7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TextBox 19"/>
          <p:cNvSpPr txBox="1"/>
          <p:nvPr/>
        </p:nvSpPr>
        <p:spPr>
          <a:xfrm>
            <a:off x="4870354" y="8770359"/>
            <a:ext cx="3382260" cy="335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cap="all" dirty="0" err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Planète</a:t>
            </a:r>
            <a:r>
              <a:rPr lang="en-US" sz="2000" b="1" cap="all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2000" b="1" cap="all" dirty="0" err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Urgence</a:t>
            </a:r>
            <a:endParaRPr lang="en-US" sz="2000" b="1" cap="all" dirty="0">
              <a:solidFill>
                <a:srgbClr val="FFFFF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52" name="TextBox 14"/>
          <p:cNvSpPr txBox="1"/>
          <p:nvPr/>
        </p:nvSpPr>
        <p:spPr>
          <a:xfrm>
            <a:off x="12466057" y="6483240"/>
            <a:ext cx="2656384" cy="33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 smtClean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ALINE PERRIN</a:t>
            </a:r>
            <a:endParaRPr lang="en-US" sz="2000" b="1" dirty="0">
              <a:solidFill>
                <a:srgbClr val="FFFFF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5808" y="211955"/>
            <a:ext cx="2148329" cy="161124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6"/>
          <a:srcRect l="13626" t="22900" b="31574"/>
          <a:stretch/>
        </p:blipFill>
        <p:spPr>
          <a:xfrm>
            <a:off x="10835129" y="530079"/>
            <a:ext cx="4052067" cy="939732"/>
          </a:xfrm>
          <a:prstGeom prst="rect">
            <a:avLst/>
          </a:prstGeom>
        </p:spPr>
      </p:pic>
      <p:pic>
        <p:nvPicPr>
          <p:cNvPr id="1026" name="Picture 2" descr="Aline PERRIN - 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6359622"/>
            <a:ext cx="1943306" cy="29587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04" y="6361923"/>
            <a:ext cx="1970971" cy="29564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670" t="-39253" b="-355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0528" y="0"/>
            <a:ext cx="18308528" cy="10287000"/>
            <a:chOff x="0" y="0"/>
            <a:chExt cx="15623277" cy="87782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623277" cy="8778240"/>
            </a:xfrm>
            <a:custGeom>
              <a:avLst/>
              <a:gdLst/>
              <a:ahLst/>
              <a:cxnLst/>
              <a:rect l="l" t="t" r="r" b="b"/>
              <a:pathLst>
                <a:path w="15623277" h="8778240">
                  <a:moveTo>
                    <a:pt x="0" y="0"/>
                  </a:moveTo>
                  <a:lnTo>
                    <a:pt x="15623277" y="0"/>
                  </a:lnTo>
                  <a:lnTo>
                    <a:pt x="15623277" y="8778240"/>
                  </a:lnTo>
                  <a:lnTo>
                    <a:pt x="0" y="8778240"/>
                  </a:lnTo>
                  <a:close/>
                </a:path>
              </a:pathLst>
            </a:custGeom>
            <a:solidFill>
              <a:srgbClr val="29434F">
                <a:alpha val="6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5623277" cy="8787765"/>
            </a:xfrm>
            <a:prstGeom prst="rect">
              <a:avLst/>
            </a:prstGeom>
          </p:spPr>
          <p:txBody>
            <a:bodyPr lIns="14111" tIns="14111" rIns="14111" bIns="14111" rtlCol="0" anchor="ctr"/>
            <a:lstStyle/>
            <a:p>
              <a:pPr algn="ctr">
                <a:lnSpc>
                  <a:spcPts val="85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034767" y="2954929"/>
            <a:ext cx="10146157" cy="1014615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E7A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040978" y="525166"/>
            <a:ext cx="12206043" cy="1703228"/>
            <a:chOff x="0" y="0"/>
            <a:chExt cx="16274724" cy="227097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6274724" cy="2270970"/>
              <a:chOff x="0" y="0"/>
              <a:chExt cx="2070286" cy="28888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070286" cy="288887"/>
              </a:xfrm>
              <a:custGeom>
                <a:avLst/>
                <a:gdLst/>
                <a:ahLst/>
                <a:cxnLst/>
                <a:rect l="l" t="t" r="r" b="b"/>
                <a:pathLst>
                  <a:path w="2070286" h="288887">
                    <a:moveTo>
                      <a:pt x="2537" y="0"/>
                    </a:moveTo>
                    <a:lnTo>
                      <a:pt x="2067749" y="0"/>
                    </a:lnTo>
                    <a:cubicBezTo>
                      <a:pt x="2068422" y="0"/>
                      <a:pt x="2069067" y="267"/>
                      <a:pt x="2069543" y="743"/>
                    </a:cubicBezTo>
                    <a:cubicBezTo>
                      <a:pt x="2070019" y="1219"/>
                      <a:pt x="2070286" y="1864"/>
                      <a:pt x="2070286" y="2537"/>
                    </a:cubicBezTo>
                    <a:lnTo>
                      <a:pt x="2070286" y="286350"/>
                    </a:lnTo>
                    <a:cubicBezTo>
                      <a:pt x="2070286" y="287751"/>
                      <a:pt x="2069150" y="288887"/>
                      <a:pt x="2067749" y="288887"/>
                    </a:cubicBezTo>
                    <a:lnTo>
                      <a:pt x="2537" y="288887"/>
                    </a:lnTo>
                    <a:cubicBezTo>
                      <a:pt x="1136" y="288887"/>
                      <a:pt x="0" y="287751"/>
                      <a:pt x="0" y="286350"/>
                    </a:cubicBezTo>
                    <a:lnTo>
                      <a:pt x="0" y="2537"/>
                    </a:lnTo>
                    <a:cubicBezTo>
                      <a:pt x="0" y="1136"/>
                      <a:pt x="1136" y="0"/>
                      <a:pt x="253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6200" cap="sq">
                <a:solidFill>
                  <a:srgbClr val="00E7A0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2070286" cy="3365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23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012480" y="266688"/>
              <a:ext cx="14572647" cy="11391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75"/>
                </a:lnSpc>
              </a:pPr>
              <a:r>
                <a:rPr lang="fr-FR" sz="2700" b="1" cap="all" dirty="0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Contribuer au-delà des crédits carbone - la voie du mécénat climatique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778301" y="1526527"/>
              <a:ext cx="2718121" cy="4212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sz="2000" b="1">
                  <a:solidFill>
                    <a:srgbClr val="00E7A0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CONFÉRENCE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75610" y="3067431"/>
            <a:ext cx="559914" cy="2937042"/>
            <a:chOff x="0" y="0"/>
            <a:chExt cx="147467" cy="77354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7467" cy="773542"/>
            </a:xfrm>
            <a:custGeom>
              <a:avLst/>
              <a:gdLst/>
              <a:ahLst/>
              <a:cxnLst/>
              <a:rect l="l" t="t" r="r" b="b"/>
              <a:pathLst>
                <a:path w="147467" h="773542">
                  <a:moveTo>
                    <a:pt x="0" y="0"/>
                  </a:moveTo>
                  <a:lnTo>
                    <a:pt x="147467" y="0"/>
                  </a:lnTo>
                  <a:lnTo>
                    <a:pt x="147467" y="773542"/>
                  </a:lnTo>
                  <a:lnTo>
                    <a:pt x="0" y="773542"/>
                  </a:lnTo>
                  <a:close/>
                </a:path>
              </a:pathLst>
            </a:custGeom>
            <a:solidFill>
              <a:srgbClr val="00E7A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147467" cy="821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5041947" y="4828106"/>
            <a:ext cx="2648132" cy="31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2100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PENDANT 10 ANS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078195" y="6552179"/>
            <a:ext cx="4337652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 b="1" u="sng" dirty="0" err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Comité</a:t>
            </a:r>
            <a:r>
              <a:rPr lang="en-US" sz="2200" b="1" u="sng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Technique et </a:t>
            </a:r>
            <a:r>
              <a:rPr lang="en-US" sz="2200" b="1" u="sng" dirty="0" err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partenaires</a:t>
            </a:r>
            <a:r>
              <a:rPr lang="en-US" sz="2200" b="1" u="sng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de la </a:t>
            </a:r>
            <a:r>
              <a:rPr lang="en-US" sz="2200" b="1" u="sng" dirty="0" err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méthode</a:t>
            </a:r>
            <a:endParaRPr lang="en-US" sz="2200" b="1" u="sng" dirty="0">
              <a:solidFill>
                <a:srgbClr val="000000"/>
              </a:solidFill>
              <a:latin typeface="Open Sans 1 Bold"/>
              <a:ea typeface="Open Sans 1 Bold"/>
              <a:cs typeface="Open Sans 1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991600" y="5529575"/>
            <a:ext cx="957072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spcBef>
                <a:spcPct val="0"/>
              </a:spcBef>
            </a:pPr>
            <a:r>
              <a:rPr lang="en-US" sz="2100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Codec Pro ExtraBold"/>
              </a:rPr>
              <a:t>VALORISATION</a:t>
            </a:r>
            <a:r>
              <a:rPr lang="en-US" sz="4800" dirty="0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CSRD, </a:t>
            </a:r>
            <a:r>
              <a:rPr lang="en-US" sz="4800" dirty="0" err="1" smtClean="0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SBTi</a:t>
            </a:r>
            <a:r>
              <a:rPr lang="en-US" sz="4800" dirty="0" smtClean="0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BVCM, </a:t>
            </a:r>
            <a:r>
              <a:rPr lang="en-US" sz="4800" dirty="0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NZI</a:t>
            </a:r>
            <a:r>
              <a:rPr lang="en-US" sz="4800" b="1" dirty="0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…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64522" y="2273922"/>
            <a:ext cx="7387841" cy="3436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6772"/>
              </a:lnSpc>
              <a:spcBef>
                <a:spcPct val="0"/>
              </a:spcBef>
            </a:pPr>
            <a:r>
              <a:rPr lang="en-US" sz="19400" dirty="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3,4M€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40124" y="5075004"/>
            <a:ext cx="5478918" cy="432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DE CONTRIBUTION DEJA LEVES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163295" y="4506384"/>
            <a:ext cx="46734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KPI Carbone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6614" y="8326667"/>
            <a:ext cx="1412076" cy="1588585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7124" y="7631208"/>
            <a:ext cx="1575615" cy="654603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56924" y="9333335"/>
            <a:ext cx="1857291" cy="628924"/>
          </a:xfrm>
          <a:prstGeom prst="rect">
            <a:avLst/>
          </a:prstGeom>
        </p:spPr>
      </p:pic>
      <p:sp>
        <p:nvSpPr>
          <p:cNvPr id="40" name="Titre 1"/>
          <p:cNvSpPr txBox="1">
            <a:spLocks/>
          </p:cNvSpPr>
          <p:nvPr/>
        </p:nvSpPr>
        <p:spPr>
          <a:xfrm>
            <a:off x="13494450" y="7916849"/>
            <a:ext cx="2700323" cy="946814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sz="1800" i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Titillium Web"/>
              <a:cs typeface="Titillium Web"/>
            </a:endParaRPr>
          </a:p>
        </p:txBody>
      </p:sp>
      <p:pic>
        <p:nvPicPr>
          <p:cNvPr id="41" name="Picture 2" descr="Davidson - Networks, Digital Transformation and Industry 4.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5171" y="8805278"/>
            <a:ext cx="1612904" cy="138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Consultant senior en changement climatique - Accès à l'énergie ou  foresterie H/F Hamerkop Climate Impacts Ltd - Offre d'emploi Milieux /  Sites, Énergies renouvelables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4261" y="7236935"/>
            <a:ext cx="2842672" cy="131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32" t="5879" r="18996" b="26646"/>
          <a:stretch/>
        </p:blipFill>
        <p:spPr>
          <a:xfrm>
            <a:off x="9439432" y="6278036"/>
            <a:ext cx="2935453" cy="3780209"/>
          </a:xfrm>
          <a:prstGeom prst="rect">
            <a:avLst/>
          </a:prstGeom>
        </p:spPr>
      </p:pic>
      <p:pic>
        <p:nvPicPr>
          <p:cNvPr id="10242" name="Picture 2" descr="https://planete-urgence.org/wp-content/uploads/2024/08/5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4680" y="8255195"/>
            <a:ext cx="2286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18"/>
          <p:cNvGrpSpPr/>
          <p:nvPr/>
        </p:nvGrpSpPr>
        <p:grpSpPr>
          <a:xfrm rot="16200000">
            <a:off x="5234882" y="7886711"/>
            <a:ext cx="559914" cy="2937042"/>
            <a:chOff x="0" y="0"/>
            <a:chExt cx="147467" cy="773542"/>
          </a:xfrm>
        </p:grpSpPr>
        <p:sp>
          <p:nvSpPr>
            <p:cNvPr id="52" name="Freeform 19"/>
            <p:cNvSpPr/>
            <p:nvPr/>
          </p:nvSpPr>
          <p:spPr>
            <a:xfrm>
              <a:off x="0" y="0"/>
              <a:ext cx="147467" cy="773542"/>
            </a:xfrm>
            <a:custGeom>
              <a:avLst/>
              <a:gdLst/>
              <a:ahLst/>
              <a:cxnLst/>
              <a:rect l="l" t="t" r="r" b="b"/>
              <a:pathLst>
                <a:path w="147467" h="773542">
                  <a:moveTo>
                    <a:pt x="0" y="0"/>
                  </a:moveTo>
                  <a:lnTo>
                    <a:pt x="147467" y="0"/>
                  </a:lnTo>
                  <a:lnTo>
                    <a:pt x="147467" y="773542"/>
                  </a:lnTo>
                  <a:lnTo>
                    <a:pt x="0" y="773542"/>
                  </a:lnTo>
                  <a:close/>
                </a:path>
              </a:pathLst>
            </a:custGeom>
            <a:solidFill>
              <a:srgbClr val="00E7A0"/>
            </a:solidFill>
          </p:spPr>
        </p:sp>
        <p:sp>
          <p:nvSpPr>
            <p:cNvPr id="53" name="TextBox 20"/>
            <p:cNvSpPr txBox="1"/>
            <p:nvPr/>
          </p:nvSpPr>
          <p:spPr>
            <a:xfrm>
              <a:off x="0" y="-47625"/>
              <a:ext cx="147467" cy="821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4" name="TextBox 31"/>
          <p:cNvSpPr txBox="1"/>
          <p:nvPr/>
        </p:nvSpPr>
        <p:spPr>
          <a:xfrm>
            <a:off x="-248168" y="6653353"/>
            <a:ext cx="5589466" cy="3436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772"/>
              </a:lnSpc>
              <a:spcBef>
                <a:spcPct val="0"/>
              </a:spcBef>
            </a:pPr>
            <a:r>
              <a:rPr lang="en-US" sz="23300" dirty="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3</a:t>
            </a:r>
          </a:p>
        </p:txBody>
      </p:sp>
      <p:grpSp>
        <p:nvGrpSpPr>
          <p:cNvPr id="57" name="Group 18"/>
          <p:cNvGrpSpPr/>
          <p:nvPr/>
        </p:nvGrpSpPr>
        <p:grpSpPr>
          <a:xfrm rot="16200000">
            <a:off x="5234882" y="6306763"/>
            <a:ext cx="559914" cy="2937042"/>
            <a:chOff x="0" y="0"/>
            <a:chExt cx="147467" cy="773542"/>
          </a:xfrm>
        </p:grpSpPr>
        <p:sp>
          <p:nvSpPr>
            <p:cNvPr id="58" name="Freeform 19"/>
            <p:cNvSpPr/>
            <p:nvPr/>
          </p:nvSpPr>
          <p:spPr>
            <a:xfrm>
              <a:off x="0" y="0"/>
              <a:ext cx="147467" cy="773542"/>
            </a:xfrm>
            <a:custGeom>
              <a:avLst/>
              <a:gdLst/>
              <a:ahLst/>
              <a:cxnLst/>
              <a:rect l="l" t="t" r="r" b="b"/>
              <a:pathLst>
                <a:path w="147467" h="773542">
                  <a:moveTo>
                    <a:pt x="0" y="0"/>
                  </a:moveTo>
                  <a:lnTo>
                    <a:pt x="147467" y="0"/>
                  </a:lnTo>
                  <a:lnTo>
                    <a:pt x="147467" y="773542"/>
                  </a:lnTo>
                  <a:lnTo>
                    <a:pt x="0" y="773542"/>
                  </a:lnTo>
                  <a:close/>
                </a:path>
              </a:pathLst>
            </a:custGeom>
            <a:solidFill>
              <a:srgbClr val="00E7A0"/>
            </a:solidFill>
          </p:spPr>
        </p:sp>
        <p:sp>
          <p:nvSpPr>
            <p:cNvPr id="59" name="TextBox 20"/>
            <p:cNvSpPr txBox="1"/>
            <p:nvPr/>
          </p:nvSpPr>
          <p:spPr>
            <a:xfrm>
              <a:off x="0" y="-47625"/>
              <a:ext cx="147467" cy="821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6" name="TextBox 32"/>
          <p:cNvSpPr txBox="1"/>
          <p:nvPr/>
        </p:nvSpPr>
        <p:spPr>
          <a:xfrm>
            <a:off x="3647500" y="8365031"/>
            <a:ext cx="414629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Années</a:t>
            </a:r>
            <a:r>
              <a:rPr lang="en-US" sz="2600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de </a:t>
            </a:r>
            <a:r>
              <a:rPr lang="en-US" sz="2600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développement</a:t>
            </a:r>
            <a:endParaRPr lang="en-US" sz="2600" dirty="0">
              <a:solidFill>
                <a:srgbClr val="FFFFFF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55" name="TextBox 32"/>
          <p:cNvSpPr txBox="1"/>
          <p:nvPr/>
        </p:nvSpPr>
        <p:spPr>
          <a:xfrm>
            <a:off x="3649776" y="7223684"/>
            <a:ext cx="414629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Projets </a:t>
            </a:r>
            <a:r>
              <a:rPr lang="en-US" sz="2600" dirty="0" err="1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pilotes</a:t>
            </a:r>
            <a:r>
              <a:rPr lang="en-US" sz="2600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277" y="8364338"/>
            <a:ext cx="1869158" cy="63173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670" t="-39253" b="-355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5100" y="0"/>
            <a:ext cx="18308528" cy="10287000"/>
            <a:chOff x="0" y="0"/>
            <a:chExt cx="15623277" cy="87782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623277" cy="8778240"/>
            </a:xfrm>
            <a:custGeom>
              <a:avLst/>
              <a:gdLst/>
              <a:ahLst/>
              <a:cxnLst/>
              <a:rect l="l" t="t" r="r" b="b"/>
              <a:pathLst>
                <a:path w="15623277" h="8778240">
                  <a:moveTo>
                    <a:pt x="0" y="0"/>
                  </a:moveTo>
                  <a:lnTo>
                    <a:pt x="15623277" y="0"/>
                  </a:lnTo>
                  <a:lnTo>
                    <a:pt x="15623277" y="8778240"/>
                  </a:lnTo>
                  <a:lnTo>
                    <a:pt x="0" y="8778240"/>
                  </a:lnTo>
                  <a:close/>
                </a:path>
              </a:pathLst>
            </a:custGeom>
            <a:solidFill>
              <a:srgbClr val="29434F">
                <a:alpha val="6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5623277" cy="8787765"/>
            </a:xfrm>
            <a:prstGeom prst="rect">
              <a:avLst/>
            </a:prstGeom>
          </p:spPr>
          <p:txBody>
            <a:bodyPr lIns="14111" tIns="14111" rIns="14111" bIns="14111" rtlCol="0" anchor="ctr"/>
            <a:lstStyle/>
            <a:p>
              <a:pPr algn="ctr">
                <a:lnSpc>
                  <a:spcPts val="85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4" name="AutoShape 54"/>
          <p:cNvSpPr/>
          <p:nvPr/>
        </p:nvSpPr>
        <p:spPr>
          <a:xfrm flipH="1">
            <a:off x="14934194" y="1318561"/>
            <a:ext cx="3374335" cy="0"/>
          </a:xfrm>
          <a:prstGeom prst="line">
            <a:avLst/>
          </a:prstGeom>
          <a:ln w="1524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5" name="TextBox 55"/>
          <p:cNvSpPr txBox="1"/>
          <p:nvPr/>
        </p:nvSpPr>
        <p:spPr>
          <a:xfrm>
            <a:off x="2222600" y="455263"/>
            <a:ext cx="12711593" cy="1333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1349"/>
              </a:lnSpc>
            </a:pPr>
            <a:r>
              <a:rPr lang="en-US" sz="8224" b="1" spc="806" dirty="0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rPr>
              <a:t>BUSINESS CASE</a:t>
            </a:r>
          </a:p>
        </p:txBody>
      </p:sp>
      <p:pic>
        <p:nvPicPr>
          <p:cNvPr id="2052" name="Picture 4" descr="Clarisse Dubulle sur LinkedIn : Cher réseau, J'ai le plaisir de vous  annoncer que j'ai rejoint…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1E1739"/>
              </a:clrFrom>
              <a:clrTo>
                <a:srgbClr val="1E17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23349" r="9000" b="25221"/>
          <a:stretch/>
        </p:blipFill>
        <p:spPr bwMode="auto">
          <a:xfrm>
            <a:off x="281553" y="850988"/>
            <a:ext cx="4747760" cy="297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18"/>
          <p:cNvGrpSpPr/>
          <p:nvPr/>
        </p:nvGrpSpPr>
        <p:grpSpPr>
          <a:xfrm rot="16200000">
            <a:off x="11942222" y="6826244"/>
            <a:ext cx="721733" cy="6347846"/>
            <a:chOff x="0" y="-694857"/>
            <a:chExt cx="190086" cy="1468399"/>
          </a:xfrm>
        </p:grpSpPr>
        <p:sp>
          <p:nvSpPr>
            <p:cNvPr id="75" name="Freeform 19"/>
            <p:cNvSpPr/>
            <p:nvPr/>
          </p:nvSpPr>
          <p:spPr>
            <a:xfrm>
              <a:off x="42619" y="-694857"/>
              <a:ext cx="147467" cy="773542"/>
            </a:xfrm>
            <a:custGeom>
              <a:avLst/>
              <a:gdLst/>
              <a:ahLst/>
              <a:cxnLst/>
              <a:rect l="l" t="t" r="r" b="b"/>
              <a:pathLst>
                <a:path w="147467" h="773542">
                  <a:moveTo>
                    <a:pt x="0" y="0"/>
                  </a:moveTo>
                  <a:lnTo>
                    <a:pt x="147467" y="0"/>
                  </a:lnTo>
                  <a:lnTo>
                    <a:pt x="147467" y="773542"/>
                  </a:lnTo>
                  <a:lnTo>
                    <a:pt x="0" y="773542"/>
                  </a:lnTo>
                  <a:close/>
                </a:path>
              </a:pathLst>
            </a:custGeom>
            <a:solidFill>
              <a:srgbClr val="00E7A0"/>
            </a:solidFill>
          </p:spPr>
        </p:sp>
        <p:sp>
          <p:nvSpPr>
            <p:cNvPr id="76" name="TextBox 20"/>
            <p:cNvSpPr txBox="1"/>
            <p:nvPr/>
          </p:nvSpPr>
          <p:spPr>
            <a:xfrm>
              <a:off x="0" y="-47625"/>
              <a:ext cx="147467" cy="821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3" name="Rectangle 62"/>
          <p:cNvSpPr/>
          <p:nvPr/>
        </p:nvSpPr>
        <p:spPr>
          <a:xfrm>
            <a:off x="3733800" y="7509112"/>
            <a:ext cx="8382001" cy="251118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/>
        </p:nvSpPr>
        <p:spPr>
          <a:xfrm>
            <a:off x="3886200" y="7962900"/>
            <a:ext cx="8077200" cy="1952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ZoneTexte 64"/>
          <p:cNvSpPr txBox="1"/>
          <p:nvPr/>
        </p:nvSpPr>
        <p:spPr>
          <a:xfrm>
            <a:off x="3615199" y="7473551"/>
            <a:ext cx="865208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Open Sans 1 Bold"/>
                <a:ea typeface="Open Sans 1 Bold"/>
                <a:cs typeface="Open Sans 1 Bold"/>
              </a:rPr>
              <a:t>Comment déterminer le bon niveau de contribution ?</a:t>
            </a:r>
            <a:endParaRPr lang="fr-FR" sz="2400" dirty="0">
              <a:solidFill>
                <a:schemeClr val="bg1"/>
              </a:solidFill>
              <a:latin typeface="Open Sans 1 Bold"/>
              <a:ea typeface="Open Sans 1 Bold"/>
              <a:cs typeface="Open Sans 1 Bold"/>
            </a:endParaRPr>
          </a:p>
        </p:txBody>
      </p:sp>
      <p:pic>
        <p:nvPicPr>
          <p:cNvPr id="66" name="Image 65"/>
          <p:cNvPicPr>
            <a:picLocks noChangeAspect="1"/>
          </p:cNvPicPr>
          <p:nvPr/>
        </p:nvPicPr>
        <p:blipFill rotWithShape="1">
          <a:blip r:embed="rId4"/>
          <a:srcRect l="16365" t="47901" r="70104" b="35681"/>
          <a:stretch/>
        </p:blipFill>
        <p:spPr>
          <a:xfrm>
            <a:off x="10252540" y="8099942"/>
            <a:ext cx="1323734" cy="903013"/>
          </a:xfrm>
          <a:prstGeom prst="rect">
            <a:avLst/>
          </a:prstGeom>
        </p:spPr>
      </p:pic>
      <p:pic>
        <p:nvPicPr>
          <p:cNvPr id="67" name="Image 66"/>
          <p:cNvPicPr>
            <a:picLocks noChangeAspect="1"/>
          </p:cNvPicPr>
          <p:nvPr/>
        </p:nvPicPr>
        <p:blipFill rotWithShape="1">
          <a:blip r:embed="rId5"/>
          <a:srcRect l="16469" t="51259" r="69580" b="30271"/>
          <a:stretch/>
        </p:blipFill>
        <p:spPr>
          <a:xfrm>
            <a:off x="7603853" y="8010232"/>
            <a:ext cx="1364780" cy="1015889"/>
          </a:xfrm>
          <a:prstGeom prst="rect">
            <a:avLst/>
          </a:prstGeom>
        </p:spPr>
      </p:pic>
      <p:pic>
        <p:nvPicPr>
          <p:cNvPr id="68" name="Image 67"/>
          <p:cNvPicPr>
            <a:picLocks noChangeAspect="1"/>
          </p:cNvPicPr>
          <p:nvPr/>
        </p:nvPicPr>
        <p:blipFill rotWithShape="1">
          <a:blip r:embed="rId6"/>
          <a:srcRect l="15945" t="60774" r="70104" b="20943"/>
          <a:stretch/>
        </p:blipFill>
        <p:spPr>
          <a:xfrm>
            <a:off x="4784700" y="8020493"/>
            <a:ext cx="1364780" cy="1005628"/>
          </a:xfrm>
          <a:prstGeom prst="rect">
            <a:avLst/>
          </a:prstGeom>
        </p:spPr>
      </p:pic>
      <p:sp>
        <p:nvSpPr>
          <p:cNvPr id="69" name="ZoneTexte 68"/>
          <p:cNvSpPr txBox="1"/>
          <p:nvPr/>
        </p:nvSpPr>
        <p:spPr>
          <a:xfrm>
            <a:off x="4126767" y="8944570"/>
            <a:ext cx="2661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« ton-for-ton » </a:t>
            </a:r>
          </a:p>
          <a:p>
            <a:pPr algn="ctr"/>
            <a:r>
              <a:rPr lang="fr-FR" dirty="0"/>
              <a:t>proportionnelle aux émissions de l’entreprise </a:t>
            </a:r>
          </a:p>
        </p:txBody>
      </p:sp>
      <p:sp>
        <p:nvSpPr>
          <p:cNvPr id="70" name="ZoneTexte 69"/>
          <p:cNvSpPr txBox="1"/>
          <p:nvPr/>
        </p:nvSpPr>
        <p:spPr>
          <a:xfrm>
            <a:off x="6989415" y="9029663"/>
            <a:ext cx="2661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« money-for-ton » </a:t>
            </a:r>
          </a:p>
          <a:p>
            <a:pPr algn="ctr"/>
            <a:r>
              <a:rPr lang="fr-FR" dirty="0"/>
              <a:t>via le prix interne au carbone  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9705942" y="9043900"/>
            <a:ext cx="2257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« money-for-money » </a:t>
            </a:r>
          </a:p>
          <a:p>
            <a:pPr algn="ctr"/>
            <a:r>
              <a:rPr lang="fr-FR" dirty="0"/>
              <a:t>proportionnée au CA ou au revenu </a:t>
            </a:r>
          </a:p>
        </p:txBody>
      </p:sp>
      <p:cxnSp>
        <p:nvCxnSpPr>
          <p:cNvPr id="72" name="Connecteur droit 71"/>
          <p:cNvCxnSpPr/>
          <p:nvPr/>
        </p:nvCxnSpPr>
        <p:spPr>
          <a:xfrm>
            <a:off x="6934200" y="8233147"/>
            <a:ext cx="0" cy="1406153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3" name="Connecteur droit 72"/>
          <p:cNvCxnSpPr/>
          <p:nvPr/>
        </p:nvCxnSpPr>
        <p:spPr>
          <a:xfrm>
            <a:off x="9601200" y="8233147"/>
            <a:ext cx="0" cy="1406153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9" name="TextBox 32"/>
          <p:cNvSpPr txBox="1"/>
          <p:nvPr/>
        </p:nvSpPr>
        <p:spPr>
          <a:xfrm>
            <a:off x="497840" y="4152900"/>
            <a:ext cx="12204994" cy="438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700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STRATEGIE DE CONTRIBUTION PAR LA PHILANTHROPIE CLIMATIQUE</a:t>
            </a:r>
          </a:p>
        </p:txBody>
      </p:sp>
      <p:grpSp>
        <p:nvGrpSpPr>
          <p:cNvPr id="80" name="Group 18"/>
          <p:cNvGrpSpPr/>
          <p:nvPr/>
        </p:nvGrpSpPr>
        <p:grpSpPr>
          <a:xfrm rot="16200000">
            <a:off x="3094610" y="4047110"/>
            <a:ext cx="721733" cy="6347846"/>
            <a:chOff x="0" y="-694857"/>
            <a:chExt cx="190086" cy="1468399"/>
          </a:xfrm>
        </p:grpSpPr>
        <p:sp>
          <p:nvSpPr>
            <p:cNvPr id="81" name="Freeform 19"/>
            <p:cNvSpPr/>
            <p:nvPr/>
          </p:nvSpPr>
          <p:spPr>
            <a:xfrm>
              <a:off x="42619" y="-694857"/>
              <a:ext cx="147467" cy="773542"/>
            </a:xfrm>
            <a:custGeom>
              <a:avLst/>
              <a:gdLst/>
              <a:ahLst/>
              <a:cxnLst/>
              <a:rect l="l" t="t" r="r" b="b"/>
              <a:pathLst>
                <a:path w="147467" h="773542">
                  <a:moveTo>
                    <a:pt x="0" y="0"/>
                  </a:moveTo>
                  <a:lnTo>
                    <a:pt x="147467" y="0"/>
                  </a:lnTo>
                  <a:lnTo>
                    <a:pt x="147467" y="773542"/>
                  </a:lnTo>
                  <a:lnTo>
                    <a:pt x="0" y="773542"/>
                  </a:lnTo>
                  <a:close/>
                </a:path>
              </a:pathLst>
            </a:custGeom>
            <a:solidFill>
              <a:srgbClr val="00E7A0"/>
            </a:solidFill>
          </p:spPr>
        </p:sp>
        <p:sp>
          <p:nvSpPr>
            <p:cNvPr id="82" name="TextBox 20"/>
            <p:cNvSpPr txBox="1"/>
            <p:nvPr/>
          </p:nvSpPr>
          <p:spPr>
            <a:xfrm>
              <a:off x="0" y="-47625"/>
              <a:ext cx="147467" cy="821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0" name="Google Shape;210;g2d383125999_0_144"/>
          <p:cNvSpPr/>
          <p:nvPr/>
        </p:nvSpPr>
        <p:spPr>
          <a:xfrm>
            <a:off x="5274101" y="1827163"/>
            <a:ext cx="12632899" cy="2007660"/>
          </a:xfrm>
          <a:prstGeom prst="roundRect">
            <a:avLst>
              <a:gd name="adj" fmla="val 5158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219450" tIns="201150" rIns="182850" bIns="137150" anchor="ctr" anchorCtr="0">
            <a:noAutofit/>
          </a:bodyPr>
          <a:lstStyle/>
          <a:p>
            <a:pPr>
              <a:spcBef>
                <a:spcPts val="1200"/>
              </a:spcBef>
              <a:buClr>
                <a:schemeClr val="dk1"/>
              </a:buClr>
              <a:buSzPts val="800"/>
            </a:pPr>
            <a:r>
              <a:rPr lang="fr-FR" sz="22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ETI FR de conseil en ingénierie | 3000 salariés | 32 filiales | CA: 304 M€</a:t>
            </a:r>
          </a:p>
          <a:p>
            <a:pPr>
              <a:spcBef>
                <a:spcPts val="1200"/>
              </a:spcBef>
              <a:buClr>
                <a:schemeClr val="dk1"/>
              </a:buClr>
              <a:buSzPts val="800"/>
            </a:pPr>
            <a:r>
              <a:rPr lang="fr-FR" sz="22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Engagements : B-</a:t>
            </a:r>
            <a:r>
              <a:rPr lang="fr-FR" sz="2200" dirty="0" err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Corp</a:t>
            </a:r>
            <a:r>
              <a:rPr lang="fr-FR" sz="22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fr-FR" sz="2200" dirty="0" err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Ecovadis</a:t>
            </a:r>
            <a:r>
              <a:rPr lang="fr-FR" sz="22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fr-FR" sz="2200" dirty="0" err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Silver</a:t>
            </a:r>
            <a:r>
              <a:rPr lang="fr-FR" sz="22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, CDP Climat, </a:t>
            </a:r>
            <a:r>
              <a:rPr lang="fr-FR" sz="2200" dirty="0" err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SBTi</a:t>
            </a:r>
            <a:r>
              <a:rPr lang="fr-FR" sz="22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(objectifs validés)</a:t>
            </a:r>
          </a:p>
          <a:p>
            <a:pPr>
              <a:spcBef>
                <a:spcPts val="1200"/>
              </a:spcBef>
              <a:buClr>
                <a:schemeClr val="dk1"/>
              </a:buClr>
              <a:buSzPts val="800"/>
            </a:pPr>
            <a:r>
              <a:rPr lang="fr-FR" sz="22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Réseaux : Conventions des Entreprises pour le Climat | collectif Green IT | </a:t>
            </a:r>
            <a:r>
              <a:rPr lang="fr-FR" sz="2200" dirty="0" err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UNGlobal</a:t>
            </a:r>
            <a:r>
              <a:rPr lang="fr-FR" sz="22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Compact</a:t>
            </a:r>
            <a:endParaRPr sz="2200" dirty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" name="Google Shape;211;g2d383125999_0_144"/>
          <p:cNvSpPr/>
          <p:nvPr/>
        </p:nvSpPr>
        <p:spPr>
          <a:xfrm>
            <a:off x="424258" y="4823881"/>
            <a:ext cx="11767741" cy="2310658"/>
          </a:xfrm>
          <a:prstGeom prst="roundRect">
            <a:avLst>
              <a:gd name="adj" fmla="val 5158"/>
            </a:avLst>
          </a:prstGeom>
          <a:solidFill>
            <a:srgbClr val="C9DAF8"/>
          </a:solidFill>
          <a:ln>
            <a:noFill/>
          </a:ln>
        </p:spPr>
        <p:txBody>
          <a:bodyPr spcFirstLastPara="1" wrap="square" lIns="219450" tIns="201150" rIns="182850" bIns="137150" anchor="ctr" anchorCtr="0">
            <a:noAutofit/>
          </a:bodyPr>
          <a:lstStyle/>
          <a:p>
            <a:pPr marL="342900" indent="-342900">
              <a:buClr>
                <a:srgbClr val="000000"/>
              </a:buClr>
              <a:buSzPts val="2400"/>
              <a:buFont typeface="Wingdings" panose="05000000000000000000" pitchFamily="2" charset="2"/>
              <a:buChar char="ü"/>
            </a:pPr>
            <a:r>
              <a:rPr lang="fr-FR" sz="2300" b="1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3,2 M€ de dons</a:t>
            </a:r>
            <a:r>
              <a:rPr lang="fr-FR" sz="23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réalisés entre 2021 et 2024 </a:t>
            </a:r>
          </a:p>
          <a:p>
            <a:pPr marL="342900" indent="-342900">
              <a:buClr>
                <a:srgbClr val="000000"/>
              </a:buClr>
              <a:buSzPts val="2400"/>
              <a:buFont typeface="Wingdings" panose="05000000000000000000" pitchFamily="2" charset="2"/>
              <a:buChar char="ü"/>
            </a:pPr>
            <a:r>
              <a:rPr lang="fr-FR" sz="2300" b="1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2 projets financés </a:t>
            </a:r>
            <a:r>
              <a:rPr lang="fr-FR" sz="23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de mangrove, bois énergie et agroforesterie sur 1300 hectares</a:t>
            </a:r>
          </a:p>
          <a:p>
            <a:pPr marL="342900" indent="-342900">
              <a:buClr>
                <a:srgbClr val="000000"/>
              </a:buClr>
              <a:buSzPts val="2400"/>
              <a:buFont typeface="Wingdings" panose="05000000000000000000" pitchFamily="2" charset="2"/>
              <a:buChar char="ü"/>
            </a:pPr>
            <a:r>
              <a:rPr lang="fr-FR" sz="2300" b="1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55 000 tonnes </a:t>
            </a:r>
            <a:r>
              <a:rPr lang="fr-FR" sz="23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estimées de séquestration carbone sur 10 ans</a:t>
            </a:r>
          </a:p>
          <a:p>
            <a:pPr marL="342900" indent="-342900">
              <a:buClr>
                <a:srgbClr val="000000"/>
              </a:buClr>
              <a:buSzPts val="2400"/>
              <a:buFont typeface="Wingdings" panose="05000000000000000000" pitchFamily="2" charset="2"/>
              <a:buChar char="ü"/>
            </a:pPr>
            <a:r>
              <a:rPr lang="fr-FR" sz="2300" b="1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Intégration des résultats </a:t>
            </a:r>
            <a:r>
              <a:rPr lang="fr-FR" sz="23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dans les rapports RSE (Plan de transition) et questionnaires d’évaluation de notre écosystème (Référencements clients, </a:t>
            </a:r>
            <a:r>
              <a:rPr lang="fr-FR" sz="2300" dirty="0" err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BCorp</a:t>
            </a:r>
            <a:r>
              <a:rPr lang="fr-FR" sz="23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fr-FR" sz="2300" dirty="0" err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Ecovadis</a:t>
            </a:r>
            <a:r>
              <a:rPr lang="fr-FR" sz="23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, CDP) </a:t>
            </a:r>
          </a:p>
        </p:txBody>
      </p:sp>
      <p:sp>
        <p:nvSpPr>
          <p:cNvPr id="32" name="Google Shape;211;g2d383125999_0_144"/>
          <p:cNvSpPr/>
          <p:nvPr/>
        </p:nvSpPr>
        <p:spPr>
          <a:xfrm>
            <a:off x="12616257" y="4162696"/>
            <a:ext cx="5460354" cy="6036519"/>
          </a:xfrm>
          <a:prstGeom prst="roundRect">
            <a:avLst>
              <a:gd name="adj" fmla="val 5158"/>
            </a:avLst>
          </a:prstGeom>
          <a:solidFill>
            <a:srgbClr val="C9DAF8"/>
          </a:solidFill>
          <a:ln>
            <a:noFill/>
          </a:ln>
        </p:spPr>
        <p:txBody>
          <a:bodyPr spcFirstLastPara="1" wrap="square" lIns="219450" tIns="201150" rIns="182850" bIns="137150" anchor="ctr" anchorCtr="0">
            <a:noAutofit/>
          </a:bodyPr>
          <a:lstStyle/>
          <a:p>
            <a:pPr algn="just">
              <a:spcAft>
                <a:spcPts val="0"/>
              </a:spcAft>
            </a:pPr>
            <a:r>
              <a:rPr lang="fr-FR" sz="2300" b="1" dirty="0">
                <a:solidFill>
                  <a:srgbClr val="666666"/>
                </a:solidFill>
                <a:latin typeface="Roboto"/>
                <a:ea typeface="Roboto"/>
                <a:cs typeface="Roboto"/>
              </a:rPr>
              <a:t>Etapes de mise en œuvre</a:t>
            </a:r>
          </a:p>
          <a:p>
            <a:pPr algn="just">
              <a:spcAft>
                <a:spcPts val="0"/>
              </a:spcAft>
            </a:pPr>
            <a:endParaRPr lang="fr-FR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B0604020202020204" charset="0"/>
              <a:ea typeface="Calibri" panose="020F0502020204030204" pitchFamily="34" charset="0"/>
              <a:cs typeface="Roboto" panose="020B0604020202020204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0"/>
              </a:spcAft>
              <a:buFont typeface="+mj-lt"/>
              <a:buAutoNum type="arabicPeriod"/>
            </a:pP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B0604020202020204" charset="0"/>
                <a:ea typeface="Calibri" panose="020F0502020204030204" pitchFamily="34" charset="0"/>
                <a:cs typeface="Roboto" panose="020B0604020202020204" charset="0"/>
              </a:rPr>
              <a:t>Identification d’acteurs ONG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B0604020202020204" charset="0"/>
                <a:ea typeface="Calibri" panose="020F0502020204030204" pitchFamily="34" charset="0"/>
                <a:cs typeface="Roboto" panose="020B0604020202020204" charset="0"/>
              </a:rPr>
              <a:t> ayant une action directe sur la restauration et conservation de puits de carbone naturel et en capacité de mettre en œuvre un suivi robuste dans le temps </a:t>
            </a:r>
            <a:endParaRPr lang="fr-FR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B0604020202020204" charset="0"/>
              <a:ea typeface="Calibri" panose="020F0502020204030204" pitchFamily="34" charset="0"/>
              <a:cs typeface="Roboto" panose="020B0604020202020204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0"/>
              </a:spcAft>
              <a:buFont typeface="+mj-lt"/>
              <a:buAutoNum type="arabicPeriod"/>
            </a:pP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B0604020202020204" charset="0"/>
                <a:ea typeface="Calibri" panose="020F0502020204030204" pitchFamily="34" charset="0"/>
                <a:cs typeface="Roboto" panose="020B0604020202020204" charset="0"/>
              </a:rPr>
              <a:t>Choix des projets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B0604020202020204" charset="0"/>
                <a:ea typeface="Calibri" panose="020F0502020204030204" pitchFamily="34" charset="0"/>
                <a:cs typeface="Roboto" panose="020B0604020202020204" charset="0"/>
              </a:rPr>
              <a:t> Planète Urgence (pour l’international) et Fermes d’Avenir (pour la France)</a:t>
            </a:r>
            <a:endParaRPr lang="fr-FR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B0604020202020204" charset="0"/>
              <a:ea typeface="Calibri" panose="020F0502020204030204" pitchFamily="34" charset="0"/>
              <a:cs typeface="Roboto" panose="020B0604020202020204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0"/>
              </a:spcAft>
              <a:buFont typeface="+mj-lt"/>
              <a:buAutoNum type="arabicPeriod"/>
            </a:pP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B0604020202020204" charset="0"/>
                <a:ea typeface="Calibri" panose="020F0502020204030204" pitchFamily="34" charset="0"/>
                <a:cs typeface="Roboto" panose="020B0604020202020204" charset="0"/>
              </a:rPr>
              <a:t>Contractualisation du don avec une mise en œuvre et un suivi sur 10 ans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B0604020202020204" charset="0"/>
                <a:ea typeface="Calibri" panose="020F0502020204030204" pitchFamily="34" charset="0"/>
                <a:cs typeface="Roboto" panose="020B0604020202020204" charset="0"/>
              </a:rPr>
              <a:t>, utilisation de la méthode Mécénat Climatique</a:t>
            </a:r>
          </a:p>
          <a:p>
            <a:pPr marL="342900" lvl="0" indent="-342900" algn="just">
              <a:lnSpc>
                <a:spcPct val="105000"/>
              </a:lnSpc>
              <a:spcAft>
                <a:spcPts val="0"/>
              </a:spcAft>
              <a:buFont typeface="+mj-lt"/>
              <a:buAutoNum type="arabicPeriod"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B0604020202020204" charset="0"/>
                <a:ea typeface="Calibri" panose="020F0502020204030204" pitchFamily="34" charset="0"/>
                <a:cs typeface="Roboto" panose="020B0604020202020204" charset="0"/>
              </a:rPr>
              <a:t>Mise en place de </a:t>
            </a: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B0604020202020204" charset="0"/>
                <a:ea typeface="Calibri" panose="020F0502020204030204" pitchFamily="34" charset="0"/>
                <a:cs typeface="Roboto" panose="020B0604020202020204" charset="0"/>
              </a:rPr>
              <a:t>comité de pilotage régulier et réception des certificats d’impact</a:t>
            </a:r>
            <a:endParaRPr lang="fr-FR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B0604020202020204" charset="0"/>
              <a:ea typeface="Calibri" panose="020F0502020204030204" pitchFamily="34" charset="0"/>
              <a:cs typeface="Roboto" panose="020B0604020202020204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B0604020202020204" charset="0"/>
                <a:ea typeface="Calibri" panose="020F0502020204030204" pitchFamily="34" charset="0"/>
                <a:cs typeface="Roboto" panose="020B0604020202020204" charset="0"/>
              </a:rPr>
              <a:t>Communication du partenariat et partage des certificats d’impact aux parties prenantes de l’entreprise (interne et externe)</a:t>
            </a:r>
            <a:endParaRPr lang="fr-FR" sz="2400" dirty="0">
              <a:solidFill>
                <a:schemeClr val="tx1">
                  <a:lumMod val="65000"/>
                  <a:lumOff val="35000"/>
                </a:schemeClr>
              </a:solidFill>
              <a:latin typeface="Roboto" panose="020B0604020202020204" charset="0"/>
              <a:ea typeface="Calibri" panose="020F0502020204030204" pitchFamily="34" charset="0"/>
              <a:cs typeface="Roboto" panose="020B060402020202020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670" t="-39253" b="-3553"/>
            </a:stretch>
          </a:blipFill>
        </p:spPr>
      </p:sp>
      <p:grpSp>
        <p:nvGrpSpPr>
          <p:cNvPr id="15" name="Group 3"/>
          <p:cNvGrpSpPr/>
          <p:nvPr/>
        </p:nvGrpSpPr>
        <p:grpSpPr>
          <a:xfrm>
            <a:off x="0" y="0"/>
            <a:ext cx="18288000" cy="10287000"/>
            <a:chOff x="0" y="0"/>
            <a:chExt cx="15605760" cy="8778240"/>
          </a:xfrm>
        </p:grpSpPr>
        <p:sp>
          <p:nvSpPr>
            <p:cNvPr id="16" name="Freeform 4"/>
            <p:cNvSpPr/>
            <p:nvPr/>
          </p:nvSpPr>
          <p:spPr>
            <a:xfrm>
              <a:off x="0" y="0"/>
              <a:ext cx="15605761" cy="8778240"/>
            </a:xfrm>
            <a:custGeom>
              <a:avLst/>
              <a:gdLst/>
              <a:ahLst/>
              <a:cxnLst/>
              <a:rect l="l" t="t" r="r" b="b"/>
              <a:pathLst>
                <a:path w="15605761" h="8778240">
                  <a:moveTo>
                    <a:pt x="0" y="0"/>
                  </a:moveTo>
                  <a:lnTo>
                    <a:pt x="15605761" y="0"/>
                  </a:lnTo>
                  <a:lnTo>
                    <a:pt x="15605761" y="8778240"/>
                  </a:lnTo>
                  <a:lnTo>
                    <a:pt x="0" y="8778240"/>
                  </a:lnTo>
                  <a:close/>
                </a:path>
              </a:pathLst>
            </a:custGeom>
            <a:solidFill>
              <a:srgbClr val="29434F">
                <a:alpha val="60000"/>
              </a:srgbClr>
            </a:solidFill>
          </p:spPr>
        </p:sp>
        <p:sp>
          <p:nvSpPr>
            <p:cNvPr id="17" name="TextBox 5"/>
            <p:cNvSpPr txBox="1"/>
            <p:nvPr/>
          </p:nvSpPr>
          <p:spPr>
            <a:xfrm>
              <a:off x="0" y="-9525"/>
              <a:ext cx="15605760" cy="8787765"/>
            </a:xfrm>
            <a:prstGeom prst="rect">
              <a:avLst/>
            </a:prstGeom>
          </p:spPr>
          <p:txBody>
            <a:bodyPr lIns="14111" tIns="14111" rIns="14111" bIns="14111" rtlCol="0" anchor="ctr"/>
            <a:lstStyle/>
            <a:p>
              <a:pPr algn="ctr">
                <a:lnSpc>
                  <a:spcPts val="85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6" name="Google Shape;206;g2d383125999_0_144"/>
          <p:cNvSpPr txBox="1"/>
          <p:nvPr/>
        </p:nvSpPr>
        <p:spPr>
          <a:xfrm>
            <a:off x="1088878" y="647700"/>
            <a:ext cx="160734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no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n" sz="4000" b="1" dirty="0" smtClean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Partage à ton binôme</a:t>
            </a:r>
            <a:endParaRPr sz="28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75610" y="3067431"/>
            <a:ext cx="559914" cy="2937042"/>
            <a:chOff x="0" y="0"/>
            <a:chExt cx="147467" cy="773542"/>
          </a:xfrm>
        </p:grpSpPr>
        <p:sp>
          <p:nvSpPr>
            <p:cNvPr id="20" name="Freeform 19"/>
            <p:cNvSpPr/>
            <p:nvPr/>
          </p:nvSpPr>
          <p:spPr>
            <a:xfrm>
              <a:off x="0" y="0"/>
              <a:ext cx="147467" cy="773542"/>
            </a:xfrm>
            <a:custGeom>
              <a:avLst/>
              <a:gdLst/>
              <a:ahLst/>
              <a:cxnLst/>
              <a:rect l="l" t="t" r="r" b="b"/>
              <a:pathLst>
                <a:path w="147467" h="773542">
                  <a:moveTo>
                    <a:pt x="0" y="0"/>
                  </a:moveTo>
                  <a:lnTo>
                    <a:pt x="147467" y="0"/>
                  </a:lnTo>
                  <a:lnTo>
                    <a:pt x="147467" y="773542"/>
                  </a:lnTo>
                  <a:lnTo>
                    <a:pt x="0" y="773542"/>
                  </a:lnTo>
                  <a:close/>
                </a:path>
              </a:pathLst>
            </a:custGeom>
            <a:solidFill>
              <a:srgbClr val="00E7A0"/>
            </a:solidFill>
          </p:spPr>
        </p:sp>
        <p:sp>
          <p:nvSpPr>
            <p:cNvPr id="21" name="TextBox 20"/>
            <p:cNvSpPr txBox="1"/>
            <p:nvPr/>
          </p:nvSpPr>
          <p:spPr>
            <a:xfrm>
              <a:off x="0" y="-47625"/>
              <a:ext cx="147467" cy="821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2" name="TextBox 31"/>
          <p:cNvSpPr txBox="1"/>
          <p:nvPr/>
        </p:nvSpPr>
        <p:spPr>
          <a:xfrm>
            <a:off x="464522" y="2273922"/>
            <a:ext cx="12184678" cy="3436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6772"/>
              </a:lnSpc>
              <a:spcBef>
                <a:spcPct val="0"/>
              </a:spcBef>
            </a:pPr>
            <a:r>
              <a:rPr lang="en-US" sz="6600" dirty="0" smtClean="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Ce que </a:t>
            </a:r>
            <a:r>
              <a:rPr lang="en-US" sz="6600" dirty="0" err="1" smtClean="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j’ai</a:t>
            </a:r>
            <a:r>
              <a:rPr lang="en-US" sz="6600" dirty="0" smtClean="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</a:t>
            </a:r>
            <a:r>
              <a:rPr lang="en-US" sz="6600" dirty="0" err="1" smtClean="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appris</a:t>
            </a:r>
            <a:r>
              <a:rPr lang="en-US" sz="6600" dirty="0" smtClean="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/ </a:t>
            </a:r>
            <a:r>
              <a:rPr lang="en-US" sz="6600" dirty="0" err="1" smtClean="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compris</a:t>
            </a:r>
            <a:endParaRPr lang="en-US" sz="6600" dirty="0">
              <a:solidFill>
                <a:srgbClr val="FFFFFF"/>
              </a:solidFill>
              <a:latin typeface="Codec Pro ExtraBold"/>
              <a:ea typeface="Codec Pro ExtraBold"/>
              <a:cs typeface="Codec Pro ExtraBold"/>
              <a:sym typeface="Codec Pro ExtraBold"/>
            </a:endParaRPr>
          </a:p>
        </p:txBody>
      </p:sp>
      <p:grpSp>
        <p:nvGrpSpPr>
          <p:cNvPr id="23" name="Group 18"/>
          <p:cNvGrpSpPr/>
          <p:nvPr/>
        </p:nvGrpSpPr>
        <p:grpSpPr>
          <a:xfrm>
            <a:off x="3657600" y="6004473"/>
            <a:ext cx="559914" cy="2937042"/>
            <a:chOff x="0" y="0"/>
            <a:chExt cx="147467" cy="773542"/>
          </a:xfrm>
        </p:grpSpPr>
        <p:sp>
          <p:nvSpPr>
            <p:cNvPr id="24" name="Freeform 19"/>
            <p:cNvSpPr/>
            <p:nvPr/>
          </p:nvSpPr>
          <p:spPr>
            <a:xfrm>
              <a:off x="0" y="0"/>
              <a:ext cx="147467" cy="773542"/>
            </a:xfrm>
            <a:custGeom>
              <a:avLst/>
              <a:gdLst/>
              <a:ahLst/>
              <a:cxnLst/>
              <a:rect l="l" t="t" r="r" b="b"/>
              <a:pathLst>
                <a:path w="147467" h="773542">
                  <a:moveTo>
                    <a:pt x="0" y="0"/>
                  </a:moveTo>
                  <a:lnTo>
                    <a:pt x="147467" y="0"/>
                  </a:lnTo>
                  <a:lnTo>
                    <a:pt x="147467" y="773542"/>
                  </a:lnTo>
                  <a:lnTo>
                    <a:pt x="0" y="773542"/>
                  </a:lnTo>
                  <a:close/>
                </a:path>
              </a:pathLst>
            </a:custGeom>
            <a:solidFill>
              <a:srgbClr val="00E7A0"/>
            </a:solidFill>
          </p:spPr>
        </p:sp>
        <p:sp>
          <p:nvSpPr>
            <p:cNvPr id="25" name="TextBox 20"/>
            <p:cNvSpPr txBox="1"/>
            <p:nvPr/>
          </p:nvSpPr>
          <p:spPr>
            <a:xfrm>
              <a:off x="0" y="-47625"/>
              <a:ext cx="147467" cy="821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6" name="TextBox 31"/>
          <p:cNvSpPr txBox="1"/>
          <p:nvPr/>
        </p:nvSpPr>
        <p:spPr>
          <a:xfrm>
            <a:off x="3810000" y="5210964"/>
            <a:ext cx="13938176" cy="3436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6772"/>
              </a:lnSpc>
              <a:spcBef>
                <a:spcPct val="0"/>
              </a:spcBef>
            </a:pPr>
            <a:r>
              <a:rPr lang="en-US" sz="6600" dirty="0" smtClean="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Ce que </a:t>
            </a:r>
            <a:r>
              <a:rPr lang="en-US" sz="6600" dirty="0" err="1" smtClean="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ça</a:t>
            </a:r>
            <a:r>
              <a:rPr lang="en-US" sz="6600" dirty="0" smtClean="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me </a:t>
            </a:r>
            <a:r>
              <a:rPr lang="en-US" sz="6600" dirty="0" err="1" smtClean="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donne</a:t>
            </a:r>
            <a:r>
              <a:rPr lang="en-US" sz="6600" dirty="0" smtClean="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</a:t>
            </a:r>
            <a:r>
              <a:rPr lang="en-US" sz="6600" dirty="0" err="1" smtClean="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envie</a:t>
            </a:r>
            <a:r>
              <a:rPr lang="en-US" sz="6600" dirty="0" smtClean="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 de faire</a:t>
            </a:r>
            <a:endParaRPr lang="en-US" sz="6600" dirty="0">
              <a:solidFill>
                <a:srgbClr val="FFFFFF"/>
              </a:solidFill>
              <a:latin typeface="Codec Pro ExtraBold"/>
              <a:ea typeface="Codec Pro ExtraBold"/>
              <a:cs typeface="Codec Pro ExtraBold"/>
              <a:sym typeface="Codec Pro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79607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670" t="-39253" b="-355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15605760" cy="87782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605761" cy="8778240"/>
            </a:xfrm>
            <a:custGeom>
              <a:avLst/>
              <a:gdLst/>
              <a:ahLst/>
              <a:cxnLst/>
              <a:rect l="l" t="t" r="r" b="b"/>
              <a:pathLst>
                <a:path w="15605761" h="8778240">
                  <a:moveTo>
                    <a:pt x="0" y="0"/>
                  </a:moveTo>
                  <a:lnTo>
                    <a:pt x="15605761" y="0"/>
                  </a:lnTo>
                  <a:lnTo>
                    <a:pt x="15605761" y="8778240"/>
                  </a:lnTo>
                  <a:lnTo>
                    <a:pt x="0" y="8778240"/>
                  </a:lnTo>
                  <a:close/>
                </a:path>
              </a:pathLst>
            </a:custGeom>
            <a:solidFill>
              <a:srgbClr val="29434F">
                <a:alpha val="6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5605760" cy="8787765"/>
            </a:xfrm>
            <a:prstGeom prst="rect">
              <a:avLst/>
            </a:prstGeom>
          </p:spPr>
          <p:txBody>
            <a:bodyPr lIns="14111" tIns="14111" rIns="14111" bIns="14111" rtlCol="0" anchor="ctr"/>
            <a:lstStyle/>
            <a:p>
              <a:pPr algn="ctr">
                <a:lnSpc>
                  <a:spcPts val="85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715867" y="1895055"/>
            <a:ext cx="12856265" cy="2721288"/>
            <a:chOff x="0" y="0"/>
            <a:chExt cx="17141687" cy="3628383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7141687" cy="3628383"/>
              <a:chOff x="0" y="0"/>
              <a:chExt cx="2180571" cy="461562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180571" cy="461562"/>
              </a:xfrm>
              <a:custGeom>
                <a:avLst/>
                <a:gdLst/>
                <a:ahLst/>
                <a:cxnLst/>
                <a:rect l="l" t="t" r="r" b="b"/>
                <a:pathLst>
                  <a:path w="2180571" h="461562">
                    <a:moveTo>
                      <a:pt x="2409" y="0"/>
                    </a:moveTo>
                    <a:lnTo>
                      <a:pt x="2178162" y="0"/>
                    </a:lnTo>
                    <a:cubicBezTo>
                      <a:pt x="2178801" y="0"/>
                      <a:pt x="2179414" y="254"/>
                      <a:pt x="2179866" y="706"/>
                    </a:cubicBezTo>
                    <a:cubicBezTo>
                      <a:pt x="2180317" y="1157"/>
                      <a:pt x="2180571" y="1770"/>
                      <a:pt x="2180571" y="2409"/>
                    </a:cubicBezTo>
                    <a:lnTo>
                      <a:pt x="2180571" y="459153"/>
                    </a:lnTo>
                    <a:cubicBezTo>
                      <a:pt x="2180571" y="460483"/>
                      <a:pt x="2179493" y="461562"/>
                      <a:pt x="2178162" y="461562"/>
                    </a:cubicBezTo>
                    <a:lnTo>
                      <a:pt x="2409" y="461562"/>
                    </a:lnTo>
                    <a:cubicBezTo>
                      <a:pt x="1078" y="461562"/>
                      <a:pt x="0" y="460483"/>
                      <a:pt x="0" y="459153"/>
                    </a:cubicBezTo>
                    <a:lnTo>
                      <a:pt x="0" y="2409"/>
                    </a:lnTo>
                    <a:cubicBezTo>
                      <a:pt x="0" y="1078"/>
                      <a:pt x="1078" y="0"/>
                      <a:pt x="240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6200" cap="sq">
                <a:solidFill>
                  <a:srgbClr val="00E7A0"/>
                </a:solidFill>
                <a:prstDash val="solid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2180571" cy="509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23"/>
                  </a:lnSpc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8105000" y="376696"/>
              <a:ext cx="931687" cy="931687"/>
            </a:xfrm>
            <a:custGeom>
              <a:avLst/>
              <a:gdLst/>
              <a:ahLst/>
              <a:cxnLst/>
              <a:rect l="l" t="t" r="r" b="b"/>
              <a:pathLst>
                <a:path w="931687" h="931687">
                  <a:moveTo>
                    <a:pt x="0" y="0"/>
                  </a:moveTo>
                  <a:lnTo>
                    <a:pt x="931687" y="0"/>
                  </a:lnTo>
                  <a:lnTo>
                    <a:pt x="931687" y="931687"/>
                  </a:lnTo>
                  <a:lnTo>
                    <a:pt x="0" y="931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459597" y="1654588"/>
              <a:ext cx="16222494" cy="14710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75"/>
                </a:lnSpc>
              </a:pPr>
              <a:r>
                <a:rPr lang="en-US" sz="3500" dirty="0" smtClean="0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CONTACT</a:t>
              </a:r>
            </a:p>
            <a:p>
              <a:pPr algn="ctr">
                <a:lnSpc>
                  <a:spcPts val="4375"/>
                </a:lnSpc>
              </a:pPr>
              <a:r>
                <a:rPr lang="en-US" sz="3500" dirty="0" smtClean="0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Guillaume.Tauveron@planet</a:t>
              </a:r>
              <a:r>
                <a:rPr lang="en-US" sz="3500" dirty="0" smtClean="0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e-urgence.org</a:t>
              </a:r>
              <a:endParaRPr lang="en-US" sz="3500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endParaRPr>
            </a:p>
          </p:txBody>
        </p:sp>
      </p:grpSp>
      <p:sp>
        <p:nvSpPr>
          <p:cNvPr id="21" name="Freeform 10"/>
          <p:cNvSpPr/>
          <p:nvPr/>
        </p:nvSpPr>
        <p:spPr>
          <a:xfrm>
            <a:off x="2731107" y="6215369"/>
            <a:ext cx="3436117" cy="2089342"/>
          </a:xfrm>
          <a:custGeom>
            <a:avLst/>
            <a:gdLst/>
            <a:ahLst/>
            <a:cxnLst/>
            <a:rect l="l" t="t" r="r" b="b"/>
            <a:pathLst>
              <a:path w="1935144" h="1232795">
                <a:moveTo>
                  <a:pt x="0" y="0"/>
                </a:moveTo>
                <a:lnTo>
                  <a:pt x="1935144" y="0"/>
                </a:lnTo>
                <a:lnTo>
                  <a:pt x="1935144" y="1232794"/>
                </a:lnTo>
                <a:lnTo>
                  <a:pt x="0" y="12327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22" name="Imag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0452" y="6438900"/>
            <a:ext cx="2148329" cy="161124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9"/>
          <a:srcRect l="13626" t="22900" b="31574"/>
          <a:stretch/>
        </p:blipFill>
        <p:spPr>
          <a:xfrm>
            <a:off x="10739773" y="6757024"/>
            <a:ext cx="4052067" cy="939732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t="12963" r="8519" b="24815"/>
          <a:stretch/>
        </p:blipFill>
        <p:spPr>
          <a:xfrm>
            <a:off x="3423716" y="1298680"/>
            <a:ext cx="2050897" cy="2075607"/>
          </a:xfrm>
          <a:prstGeom prst="flowChartConnector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670" t="-39253" b="-355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15605760" cy="87782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605761" cy="8778240"/>
            </a:xfrm>
            <a:custGeom>
              <a:avLst/>
              <a:gdLst/>
              <a:ahLst/>
              <a:cxnLst/>
              <a:rect l="l" t="t" r="r" b="b"/>
              <a:pathLst>
                <a:path w="15605761" h="8778240">
                  <a:moveTo>
                    <a:pt x="0" y="0"/>
                  </a:moveTo>
                  <a:lnTo>
                    <a:pt x="15605761" y="0"/>
                  </a:lnTo>
                  <a:lnTo>
                    <a:pt x="15605761" y="8778240"/>
                  </a:lnTo>
                  <a:lnTo>
                    <a:pt x="0" y="8778240"/>
                  </a:lnTo>
                  <a:close/>
                </a:path>
              </a:pathLst>
            </a:custGeom>
            <a:solidFill>
              <a:srgbClr val="29434F">
                <a:alpha val="6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5605760" cy="8787765"/>
            </a:xfrm>
            <a:prstGeom prst="rect">
              <a:avLst/>
            </a:prstGeom>
          </p:spPr>
          <p:txBody>
            <a:bodyPr lIns="14111" tIns="14111" rIns="14111" bIns="14111" rtlCol="0" anchor="ctr"/>
            <a:lstStyle/>
            <a:p>
              <a:pPr algn="ctr">
                <a:lnSpc>
                  <a:spcPts val="85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Google Shape;206;g2d383125999_0_144"/>
          <p:cNvSpPr txBox="1"/>
          <p:nvPr/>
        </p:nvSpPr>
        <p:spPr>
          <a:xfrm>
            <a:off x="1088878" y="647700"/>
            <a:ext cx="160734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no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n" sz="4000" b="1" dirty="0" smtClean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Liens intéressants</a:t>
            </a:r>
          </a:p>
          <a:p>
            <a:pPr>
              <a:buClr>
                <a:srgbClr val="000000"/>
              </a:buClr>
              <a:buSzPts val="2000"/>
            </a:pPr>
            <a:endParaRPr lang="en" sz="4000" b="1" dirty="0">
              <a:solidFill>
                <a:schemeClr val="bg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r>
              <a:rPr lang="fr-FR" sz="2800" dirty="0">
                <a:solidFill>
                  <a:schemeClr val="bg1"/>
                </a:solidFill>
              </a:rPr>
              <a:t>1/ des tribunes et articles récents sur le sujet des crédits carbone (spécifiquement sur l’inadéquation avec les besoins de terrain ou les scandales REDD +)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bg1"/>
                </a:solidFill>
                <a:hlinkClick r:id="rId3"/>
              </a:rPr>
              <a:t>https://www.latribune.fr/opinions/tribunes/face-a-l-urgence-climatique-et-environnementale-l-appel-des-ong-aux-entreprises-investissez-dans-la-philanthropie-943343.html</a:t>
            </a:r>
            <a:endParaRPr lang="fr-FR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bg1"/>
                </a:solidFill>
                <a:hlinkClick r:id="rId4"/>
              </a:rPr>
              <a:t>https://www.latribune.fr/opinions/tribunes/la-lutte-pour-le-climat-ne-pourra-se-faire-a-credit-894861.html</a:t>
            </a:r>
            <a:endParaRPr lang="fr-FR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bg1"/>
                </a:solidFill>
                <a:hlinkClick r:id="rId5"/>
              </a:rPr>
              <a:t>https://www.lesechos.fr/idees-debats/cercle/opinion-compensation-carbone-une-proposition-inefficace-et-dangereuse-2100869</a:t>
            </a:r>
            <a:endParaRPr lang="fr-FR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bg1"/>
                </a:solidFill>
                <a:hlinkClick r:id="rId6"/>
              </a:rPr>
              <a:t>https://www.theguardian.com/environment/2023/aug/24/carbon-credit-speculators-could-lose-billions-as-offsets-deemed-worthless-aoe?_hsenc=p2ANqtz--pAWL5739PCdr9hUhrFHUsk8LiAlmcrJEqyzC8SPopL8tC13RtZHRQKupmSCkeqXdNMqqg</a:t>
            </a:r>
            <a:endParaRPr lang="fr-FR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bg1"/>
                </a:solidFill>
                <a:hlinkClick r:id="rId7"/>
              </a:rPr>
              <a:t>https://www.lemonde.fr/idees/article/2023/01/29/les-benefices-climatiques-de-la-compensation-carbone-sont-au-mieux-exageres-au-pire-imaginaires_6159711_3232.html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</a:p>
          <a:p>
            <a:r>
              <a:rPr lang="fr-FR" sz="2800" dirty="0">
                <a:solidFill>
                  <a:schemeClr val="bg1"/>
                </a:solidFill>
              </a:rPr>
              <a:t> </a:t>
            </a:r>
          </a:p>
          <a:p>
            <a:r>
              <a:rPr lang="fr-FR" sz="2800" dirty="0">
                <a:solidFill>
                  <a:schemeClr val="bg1"/>
                </a:solidFill>
              </a:rPr>
              <a:t>2/ les solutions possibles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bg1"/>
                </a:solidFill>
              </a:rPr>
              <a:t>un focus sur le référentiel de la </a:t>
            </a:r>
            <a:r>
              <a:rPr lang="fr-FR" sz="2800" dirty="0">
                <a:solidFill>
                  <a:schemeClr val="bg1"/>
                </a:solidFill>
                <a:hlinkClick r:id="rId8"/>
              </a:rPr>
              <a:t>Net </a:t>
            </a:r>
            <a:r>
              <a:rPr lang="fr-FR" sz="2800" dirty="0" err="1">
                <a:solidFill>
                  <a:schemeClr val="bg1"/>
                </a:solidFill>
                <a:hlinkClick r:id="rId8"/>
              </a:rPr>
              <a:t>Zero</a:t>
            </a:r>
            <a:r>
              <a:rPr lang="fr-FR" sz="2800" dirty="0">
                <a:solidFill>
                  <a:schemeClr val="bg1"/>
                </a:solidFill>
                <a:hlinkClick r:id="rId8"/>
              </a:rPr>
              <a:t> Initiative </a:t>
            </a:r>
            <a:r>
              <a:rPr lang="fr-FR" sz="2800" dirty="0">
                <a:solidFill>
                  <a:schemeClr val="bg1"/>
                </a:solidFill>
              </a:rPr>
              <a:t> et spécifiquement les </a:t>
            </a:r>
            <a:r>
              <a:rPr lang="fr-FR" sz="2800" dirty="0">
                <a:solidFill>
                  <a:schemeClr val="bg1"/>
                </a:solidFill>
                <a:hlinkClick r:id="rId9"/>
              </a:rPr>
              <a:t>10 principes</a:t>
            </a:r>
            <a:r>
              <a:rPr lang="fr-FR" sz="2800" dirty="0">
                <a:solidFill>
                  <a:schemeClr val="bg1"/>
                </a:solidFill>
              </a:rPr>
              <a:t> d’une stratégie climat </a:t>
            </a:r>
            <a:r>
              <a:rPr lang="fr-FR" sz="2800" dirty="0" smtClean="0">
                <a:solidFill>
                  <a:schemeClr val="bg1"/>
                </a:solidFill>
              </a:rPr>
              <a:t>ambitieuse, </a:t>
            </a:r>
            <a:r>
              <a:rPr lang="fr-FR" sz="2800" dirty="0" err="1" smtClean="0">
                <a:solidFill>
                  <a:schemeClr val="bg1"/>
                </a:solidFill>
              </a:rPr>
              <a:t>le</a:t>
            </a:r>
            <a:r>
              <a:rPr lang="fr-FR" sz="2800" dirty="0" err="1" smtClean="0">
                <a:solidFill>
                  <a:schemeClr val="bg1"/>
                </a:solidFill>
                <a:hlinkClick r:id="rId10"/>
              </a:rPr>
              <a:t>BVCM</a:t>
            </a:r>
            <a:r>
              <a:rPr lang="fr-FR" sz="2800" dirty="0">
                <a:solidFill>
                  <a:schemeClr val="bg1"/>
                </a:solidFill>
              </a:rPr>
              <a:t> et </a:t>
            </a:r>
            <a:r>
              <a:rPr lang="fr-FR" sz="2800" dirty="0" smtClean="0">
                <a:solidFill>
                  <a:schemeClr val="bg1"/>
                </a:solidFill>
              </a:rPr>
              <a:t>travail </a:t>
            </a:r>
            <a:r>
              <a:rPr lang="fr-FR" sz="2800" dirty="0">
                <a:solidFill>
                  <a:schemeClr val="bg1"/>
                </a:solidFill>
              </a:rPr>
              <a:t>de l’</a:t>
            </a:r>
            <a:r>
              <a:rPr lang="fr-FR" sz="2800" dirty="0" err="1">
                <a:solidFill>
                  <a:schemeClr val="bg1"/>
                </a:solidFill>
                <a:hlinkClick r:id="rId11"/>
              </a:rPr>
              <a:t>Ademe</a:t>
            </a:r>
            <a:endParaRPr lang="fr-FR" sz="2800" dirty="0">
              <a:solidFill>
                <a:schemeClr val="bg1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bg1"/>
                </a:solidFill>
              </a:rPr>
              <a:t>l’explication des modèles de contribution et spécifiquement des cadres pour des crédits carbone vertueux et de la philanthropie climatique </a:t>
            </a:r>
            <a:r>
              <a:rPr lang="fr-FR" sz="2800" dirty="0" smtClean="0">
                <a:solidFill>
                  <a:schemeClr val="bg1"/>
                </a:solidFill>
              </a:rPr>
              <a:t>(sur demande mail)</a:t>
            </a:r>
            <a:endParaRPr lang="fr-FR" sz="2800" dirty="0">
              <a:solidFill>
                <a:schemeClr val="bg1"/>
              </a:solidFill>
            </a:endParaRPr>
          </a:p>
          <a:p>
            <a:pPr>
              <a:buClr>
                <a:srgbClr val="000000"/>
              </a:buClr>
              <a:buSzPts val="2000"/>
            </a:pPr>
            <a:endParaRPr sz="40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083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670" t="-39253" b="-355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308528" cy="10287000"/>
            <a:chOff x="0" y="0"/>
            <a:chExt cx="15623277" cy="87782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623277" cy="8778240"/>
            </a:xfrm>
            <a:custGeom>
              <a:avLst/>
              <a:gdLst/>
              <a:ahLst/>
              <a:cxnLst/>
              <a:rect l="l" t="t" r="r" b="b"/>
              <a:pathLst>
                <a:path w="15623277" h="8778240">
                  <a:moveTo>
                    <a:pt x="0" y="0"/>
                  </a:moveTo>
                  <a:lnTo>
                    <a:pt x="15623277" y="0"/>
                  </a:lnTo>
                  <a:lnTo>
                    <a:pt x="15623277" y="8778240"/>
                  </a:lnTo>
                  <a:lnTo>
                    <a:pt x="0" y="8778240"/>
                  </a:lnTo>
                  <a:close/>
                </a:path>
              </a:pathLst>
            </a:custGeom>
            <a:solidFill>
              <a:srgbClr val="29434F">
                <a:alpha val="6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5623277" cy="8787765"/>
            </a:xfrm>
            <a:prstGeom prst="rect">
              <a:avLst/>
            </a:prstGeom>
          </p:spPr>
          <p:txBody>
            <a:bodyPr lIns="14111" tIns="14111" rIns="14111" bIns="14111" rtlCol="0" anchor="ctr"/>
            <a:lstStyle/>
            <a:p>
              <a:pPr algn="ctr">
                <a:lnSpc>
                  <a:spcPts val="85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040978" y="525166"/>
            <a:ext cx="12206043" cy="1703228"/>
            <a:chOff x="0" y="0"/>
            <a:chExt cx="16274724" cy="227097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6274724" cy="2270970"/>
              <a:chOff x="0" y="0"/>
              <a:chExt cx="2070286" cy="28888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070286" cy="288887"/>
              </a:xfrm>
              <a:custGeom>
                <a:avLst/>
                <a:gdLst/>
                <a:ahLst/>
                <a:cxnLst/>
                <a:rect l="l" t="t" r="r" b="b"/>
                <a:pathLst>
                  <a:path w="2070286" h="288887">
                    <a:moveTo>
                      <a:pt x="2537" y="0"/>
                    </a:moveTo>
                    <a:lnTo>
                      <a:pt x="2067749" y="0"/>
                    </a:lnTo>
                    <a:cubicBezTo>
                      <a:pt x="2068422" y="0"/>
                      <a:pt x="2069067" y="267"/>
                      <a:pt x="2069543" y="743"/>
                    </a:cubicBezTo>
                    <a:cubicBezTo>
                      <a:pt x="2070019" y="1219"/>
                      <a:pt x="2070286" y="1864"/>
                      <a:pt x="2070286" y="2537"/>
                    </a:cubicBezTo>
                    <a:lnTo>
                      <a:pt x="2070286" y="286350"/>
                    </a:lnTo>
                    <a:cubicBezTo>
                      <a:pt x="2070286" y="287751"/>
                      <a:pt x="2069150" y="288887"/>
                      <a:pt x="2067749" y="288887"/>
                    </a:cubicBezTo>
                    <a:lnTo>
                      <a:pt x="2537" y="288887"/>
                    </a:lnTo>
                    <a:cubicBezTo>
                      <a:pt x="1136" y="288887"/>
                      <a:pt x="0" y="287751"/>
                      <a:pt x="0" y="286350"/>
                    </a:cubicBezTo>
                    <a:lnTo>
                      <a:pt x="0" y="2537"/>
                    </a:lnTo>
                    <a:cubicBezTo>
                      <a:pt x="0" y="1136"/>
                      <a:pt x="1136" y="0"/>
                      <a:pt x="253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6200" cap="sq">
                <a:solidFill>
                  <a:srgbClr val="00E7A0"/>
                </a:solidFill>
                <a:prstDash val="solid"/>
                <a:miter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070286" cy="3365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23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012480" y="266688"/>
              <a:ext cx="14572647" cy="1162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75"/>
                </a:lnSpc>
              </a:pPr>
              <a:r>
                <a:rPr lang="fr-FR" sz="2700" b="1" cap="all" dirty="0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Contribuer au-delà des crédits carbone - la voie </a:t>
              </a:r>
              <a:r>
                <a:rPr lang="fr-FR" sz="2700" b="1" cap="all" dirty="0" err="1" smtClean="0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dE</a:t>
              </a:r>
              <a:r>
                <a:rPr lang="fr-FR" sz="2700" b="1" cap="all" dirty="0" smtClean="0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LA PHILANTROPIE climatique</a:t>
              </a:r>
              <a:endParaRPr lang="fr-FR" sz="2700" b="1" cap="all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778301" y="1526527"/>
              <a:ext cx="2718121" cy="4212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sz="2000" b="1">
                  <a:solidFill>
                    <a:srgbClr val="00E7A0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CONFÉRENCE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85082" y="1952666"/>
            <a:ext cx="16981384" cy="4211708"/>
            <a:chOff x="365086" y="-1687872"/>
            <a:chExt cx="22641845" cy="5615612"/>
          </a:xfrm>
        </p:grpSpPr>
        <p:grpSp>
          <p:nvGrpSpPr>
            <p:cNvPr id="16" name="Group 16"/>
            <p:cNvGrpSpPr/>
            <p:nvPr/>
          </p:nvGrpSpPr>
          <p:grpSpPr>
            <a:xfrm>
              <a:off x="365086" y="0"/>
              <a:ext cx="746552" cy="3916056"/>
              <a:chOff x="0" y="0"/>
              <a:chExt cx="147467" cy="773542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47467" cy="773542"/>
              </a:xfrm>
              <a:custGeom>
                <a:avLst/>
                <a:gdLst/>
                <a:ahLst/>
                <a:cxnLst/>
                <a:rect l="l" t="t" r="r" b="b"/>
                <a:pathLst>
                  <a:path w="147467" h="773542">
                    <a:moveTo>
                      <a:pt x="0" y="0"/>
                    </a:moveTo>
                    <a:lnTo>
                      <a:pt x="147467" y="0"/>
                    </a:lnTo>
                    <a:lnTo>
                      <a:pt x="147467" y="773542"/>
                    </a:lnTo>
                    <a:lnTo>
                      <a:pt x="0" y="773542"/>
                    </a:lnTo>
                    <a:close/>
                  </a:path>
                </a:pathLst>
              </a:custGeom>
              <a:solidFill>
                <a:srgbClr val="00E7A0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147467" cy="8211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492087" y="-1687872"/>
              <a:ext cx="22514844" cy="33777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2300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FFF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PLANETE URGENCE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398407" y="2132377"/>
              <a:ext cx="14831060" cy="17953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en-US" sz="2500" b="1" dirty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ONG de </a:t>
              </a:r>
              <a:r>
                <a:rPr lang="en-US" sz="2500" b="1" dirty="0" err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solidarité</a:t>
              </a:r>
              <a:r>
                <a:rPr lang="en-US" sz="2500" b="1" dirty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 </a:t>
              </a:r>
              <a:r>
                <a:rPr lang="en-US" sz="2500" b="1" dirty="0" err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internationale</a:t>
              </a:r>
              <a:r>
                <a:rPr lang="en-US" sz="2500" b="1" dirty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 et </a:t>
              </a:r>
              <a:r>
                <a:rPr lang="en-US" sz="2500" b="1" dirty="0" err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d’aide</a:t>
              </a:r>
              <a:r>
                <a:rPr lang="en-US" sz="2500" b="1" dirty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 au </a:t>
              </a:r>
              <a:r>
                <a:rPr lang="en-US" sz="2500" b="1" dirty="0" err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développement</a:t>
              </a:r>
              <a:endParaRPr lang="en-US" sz="2500" b="1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endParaRPr>
            </a:p>
            <a:p>
              <a:pPr algn="l">
                <a:lnSpc>
                  <a:spcPts val="3500"/>
                </a:lnSpc>
              </a:pPr>
              <a:r>
                <a:rPr lang="en-US" sz="2500" b="1" dirty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Notre mission : </a:t>
              </a:r>
              <a:r>
                <a:rPr lang="en-US" sz="2500" b="1" dirty="0" err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Renforcer</a:t>
              </a:r>
              <a:r>
                <a:rPr lang="en-US" sz="2500" b="1" dirty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 les femmes et les hommes pour preserver les </a:t>
              </a:r>
              <a:r>
                <a:rPr lang="en-US" sz="2500" b="1" dirty="0" err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forêts</a:t>
              </a:r>
              <a:r>
                <a:rPr lang="en-US" sz="2500" b="1" dirty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 et la </a:t>
              </a:r>
              <a:r>
                <a:rPr lang="en-US" sz="2500" b="1" dirty="0" err="1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biodiversité</a:t>
              </a:r>
              <a:endParaRPr lang="en-US" sz="2500" b="1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85082" y="6964821"/>
            <a:ext cx="11794640" cy="2937041"/>
            <a:chOff x="0" y="149696"/>
            <a:chExt cx="15726186" cy="3916056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149696"/>
              <a:ext cx="746552" cy="3916056"/>
              <a:chOff x="0" y="0"/>
              <a:chExt cx="147467" cy="773542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47467" cy="773542"/>
              </a:xfrm>
              <a:custGeom>
                <a:avLst/>
                <a:gdLst/>
                <a:ahLst/>
                <a:cxnLst/>
                <a:rect l="l" t="t" r="r" b="b"/>
                <a:pathLst>
                  <a:path w="147467" h="773542">
                    <a:moveTo>
                      <a:pt x="0" y="0"/>
                    </a:moveTo>
                    <a:lnTo>
                      <a:pt x="147467" y="0"/>
                    </a:lnTo>
                    <a:lnTo>
                      <a:pt x="147467" y="773542"/>
                    </a:lnTo>
                    <a:lnTo>
                      <a:pt x="0" y="773542"/>
                    </a:lnTo>
                    <a:close/>
                  </a:path>
                </a:pathLst>
              </a:custGeom>
              <a:solidFill>
                <a:srgbClr val="00E7A0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147467" cy="8211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1171515" y="2229311"/>
              <a:ext cx="14554671" cy="15388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950"/>
                </a:lnSpc>
              </a:pPr>
              <a:r>
                <a:rPr lang="fr-FR" sz="2500" b="1" dirty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</a:rPr>
                <a:t>E</a:t>
              </a:r>
              <a:r>
                <a:rPr lang="fr-FR" sz="2500" b="1" dirty="0" smtClean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</a:rPr>
                <a:t>ntreprise d’</a:t>
              </a:r>
              <a:r>
                <a:rPr lang="fr-FR" sz="2500" b="1" dirty="0" err="1" smtClean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</a:rPr>
                <a:t>ingiénérie</a:t>
              </a:r>
              <a:r>
                <a:rPr lang="fr-FR" sz="2500" b="1" dirty="0" smtClean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</a:rPr>
                <a:t> </a:t>
              </a:r>
              <a:r>
                <a:rPr lang="fr-FR" sz="2500" b="1" dirty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</a:rPr>
                <a:t>spécialisée dans les métiers du conseil, de la finance, de l'énergie, de la santé et du digital. Elle est présente dans </a:t>
              </a:r>
              <a:r>
                <a:rPr lang="fr-FR" sz="2500" b="1" dirty="0" smtClean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</a:rPr>
                <a:t>6 </a:t>
              </a:r>
              <a:r>
                <a:rPr lang="fr-FR" sz="2500" b="1" dirty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</a:rPr>
                <a:t>pays, dont la France</a:t>
              </a:r>
              <a:r>
                <a:rPr lang="fr-FR" sz="2500" b="1" dirty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.</a:t>
              </a:r>
              <a:endParaRPr lang="en-US" sz="2500" b="1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endParaRPr>
            </a:p>
          </p:txBody>
        </p:sp>
      </p:grpSp>
      <p:sp>
        <p:nvSpPr>
          <p:cNvPr id="45" name="TextBox 19"/>
          <p:cNvSpPr txBox="1"/>
          <p:nvPr/>
        </p:nvSpPr>
        <p:spPr>
          <a:xfrm>
            <a:off x="780332" y="5767626"/>
            <a:ext cx="16886133" cy="2533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3004"/>
              </a:lnSpc>
              <a:spcBef>
                <a:spcPct val="0"/>
              </a:spcBef>
            </a:pPr>
            <a:r>
              <a:rPr lang="en-US" sz="9600" dirty="0" smtClean="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DAVIDSON</a:t>
            </a:r>
            <a:endParaRPr lang="en-US" sz="9600" dirty="0">
              <a:solidFill>
                <a:srgbClr val="FFFFFF"/>
              </a:solidFill>
              <a:latin typeface="Codec Pro ExtraBold"/>
              <a:ea typeface="Codec Pro ExtraBold"/>
              <a:cs typeface="Codec Pro ExtraBold"/>
              <a:sym typeface="Codec Pro ExtraBold"/>
            </a:endParaRPr>
          </a:p>
        </p:txBody>
      </p:sp>
      <p:sp>
        <p:nvSpPr>
          <p:cNvPr id="47" name="Freeform 10"/>
          <p:cNvSpPr/>
          <p:nvPr/>
        </p:nvSpPr>
        <p:spPr>
          <a:xfrm>
            <a:off x="14085670" y="4184492"/>
            <a:ext cx="3436117" cy="2089342"/>
          </a:xfrm>
          <a:custGeom>
            <a:avLst/>
            <a:gdLst/>
            <a:ahLst/>
            <a:cxnLst/>
            <a:rect l="l" t="t" r="r" b="b"/>
            <a:pathLst>
              <a:path w="1935144" h="1232795">
                <a:moveTo>
                  <a:pt x="0" y="0"/>
                </a:moveTo>
                <a:lnTo>
                  <a:pt x="1935144" y="0"/>
                </a:lnTo>
                <a:lnTo>
                  <a:pt x="1935144" y="1232794"/>
                </a:lnTo>
                <a:lnTo>
                  <a:pt x="0" y="1232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4978" y="8181810"/>
            <a:ext cx="2857500" cy="6477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670" t="-39253" b="-355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518" y="0"/>
            <a:ext cx="18288000" cy="10287000"/>
            <a:chOff x="0" y="0"/>
            <a:chExt cx="15605760" cy="87782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605761" cy="8778240"/>
            </a:xfrm>
            <a:custGeom>
              <a:avLst/>
              <a:gdLst/>
              <a:ahLst/>
              <a:cxnLst/>
              <a:rect l="l" t="t" r="r" b="b"/>
              <a:pathLst>
                <a:path w="15605761" h="8778240">
                  <a:moveTo>
                    <a:pt x="0" y="0"/>
                  </a:moveTo>
                  <a:lnTo>
                    <a:pt x="15605761" y="0"/>
                  </a:lnTo>
                  <a:lnTo>
                    <a:pt x="15605761" y="8778240"/>
                  </a:lnTo>
                  <a:lnTo>
                    <a:pt x="0" y="8778240"/>
                  </a:lnTo>
                  <a:close/>
                </a:path>
              </a:pathLst>
            </a:custGeom>
            <a:solidFill>
              <a:srgbClr val="29434F">
                <a:alpha val="6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5605760" cy="8787765"/>
            </a:xfrm>
            <a:prstGeom prst="rect">
              <a:avLst/>
            </a:prstGeom>
          </p:spPr>
          <p:txBody>
            <a:bodyPr lIns="14111" tIns="14111" rIns="14111" bIns="14111" rtlCol="0" anchor="ctr"/>
            <a:lstStyle/>
            <a:p>
              <a:pPr algn="ctr">
                <a:lnSpc>
                  <a:spcPts val="855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r="18650"/>
          <a:stretch/>
        </p:blipFill>
        <p:spPr>
          <a:xfrm>
            <a:off x="990600" y="1911350"/>
            <a:ext cx="4648200" cy="2921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81600" y="4273550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cap="all" dirty="0" smtClean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1</a:t>
            </a:r>
            <a:endParaRPr lang="fr-FR" dirty="0"/>
          </a:p>
        </p:txBody>
      </p:sp>
      <p:pic>
        <p:nvPicPr>
          <p:cNvPr id="2050" name="Picture 2" descr="La vie de foi est un chemin, un long chemin, un beau chemin! - Christu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9308" y="1941830"/>
            <a:ext cx="4310292" cy="287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295606" y="4416107"/>
            <a:ext cx="8790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cap="all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3</a:t>
            </a:r>
            <a:endParaRPr lang="fr-FR" dirty="0"/>
          </a:p>
        </p:txBody>
      </p:sp>
      <p:pic>
        <p:nvPicPr>
          <p:cNvPr id="2052" name="Picture 4" descr="L’IMPORTANCE DE L’ESPOIR – MELET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376" y="1941830"/>
            <a:ext cx="4335780" cy="289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 flipH="1">
            <a:off x="10287000" y="4273550"/>
            <a:ext cx="889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cap="all" dirty="0" smtClean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2</a:t>
            </a:r>
            <a:endParaRPr lang="fr-FR" dirty="0"/>
          </a:p>
        </p:txBody>
      </p:sp>
      <p:pic>
        <p:nvPicPr>
          <p:cNvPr id="2054" name="Picture 6" descr="FORÊT DE FONTAINEBLEAU : Ce qu'il faut savoir pour votre visite (avec ..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" t="3546" r="416" b="30852"/>
          <a:stretch/>
        </p:blipFill>
        <p:spPr bwMode="auto">
          <a:xfrm>
            <a:off x="1005840" y="6134100"/>
            <a:ext cx="463296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021941" y="8388350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cap="all" dirty="0" smtClean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4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7"/>
          <a:srcRect l="15766"/>
          <a:stretch/>
        </p:blipFill>
        <p:spPr>
          <a:xfrm>
            <a:off x="6723732" y="6164826"/>
            <a:ext cx="4292424" cy="278867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843482" y="8540750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cap="all" dirty="0" smtClean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5</a:t>
            </a:r>
            <a:endParaRPr lang="fr-FR" dirty="0"/>
          </a:p>
        </p:txBody>
      </p:sp>
      <p:sp>
        <p:nvSpPr>
          <p:cNvPr id="18" name="Google Shape;206;g2d383125999_0_144"/>
          <p:cNvSpPr txBox="1"/>
          <p:nvPr/>
        </p:nvSpPr>
        <p:spPr>
          <a:xfrm>
            <a:off x="1088878" y="647700"/>
            <a:ext cx="160734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no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n" sz="4000" b="1" dirty="0" smtClean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Si on vous dit Compensation/Contribution Carbone, vous dîtes…</a:t>
            </a:r>
            <a:endParaRPr sz="28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8"/>
          <a:srcRect r="18243"/>
          <a:stretch/>
        </p:blipFill>
        <p:spPr>
          <a:xfrm>
            <a:off x="11727541" y="6197600"/>
            <a:ext cx="4045859" cy="27559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2649200" y="8572500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cap="all" dirty="0" smtClean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593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670" t="-39253" b="-355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308528" cy="10287000"/>
            <a:chOff x="0" y="0"/>
            <a:chExt cx="15623277" cy="87782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623277" cy="8778240"/>
            </a:xfrm>
            <a:custGeom>
              <a:avLst/>
              <a:gdLst/>
              <a:ahLst/>
              <a:cxnLst/>
              <a:rect l="l" t="t" r="r" b="b"/>
              <a:pathLst>
                <a:path w="15623277" h="8778240">
                  <a:moveTo>
                    <a:pt x="0" y="0"/>
                  </a:moveTo>
                  <a:lnTo>
                    <a:pt x="15623277" y="0"/>
                  </a:lnTo>
                  <a:lnTo>
                    <a:pt x="15623277" y="8778240"/>
                  </a:lnTo>
                  <a:lnTo>
                    <a:pt x="0" y="8778240"/>
                  </a:lnTo>
                  <a:close/>
                </a:path>
              </a:pathLst>
            </a:custGeom>
            <a:solidFill>
              <a:srgbClr val="29434F">
                <a:alpha val="6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5623277" cy="8787765"/>
            </a:xfrm>
            <a:prstGeom prst="rect">
              <a:avLst/>
            </a:prstGeom>
          </p:spPr>
          <p:txBody>
            <a:bodyPr lIns="14111" tIns="14111" rIns="14111" bIns="14111" rtlCol="0" anchor="ctr"/>
            <a:lstStyle/>
            <a:p>
              <a:pPr algn="ctr">
                <a:lnSpc>
                  <a:spcPts val="85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040978" y="525166"/>
            <a:ext cx="12206043" cy="1703228"/>
            <a:chOff x="0" y="0"/>
            <a:chExt cx="16274724" cy="227097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6274724" cy="2270970"/>
              <a:chOff x="0" y="0"/>
              <a:chExt cx="2070286" cy="28888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070286" cy="288887"/>
              </a:xfrm>
              <a:custGeom>
                <a:avLst/>
                <a:gdLst/>
                <a:ahLst/>
                <a:cxnLst/>
                <a:rect l="l" t="t" r="r" b="b"/>
                <a:pathLst>
                  <a:path w="2070286" h="288887">
                    <a:moveTo>
                      <a:pt x="2537" y="0"/>
                    </a:moveTo>
                    <a:lnTo>
                      <a:pt x="2067749" y="0"/>
                    </a:lnTo>
                    <a:cubicBezTo>
                      <a:pt x="2068422" y="0"/>
                      <a:pt x="2069067" y="267"/>
                      <a:pt x="2069543" y="743"/>
                    </a:cubicBezTo>
                    <a:cubicBezTo>
                      <a:pt x="2070019" y="1219"/>
                      <a:pt x="2070286" y="1864"/>
                      <a:pt x="2070286" y="2537"/>
                    </a:cubicBezTo>
                    <a:lnTo>
                      <a:pt x="2070286" y="286350"/>
                    </a:lnTo>
                    <a:cubicBezTo>
                      <a:pt x="2070286" y="287751"/>
                      <a:pt x="2069150" y="288887"/>
                      <a:pt x="2067749" y="288887"/>
                    </a:cubicBezTo>
                    <a:lnTo>
                      <a:pt x="2537" y="288887"/>
                    </a:lnTo>
                    <a:cubicBezTo>
                      <a:pt x="1136" y="288887"/>
                      <a:pt x="0" y="287751"/>
                      <a:pt x="0" y="286350"/>
                    </a:cubicBezTo>
                    <a:lnTo>
                      <a:pt x="0" y="2537"/>
                    </a:lnTo>
                    <a:cubicBezTo>
                      <a:pt x="0" y="1136"/>
                      <a:pt x="1136" y="0"/>
                      <a:pt x="253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6200" cap="sq">
                <a:solidFill>
                  <a:srgbClr val="00E7A0"/>
                </a:solidFill>
                <a:prstDash val="solid"/>
                <a:miter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070286" cy="3365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23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012480" y="266688"/>
              <a:ext cx="14572647" cy="1162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75"/>
                </a:lnSpc>
              </a:pPr>
              <a:r>
                <a:rPr lang="fr-FR" sz="2700" b="1" cap="all" dirty="0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Contribuer au-delà des crédits carbone - la voie </a:t>
              </a:r>
              <a:r>
                <a:rPr lang="fr-FR" sz="2700" b="1" cap="all" dirty="0" err="1" smtClean="0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dE</a:t>
              </a:r>
              <a:r>
                <a:rPr lang="fr-FR" sz="2700" b="1" cap="all" dirty="0" smtClean="0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 LA PHILANTROPIE climatique</a:t>
              </a:r>
              <a:endParaRPr lang="fr-FR" sz="2700" b="1" cap="all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778301" y="1526527"/>
              <a:ext cx="2718121" cy="4212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sz="2000" b="1">
                  <a:solidFill>
                    <a:srgbClr val="00E7A0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CONFÉRENCE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63572" y="2228394"/>
            <a:ext cx="16981384" cy="6455913"/>
            <a:chOff x="365086" y="-1687872"/>
            <a:chExt cx="22641845" cy="8607886"/>
          </a:xfrm>
        </p:grpSpPr>
        <p:grpSp>
          <p:nvGrpSpPr>
            <p:cNvPr id="16" name="Group 16"/>
            <p:cNvGrpSpPr/>
            <p:nvPr/>
          </p:nvGrpSpPr>
          <p:grpSpPr>
            <a:xfrm>
              <a:off x="365086" y="0"/>
              <a:ext cx="746552" cy="3916056"/>
              <a:chOff x="0" y="0"/>
              <a:chExt cx="147467" cy="773542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47467" cy="773542"/>
              </a:xfrm>
              <a:custGeom>
                <a:avLst/>
                <a:gdLst/>
                <a:ahLst/>
                <a:cxnLst/>
                <a:rect l="l" t="t" r="r" b="b"/>
                <a:pathLst>
                  <a:path w="147467" h="773542">
                    <a:moveTo>
                      <a:pt x="0" y="0"/>
                    </a:moveTo>
                    <a:lnTo>
                      <a:pt x="147467" y="0"/>
                    </a:lnTo>
                    <a:lnTo>
                      <a:pt x="147467" y="773542"/>
                    </a:lnTo>
                    <a:lnTo>
                      <a:pt x="0" y="773542"/>
                    </a:lnTo>
                    <a:close/>
                  </a:path>
                </a:pathLst>
              </a:custGeom>
              <a:solidFill>
                <a:srgbClr val="00E7A0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147467" cy="8211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492087" y="-1687872"/>
              <a:ext cx="22514844" cy="33777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23004"/>
                </a:lnSpc>
                <a:spcBef>
                  <a:spcPct val="0"/>
                </a:spcBef>
              </a:pPr>
              <a:r>
                <a:rPr lang="en-US" sz="9600" dirty="0" smtClean="0">
                  <a:solidFill>
                    <a:srgbClr val="FFFFFF"/>
                  </a:solidFill>
                  <a:latin typeface="Codec Pro ExtraBold"/>
                  <a:ea typeface="Codec Pro ExtraBold"/>
                  <a:cs typeface="Codec Pro ExtraBold"/>
                  <a:sym typeface="Codec Pro ExtraBold"/>
                </a:rPr>
                <a:t>A L’AGENDA</a:t>
              </a:r>
              <a:endParaRPr lang="en-US" sz="9600" dirty="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398407" y="2132377"/>
              <a:ext cx="14831060" cy="47876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en-US" sz="2500" b="1" dirty="0" smtClean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1- </a:t>
              </a:r>
              <a:r>
                <a:rPr lang="en-US" sz="2500" b="1" dirty="0" err="1" smtClean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Comprendre</a:t>
              </a:r>
              <a:r>
                <a:rPr lang="en-US" sz="2500" b="1" dirty="0" smtClean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 la difference Compensation / Contribution</a:t>
              </a:r>
            </a:p>
            <a:p>
              <a:pPr algn="l">
                <a:lnSpc>
                  <a:spcPts val="3500"/>
                </a:lnSpc>
              </a:pPr>
              <a:r>
                <a:rPr lang="en-US" sz="2500" b="1" dirty="0" smtClean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Q&amp;A</a:t>
              </a:r>
              <a:endParaRPr lang="en-US" sz="2500" b="1" dirty="0" smtClean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endParaRPr>
            </a:p>
            <a:p>
              <a:pPr algn="l">
                <a:lnSpc>
                  <a:spcPts val="3500"/>
                </a:lnSpc>
              </a:pPr>
              <a:r>
                <a:rPr lang="en-US" sz="2500" b="1" dirty="0" smtClean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2-  </a:t>
              </a:r>
              <a:r>
                <a:rPr lang="en-US" sz="2500" b="1" dirty="0" err="1" smtClean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Décortiquer</a:t>
              </a:r>
              <a:r>
                <a:rPr lang="en-US" sz="2500" b="1" dirty="0" smtClean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 la solution de la </a:t>
              </a:r>
              <a:r>
                <a:rPr lang="en-US" sz="2500" b="1" dirty="0" err="1" smtClean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philanthropie</a:t>
              </a:r>
              <a:r>
                <a:rPr lang="en-US" sz="2500" b="1" dirty="0" smtClean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 </a:t>
              </a:r>
              <a:r>
                <a:rPr lang="en-US" sz="2500" b="1" dirty="0" err="1" smtClean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climatique</a:t>
              </a:r>
              <a:r>
                <a:rPr lang="en-US" sz="2500" b="1" dirty="0" smtClean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 avec un </a:t>
              </a:r>
              <a:r>
                <a:rPr lang="en-US" sz="2500" b="1" dirty="0" err="1" smtClean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exemple</a:t>
              </a:r>
              <a:r>
                <a:rPr lang="en-US" sz="2500" b="1" dirty="0" smtClean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 </a:t>
              </a:r>
              <a:r>
                <a:rPr lang="en-US" sz="2500" b="1" dirty="0" err="1" smtClean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concret</a:t>
              </a:r>
              <a:endParaRPr lang="en-US" sz="2500" b="1" dirty="0" smtClean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endParaRPr>
            </a:p>
            <a:p>
              <a:pPr algn="l">
                <a:lnSpc>
                  <a:spcPts val="3500"/>
                </a:lnSpc>
              </a:pPr>
              <a:r>
                <a:rPr lang="en-US" sz="2500" b="1" dirty="0" smtClean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Q&amp;A</a:t>
              </a:r>
            </a:p>
            <a:p>
              <a:pPr algn="l">
                <a:lnSpc>
                  <a:spcPts val="3500"/>
                </a:lnSpc>
              </a:pPr>
              <a:r>
                <a:rPr lang="en-US" sz="2500" b="1" dirty="0" smtClean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3- </a:t>
              </a:r>
              <a:r>
                <a:rPr lang="en-US" sz="2500" b="1" dirty="0" err="1" smtClean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Echanger</a:t>
              </a:r>
              <a:r>
                <a:rPr lang="en-US" sz="2500" b="1" dirty="0" smtClean="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 entre pairs</a:t>
              </a:r>
            </a:p>
            <a:p>
              <a:pPr algn="l">
                <a:lnSpc>
                  <a:spcPts val="3500"/>
                </a:lnSpc>
              </a:pPr>
              <a:endParaRPr lang="en-US" sz="2500" b="1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endParaRPr>
            </a:p>
            <a:p>
              <a:pPr algn="l">
                <a:lnSpc>
                  <a:spcPts val="3500"/>
                </a:lnSpc>
              </a:pPr>
              <a:endParaRPr lang="en-US" sz="2500" b="1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6914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670" t="-39253" b="-355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15605760" cy="87782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605761" cy="8778240"/>
            </a:xfrm>
            <a:custGeom>
              <a:avLst/>
              <a:gdLst/>
              <a:ahLst/>
              <a:cxnLst/>
              <a:rect l="l" t="t" r="r" b="b"/>
              <a:pathLst>
                <a:path w="15605761" h="8778240">
                  <a:moveTo>
                    <a:pt x="0" y="0"/>
                  </a:moveTo>
                  <a:lnTo>
                    <a:pt x="15605761" y="0"/>
                  </a:lnTo>
                  <a:lnTo>
                    <a:pt x="15605761" y="8778240"/>
                  </a:lnTo>
                  <a:lnTo>
                    <a:pt x="0" y="8778240"/>
                  </a:lnTo>
                  <a:close/>
                </a:path>
              </a:pathLst>
            </a:custGeom>
            <a:solidFill>
              <a:srgbClr val="29434F">
                <a:alpha val="6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5605760" cy="8787765"/>
            </a:xfrm>
            <a:prstGeom prst="rect">
              <a:avLst/>
            </a:prstGeom>
          </p:spPr>
          <p:txBody>
            <a:bodyPr lIns="14111" tIns="14111" rIns="14111" bIns="14111" rtlCol="0" anchor="ctr"/>
            <a:lstStyle/>
            <a:p>
              <a:pPr algn="ctr">
                <a:lnSpc>
                  <a:spcPts val="85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8" name="TextBox 19"/>
          <p:cNvSpPr txBox="1"/>
          <p:nvPr/>
        </p:nvSpPr>
        <p:spPr>
          <a:xfrm>
            <a:off x="838200" y="3109436"/>
            <a:ext cx="16886133" cy="443198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9600" dirty="0" smtClean="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CONTRIBUER (ET NON COMPENSER) </a:t>
            </a:r>
            <a:r>
              <a:rPr lang="en-US" sz="9600" dirty="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HORS DE SA CHAINE DE VALEUR</a:t>
            </a:r>
          </a:p>
        </p:txBody>
      </p:sp>
    </p:spTree>
    <p:extLst>
      <p:ext uri="{BB962C8B-B14F-4D97-AF65-F5344CB8AC3E}">
        <p14:creationId xmlns:p14="http://schemas.microsoft.com/office/powerpoint/2010/main" val="2829193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/>
        </p:nvSpPr>
        <p:spPr>
          <a:xfrm>
            <a:off x="152400" y="1524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670" t="-39253" b="-3553"/>
            </a:stretch>
          </a:blipFill>
        </p:spPr>
      </p:sp>
      <p:grpSp>
        <p:nvGrpSpPr>
          <p:cNvPr id="4" name="Group 3"/>
          <p:cNvGrpSpPr/>
          <p:nvPr/>
        </p:nvGrpSpPr>
        <p:grpSpPr>
          <a:xfrm>
            <a:off x="0" y="0"/>
            <a:ext cx="18288000" cy="10287000"/>
            <a:chOff x="0" y="0"/>
            <a:chExt cx="15605760" cy="8778240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15605761" cy="8778240"/>
            </a:xfrm>
            <a:custGeom>
              <a:avLst/>
              <a:gdLst/>
              <a:ahLst/>
              <a:cxnLst/>
              <a:rect l="l" t="t" r="r" b="b"/>
              <a:pathLst>
                <a:path w="15605761" h="8778240">
                  <a:moveTo>
                    <a:pt x="0" y="0"/>
                  </a:moveTo>
                  <a:lnTo>
                    <a:pt x="15605761" y="0"/>
                  </a:lnTo>
                  <a:lnTo>
                    <a:pt x="15605761" y="8778240"/>
                  </a:lnTo>
                  <a:lnTo>
                    <a:pt x="0" y="8778240"/>
                  </a:lnTo>
                  <a:close/>
                </a:path>
              </a:pathLst>
            </a:custGeom>
            <a:solidFill>
              <a:srgbClr val="29434F">
                <a:alpha val="60000"/>
              </a:srgbClr>
            </a:solidFill>
          </p:spPr>
        </p:sp>
        <p:sp>
          <p:nvSpPr>
            <p:cNvPr id="6" name="TextBox 5"/>
            <p:cNvSpPr txBox="1"/>
            <p:nvPr/>
          </p:nvSpPr>
          <p:spPr>
            <a:xfrm>
              <a:off x="0" y="-9525"/>
              <a:ext cx="15605760" cy="8787765"/>
            </a:xfrm>
            <a:prstGeom prst="rect">
              <a:avLst/>
            </a:prstGeom>
          </p:spPr>
          <p:txBody>
            <a:bodyPr lIns="14111" tIns="14111" rIns="14111" bIns="14111" rtlCol="0" anchor="ctr"/>
            <a:lstStyle/>
            <a:p>
              <a:pPr algn="ctr">
                <a:lnSpc>
                  <a:spcPts val="855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2247900"/>
            <a:ext cx="12925995" cy="67818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2427" y="2359916"/>
            <a:ext cx="2160814" cy="1067844"/>
          </a:xfrm>
          <a:prstGeom prst="rect">
            <a:avLst/>
          </a:prstGeom>
        </p:spPr>
      </p:pic>
      <p:sp>
        <p:nvSpPr>
          <p:cNvPr id="8" name="Google Shape;206;g2d383125999_0_144"/>
          <p:cNvSpPr txBox="1"/>
          <p:nvPr/>
        </p:nvSpPr>
        <p:spPr>
          <a:xfrm>
            <a:off x="1088878" y="647700"/>
            <a:ext cx="160734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no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n" sz="4000" b="1" dirty="0" smtClean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De la compensation à la contribution pour des comptabilités disctinctes</a:t>
            </a:r>
            <a:endParaRPr sz="28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436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670" t="-39253" b="-3553"/>
            </a:stretch>
          </a:blipFill>
        </p:spPr>
      </p:sp>
      <p:grpSp>
        <p:nvGrpSpPr>
          <p:cNvPr id="15" name="Group 3"/>
          <p:cNvGrpSpPr/>
          <p:nvPr/>
        </p:nvGrpSpPr>
        <p:grpSpPr>
          <a:xfrm>
            <a:off x="0" y="0"/>
            <a:ext cx="18288000" cy="10287000"/>
            <a:chOff x="0" y="0"/>
            <a:chExt cx="15605760" cy="8778240"/>
          </a:xfrm>
        </p:grpSpPr>
        <p:sp>
          <p:nvSpPr>
            <p:cNvPr id="16" name="Freeform 4"/>
            <p:cNvSpPr/>
            <p:nvPr/>
          </p:nvSpPr>
          <p:spPr>
            <a:xfrm>
              <a:off x="0" y="0"/>
              <a:ext cx="15605761" cy="8778240"/>
            </a:xfrm>
            <a:custGeom>
              <a:avLst/>
              <a:gdLst/>
              <a:ahLst/>
              <a:cxnLst/>
              <a:rect l="l" t="t" r="r" b="b"/>
              <a:pathLst>
                <a:path w="15605761" h="8778240">
                  <a:moveTo>
                    <a:pt x="0" y="0"/>
                  </a:moveTo>
                  <a:lnTo>
                    <a:pt x="15605761" y="0"/>
                  </a:lnTo>
                  <a:lnTo>
                    <a:pt x="15605761" y="8778240"/>
                  </a:lnTo>
                  <a:lnTo>
                    <a:pt x="0" y="8778240"/>
                  </a:lnTo>
                  <a:close/>
                </a:path>
              </a:pathLst>
            </a:custGeom>
            <a:solidFill>
              <a:srgbClr val="29434F">
                <a:alpha val="60000"/>
              </a:srgbClr>
            </a:solidFill>
          </p:spPr>
        </p:sp>
        <p:sp>
          <p:nvSpPr>
            <p:cNvPr id="17" name="TextBox 5"/>
            <p:cNvSpPr txBox="1"/>
            <p:nvPr/>
          </p:nvSpPr>
          <p:spPr>
            <a:xfrm>
              <a:off x="0" y="-9525"/>
              <a:ext cx="15605760" cy="8787765"/>
            </a:xfrm>
            <a:prstGeom prst="rect">
              <a:avLst/>
            </a:prstGeom>
          </p:spPr>
          <p:txBody>
            <a:bodyPr lIns="14111" tIns="14111" rIns="14111" bIns="14111" rtlCol="0" anchor="ctr"/>
            <a:lstStyle/>
            <a:p>
              <a:pPr algn="ctr">
                <a:lnSpc>
                  <a:spcPts val="85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0" name="Google Shape;200;g2d383125999_0_144"/>
          <p:cNvSpPr/>
          <p:nvPr/>
        </p:nvSpPr>
        <p:spPr>
          <a:xfrm>
            <a:off x="9342834" y="5399876"/>
            <a:ext cx="2571000" cy="4360800"/>
          </a:xfrm>
          <a:prstGeom prst="roundRect">
            <a:avLst>
              <a:gd name="adj" fmla="val 5158"/>
            </a:avLst>
          </a:prstGeom>
          <a:solidFill>
            <a:srgbClr val="C9DAF8"/>
          </a:solidFill>
          <a:ln>
            <a:noFill/>
          </a:ln>
        </p:spPr>
        <p:txBody>
          <a:bodyPr spcFirstLastPara="1" wrap="square" lIns="219450" tIns="201150" rIns="182850" bIns="137150" anchor="t" anchorCtr="0">
            <a:noAutofit/>
          </a:bodyPr>
          <a:lstStyle/>
          <a:p>
            <a:pPr algn="ctr">
              <a:buClr>
                <a:srgbClr val="000000"/>
              </a:buClr>
              <a:buSzPts val="1300"/>
            </a:pPr>
            <a:r>
              <a:rPr lang="en" sz="26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Projets certifiés</a:t>
            </a:r>
            <a:endParaRPr sz="26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spcBef>
                <a:spcPts val="1200"/>
              </a:spcBef>
              <a:buClr>
                <a:srgbClr val="000000"/>
              </a:buClr>
              <a:buSzPts val="1200"/>
            </a:pPr>
            <a:r>
              <a:rPr lang="en" sz="2400" dirty="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Achat de crédits carbone issus de projets certifiés</a:t>
            </a:r>
            <a:br>
              <a:rPr lang="en" sz="2400" dirty="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2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/>
            </a:r>
            <a:br>
              <a:rPr lang="en" sz="2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2400" b="1" dirty="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⭐️Crédits ⭐️</a:t>
            </a:r>
            <a:br>
              <a:rPr lang="en" sz="2400" b="1" dirty="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2400" b="1" dirty="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Carbone</a:t>
            </a:r>
            <a:endParaRPr sz="2400" b="1" dirty="0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" name="Google Shape;201;g2d383125999_0_144"/>
          <p:cNvSpPr/>
          <p:nvPr/>
        </p:nvSpPr>
        <p:spPr>
          <a:xfrm>
            <a:off x="14802600" y="5400226"/>
            <a:ext cx="2571000" cy="4360800"/>
          </a:xfrm>
          <a:prstGeom prst="roundRect">
            <a:avLst>
              <a:gd name="adj" fmla="val 5158"/>
            </a:avLst>
          </a:prstGeom>
          <a:solidFill>
            <a:srgbClr val="C9DAF8"/>
          </a:solidFill>
          <a:ln>
            <a:noFill/>
          </a:ln>
        </p:spPr>
        <p:txBody>
          <a:bodyPr spcFirstLastPara="1" wrap="square" lIns="219450" tIns="201150" rIns="182850" bIns="137150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sz="26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Invest. bas carbone</a:t>
            </a:r>
            <a:endParaRPr sz="26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spcBef>
                <a:spcPts val="1200"/>
              </a:spcBef>
              <a:buClr>
                <a:srgbClr val="000000"/>
              </a:buClr>
              <a:buSzPts val="1200"/>
            </a:pPr>
            <a:r>
              <a:rPr lang="en" sz="2400" dirty="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Investir dans des entreprises dt les solutions permettent d'éviter les émissions.</a:t>
            </a:r>
            <a:endParaRPr sz="2400" dirty="0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200"/>
            </a:pPr>
            <a:endParaRPr sz="24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" name="Google Shape;202;g2d383125999_0_144"/>
          <p:cNvSpPr/>
          <p:nvPr/>
        </p:nvSpPr>
        <p:spPr>
          <a:xfrm>
            <a:off x="12083604" y="5400226"/>
            <a:ext cx="2571000" cy="4360800"/>
          </a:xfrm>
          <a:prstGeom prst="roundRect">
            <a:avLst>
              <a:gd name="adj" fmla="val 5158"/>
            </a:avLst>
          </a:prstGeom>
          <a:solidFill>
            <a:srgbClr val="C9DAF8"/>
          </a:solidFill>
          <a:ln>
            <a:noFill/>
          </a:ln>
        </p:spPr>
        <p:txBody>
          <a:bodyPr spcFirstLastPara="1" wrap="square" lIns="219450" tIns="201150" rIns="182850" bIns="137150" anchor="t" anchorCtr="0">
            <a:noAutofit/>
          </a:bodyPr>
          <a:lstStyle/>
          <a:p>
            <a:pPr algn="ctr">
              <a:buClr>
                <a:srgbClr val="000000"/>
              </a:buClr>
              <a:buSzPts val="1300"/>
            </a:pPr>
            <a:r>
              <a:rPr lang="en" sz="26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Philanthropie climatique</a:t>
            </a:r>
            <a:endParaRPr sz="26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spcBef>
                <a:spcPts val="1200"/>
              </a:spcBef>
              <a:buClr>
                <a:srgbClr val="000000"/>
              </a:buClr>
              <a:buSzPts val="1200"/>
            </a:pPr>
            <a:r>
              <a:rPr lang="en" sz="2200" dirty="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Soutenir les ONG dont les activités sont bénéfiques pour le climat et les communautés locales.</a:t>
            </a:r>
            <a:endParaRPr sz="2200" dirty="0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300"/>
            </a:pPr>
            <a:r>
              <a:rPr lang="en" sz="2400" b="1" dirty="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400" b="1" dirty="0" smtClean="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⭐</a:t>
            </a:r>
            <a:r>
              <a:rPr lang="en" sz="2400" b="1" dirty="0" smtClean="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Certificat⭐</a:t>
            </a:r>
            <a:endParaRPr sz="2400" b="1" dirty="0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" name="Google Shape;203;g2d383125999_0_144"/>
          <p:cNvSpPr/>
          <p:nvPr/>
        </p:nvSpPr>
        <p:spPr>
          <a:xfrm>
            <a:off x="1003558" y="5399876"/>
            <a:ext cx="3993600" cy="4360800"/>
          </a:xfrm>
          <a:prstGeom prst="roundRect">
            <a:avLst>
              <a:gd name="adj" fmla="val 5158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219450" tIns="201150" rIns="182850" bIns="137150" anchor="t" anchorCtr="0">
            <a:noAutofit/>
          </a:bodyPr>
          <a:lstStyle/>
          <a:p>
            <a:pPr algn="ctr">
              <a:buClr>
                <a:srgbClr val="000000"/>
              </a:buClr>
              <a:buSzPts val="1300"/>
            </a:pPr>
            <a:r>
              <a:rPr lang="en" sz="26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Amont</a:t>
            </a:r>
            <a:endParaRPr sz="26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en" sz="2400" dirty="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Les entreprises peuvent stimuler les puits de carbone dans leur chaîne de valeur ou exiger de leurs fournisseurs des produits à faible teneur en carbone.</a:t>
            </a:r>
            <a:endParaRPr sz="2400" dirty="0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</a:pPr>
            <a:r>
              <a:rPr lang="en" sz="2400" b="1" dirty="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⭐️Removals &amp; ⭐️</a:t>
            </a:r>
            <a:br>
              <a:rPr lang="en" sz="2400" b="1" dirty="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2400" b="1" dirty="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Emissions évitées</a:t>
            </a:r>
            <a:endParaRPr sz="2400" b="1" dirty="0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4" name="Google Shape;204;g2d383125999_0_144"/>
          <p:cNvSpPr/>
          <p:nvPr/>
        </p:nvSpPr>
        <p:spPr>
          <a:xfrm>
            <a:off x="5128664" y="5399876"/>
            <a:ext cx="3993600" cy="4360800"/>
          </a:xfrm>
          <a:prstGeom prst="roundRect">
            <a:avLst>
              <a:gd name="adj" fmla="val 5158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219450" tIns="201150" rIns="182850" bIns="137150" anchor="t" anchorCtr="0">
            <a:noAutofit/>
          </a:bodyPr>
          <a:lstStyle/>
          <a:p>
            <a:pPr algn="ctr">
              <a:buClr>
                <a:srgbClr val="000000"/>
              </a:buClr>
              <a:buSzPts val="1300"/>
            </a:pPr>
            <a:r>
              <a:rPr lang="en" sz="26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Aval</a:t>
            </a:r>
            <a:endParaRPr sz="26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spcBef>
                <a:spcPts val="1200"/>
              </a:spcBef>
              <a:buClr>
                <a:srgbClr val="000000"/>
              </a:buClr>
              <a:buSzPts val="1200"/>
            </a:pPr>
            <a:r>
              <a:rPr lang="en" sz="2400" dirty="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Les entreprises vendent des solutions compatibles avec la neutralité carbone mondiale et aident leurs clients à réduire leur propre impact.</a:t>
            </a:r>
            <a:endParaRPr sz="2400" dirty="0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</a:pPr>
            <a:r>
              <a:rPr lang="en" sz="2400" b="1" dirty="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⭐️Removals &amp; ⭐</a:t>
            </a:r>
            <a:br>
              <a:rPr lang="en" sz="2400" b="1" dirty="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2400" b="1" dirty="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Emissions évitées</a:t>
            </a:r>
            <a:endParaRPr sz="2400" b="1" dirty="0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5" name="Google Shape;205;g2d383125999_0_144"/>
          <p:cNvPicPr preferRelativeResize="0"/>
          <p:nvPr/>
        </p:nvPicPr>
        <p:blipFill rotWithShape="1">
          <a:blip r:embed="rId4">
            <a:alphaModFix/>
          </a:blip>
          <a:srcRect t="28801" b="29233"/>
          <a:stretch/>
        </p:blipFill>
        <p:spPr>
          <a:xfrm>
            <a:off x="14752009" y="8928397"/>
            <a:ext cx="2570998" cy="762778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2d383125999_0_144"/>
          <p:cNvSpPr txBox="1"/>
          <p:nvPr/>
        </p:nvSpPr>
        <p:spPr>
          <a:xfrm>
            <a:off x="1088878" y="647700"/>
            <a:ext cx="160734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no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n" sz="4000" b="1" dirty="0">
                <a:solidFill>
                  <a:schemeClr val="bg1"/>
                </a:solidFill>
                <a:latin typeface="Roboto Black"/>
                <a:ea typeface="Roboto Black"/>
                <a:cs typeface="Roboto Black"/>
                <a:sym typeface="Roboto Black"/>
              </a:rPr>
              <a:t>Une entreprise contribue Dans et Au-delà de sa chaîne de valeur</a:t>
            </a:r>
            <a:endParaRPr sz="28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g2d383125999_0_144"/>
          <p:cNvSpPr/>
          <p:nvPr/>
        </p:nvSpPr>
        <p:spPr>
          <a:xfrm>
            <a:off x="9363758" y="1582026"/>
            <a:ext cx="8002800" cy="8232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r>
              <a:rPr lang="en" sz="3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Au-delà de la Chaîne de Valeur</a:t>
            </a:r>
            <a:endParaRPr sz="30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" name="Google Shape;209;g2d383125999_0_144"/>
          <p:cNvSpPr/>
          <p:nvPr/>
        </p:nvSpPr>
        <p:spPr>
          <a:xfrm>
            <a:off x="1003558" y="1582332"/>
            <a:ext cx="8118000" cy="8232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r>
              <a:rPr lang="en" sz="3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Dans la Chaîne de Valeur</a:t>
            </a:r>
            <a:endParaRPr sz="30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0" name="Google Shape;210;g2d383125999_0_144"/>
          <p:cNvSpPr/>
          <p:nvPr/>
        </p:nvSpPr>
        <p:spPr>
          <a:xfrm>
            <a:off x="1003558" y="2577634"/>
            <a:ext cx="8118000" cy="2650800"/>
          </a:xfrm>
          <a:prstGeom prst="roundRect">
            <a:avLst>
              <a:gd name="adj" fmla="val 5158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219450" tIns="201150" rIns="182850" bIns="137150" anchor="t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en" sz="3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/>
            </a:r>
            <a:br>
              <a:rPr lang="en" sz="3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36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Vendre des produits et services</a:t>
            </a:r>
            <a:endParaRPr sz="36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800"/>
            </a:pPr>
            <a:r>
              <a:rPr lang="en" sz="24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Les entreprises proposent des produits/services qui contribuent à la neutralité carbone globale. </a:t>
            </a:r>
            <a:endParaRPr sz="2400" dirty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1" name="Google Shape;211;g2d383125999_0_144"/>
          <p:cNvSpPr/>
          <p:nvPr/>
        </p:nvSpPr>
        <p:spPr>
          <a:xfrm>
            <a:off x="9363758" y="2577634"/>
            <a:ext cx="8002800" cy="2650800"/>
          </a:xfrm>
          <a:prstGeom prst="roundRect">
            <a:avLst>
              <a:gd name="adj" fmla="val 5158"/>
            </a:avLst>
          </a:prstGeom>
          <a:solidFill>
            <a:srgbClr val="C9DAF8"/>
          </a:solidFill>
          <a:ln>
            <a:noFill/>
          </a:ln>
        </p:spPr>
        <p:txBody>
          <a:bodyPr spcFirstLastPara="1" wrap="square" lIns="219450" tIns="201150" rIns="182850" bIns="137150" anchor="t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en" sz="3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/>
            </a:r>
            <a:br>
              <a:rPr lang="en" sz="3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36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Financer des projets climat</a:t>
            </a:r>
            <a:endParaRPr sz="36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en" sz="24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Les entreprises financent les solutions nécessaires pour atteindre la neutralité carbone au niveau local. </a:t>
            </a:r>
            <a:endParaRPr sz="24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022" y="841350"/>
            <a:ext cx="1270512" cy="42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5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 animBg="1"/>
      <p:bldP spid="201" grpId="0" animBg="1"/>
      <p:bldP spid="202" grpId="0" animBg="1"/>
      <p:bldP spid="203" grpId="0" animBg="1"/>
      <p:bldP spid="204" grpId="0" animBg="1"/>
      <p:bldP spid="206" grpId="0"/>
      <p:bldP spid="208" grpId="0" animBg="1"/>
      <p:bldP spid="209" grpId="0" animBg="1"/>
      <p:bldP spid="210" grpId="0" animBg="1"/>
      <p:bldP spid="2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670" t="-39253" b="-355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15605760" cy="87782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605761" cy="8778240"/>
            </a:xfrm>
            <a:custGeom>
              <a:avLst/>
              <a:gdLst/>
              <a:ahLst/>
              <a:cxnLst/>
              <a:rect l="l" t="t" r="r" b="b"/>
              <a:pathLst>
                <a:path w="15605761" h="8778240">
                  <a:moveTo>
                    <a:pt x="0" y="0"/>
                  </a:moveTo>
                  <a:lnTo>
                    <a:pt x="15605761" y="0"/>
                  </a:lnTo>
                  <a:lnTo>
                    <a:pt x="15605761" y="8778240"/>
                  </a:lnTo>
                  <a:lnTo>
                    <a:pt x="0" y="8778240"/>
                  </a:lnTo>
                  <a:close/>
                </a:path>
              </a:pathLst>
            </a:custGeom>
            <a:solidFill>
              <a:srgbClr val="29434F">
                <a:alpha val="6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5605760" cy="8787765"/>
            </a:xfrm>
            <a:prstGeom prst="rect">
              <a:avLst/>
            </a:prstGeom>
          </p:spPr>
          <p:txBody>
            <a:bodyPr lIns="14111" tIns="14111" rIns="14111" bIns="14111" rtlCol="0" anchor="ctr"/>
            <a:lstStyle/>
            <a:p>
              <a:pPr algn="ctr">
                <a:lnSpc>
                  <a:spcPts val="85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8" name="TextBox 19"/>
          <p:cNvSpPr txBox="1"/>
          <p:nvPr/>
        </p:nvSpPr>
        <p:spPr>
          <a:xfrm>
            <a:off x="914400" y="2763678"/>
            <a:ext cx="16886133" cy="590931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8800" dirty="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LA PHILANTHROPIE CLIMATIQUE </a:t>
            </a:r>
          </a:p>
          <a:p>
            <a:pPr lvl="0" algn="ctr">
              <a:spcBef>
                <a:spcPct val="0"/>
              </a:spcBef>
            </a:pPr>
            <a:endParaRPr lang="en-US" sz="2400" dirty="0">
              <a:solidFill>
                <a:srgbClr val="FFFFFF"/>
              </a:solidFill>
              <a:latin typeface="Codec Pro ExtraBold"/>
              <a:ea typeface="Codec Pro ExtraBold"/>
              <a:cs typeface="Codec Pro ExtraBold"/>
              <a:sym typeface="Codec Pro ExtraBold"/>
            </a:endParaRPr>
          </a:p>
          <a:p>
            <a:pPr lvl="0" algn="ctr">
              <a:spcBef>
                <a:spcPct val="0"/>
              </a:spcBef>
            </a:pPr>
            <a:r>
              <a:rPr lang="fr-FR" sz="8800" cap="small" dirty="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nouvelle voie de contribution des entreprises</a:t>
            </a:r>
            <a:endParaRPr lang="en-US" sz="8800" cap="small" dirty="0">
              <a:solidFill>
                <a:srgbClr val="FFFFFF"/>
              </a:solidFill>
              <a:latin typeface="Codec Pro ExtraBold"/>
              <a:ea typeface="Codec Pro ExtraBold"/>
              <a:cs typeface="Codec Pro ExtraBold"/>
              <a:sym typeface="Codec Pro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950947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4114800" y="342900"/>
            <a:ext cx="2498530" cy="1584760"/>
          </a:xfrm>
          <a:custGeom>
            <a:avLst/>
            <a:gdLst/>
            <a:ahLst/>
            <a:cxnLst/>
            <a:rect l="l" t="t" r="r" b="b"/>
            <a:pathLst>
              <a:path w="1935144" h="1232795">
                <a:moveTo>
                  <a:pt x="0" y="0"/>
                </a:moveTo>
                <a:lnTo>
                  <a:pt x="1935144" y="0"/>
                </a:lnTo>
                <a:lnTo>
                  <a:pt x="1935144" y="1232794"/>
                </a:lnTo>
                <a:lnTo>
                  <a:pt x="0" y="1232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028" name="Picture 4" descr="Le logiciel de décarbonation permettant aux entreprises de piloter et  réduire leurs émissions carbon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283FFF"/>
              </a:clrFrom>
              <a:clrTo>
                <a:srgbClr val="283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251" y="-189416"/>
            <a:ext cx="4747767" cy="248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LANETE_URGENCE_Mécénat Climatique_version non fina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8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2A1BB06742074F92457E22ED0B8A9E" ma:contentTypeVersion="19" ma:contentTypeDescription="Crée un document." ma:contentTypeScope="" ma:versionID="7a8fe1300e92e5946684cd3c0e037947">
  <xsd:schema xmlns:xsd="http://www.w3.org/2001/XMLSchema" xmlns:xs="http://www.w3.org/2001/XMLSchema" xmlns:p="http://schemas.microsoft.com/office/2006/metadata/properties" xmlns:ns2="e7f3e079-866b-4a28-8403-a2252e8ceb3b" xmlns:ns3="fb8352e4-a67a-4951-b565-9f26cc704042" targetNamespace="http://schemas.microsoft.com/office/2006/metadata/properties" ma:root="true" ma:fieldsID="2b6ad5b0a9a1a185411881d3954b0504" ns2:_="" ns3:_="">
    <xsd:import namespace="e7f3e079-866b-4a28-8403-a2252e8ceb3b"/>
    <xsd:import namespace="fb8352e4-a67a-4951-b565-9f26cc7040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f3e079-866b-4a28-8403-a2252e8ceb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17cb726d-4fcc-4fe0-8883-02c2657ebf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_Flow_SignoffStatus" ma:index="25" nillable="true" ma:displayName="État de validation" ma:internalName="_x00c9_tat_x0020_de_x0020_validation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8352e4-a67a-4951-b565-9f26cc70404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c8ad5e9-3c9f-4a9e-b45f-1425a6e2ca0f}" ma:internalName="TaxCatchAll" ma:showField="CatchAllData" ma:web="fb8352e4-a67a-4951-b565-9f26cc7040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91C725-5130-473A-B3A6-0E7494A6BF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399966-C9F6-4A69-BA9E-1DCBAC4F2D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f3e079-866b-4a28-8403-a2252e8ceb3b"/>
    <ds:schemaRef ds:uri="fb8352e4-a67a-4951-b565-9f26cc7040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1874</TotalTime>
  <Words>1113</Words>
  <Application>Microsoft Office PowerPoint</Application>
  <PresentationFormat>Personnalisé</PresentationFormat>
  <Paragraphs>119</Paragraphs>
  <Slides>14</Slides>
  <Notes>5</Notes>
  <HiddenSlides>0</HiddenSlides>
  <MMClips>1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7" baseType="lpstr">
      <vt:lpstr>Roboto</vt:lpstr>
      <vt:lpstr>Open Sans 2 Bold</vt:lpstr>
      <vt:lpstr>Oswald Bold</vt:lpstr>
      <vt:lpstr>Codec Pro ExtraBold</vt:lpstr>
      <vt:lpstr>Arial</vt:lpstr>
      <vt:lpstr>Open Sans Extra Bold</vt:lpstr>
      <vt:lpstr>Calibri</vt:lpstr>
      <vt:lpstr>Open Sans 1 Bold</vt:lpstr>
      <vt:lpstr>Open Sans 1</vt:lpstr>
      <vt:lpstr>Roboto Black</vt:lpstr>
      <vt:lpstr>Titillium Web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Conférence Produrable - non def</dc:title>
  <dc:creator>Guillaume Tauveron</dc:creator>
  <cp:lastModifiedBy>Amandine HERSANT</cp:lastModifiedBy>
  <cp:revision>55</cp:revision>
  <dcterms:created xsi:type="dcterms:W3CDTF">2006-08-16T00:00:00Z</dcterms:created>
  <dcterms:modified xsi:type="dcterms:W3CDTF">2024-11-18T20:40:16Z</dcterms:modified>
  <dc:identifier>DAFq3UMd50k</dc:identifier>
</cp:coreProperties>
</file>