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145706899" r:id="rId2"/>
    <p:sldId id="303" r:id="rId3"/>
    <p:sldId id="2145706903" r:id="rId4"/>
    <p:sldId id="2145706904" r:id="rId5"/>
    <p:sldId id="305" r:id="rId6"/>
    <p:sldId id="2145706919" r:id="rId7"/>
    <p:sldId id="2145706918" r:id="rId8"/>
    <p:sldId id="2145706921" r:id="rId9"/>
    <p:sldId id="2145706920" r:id="rId10"/>
    <p:sldId id="2145706922" r:id="rId11"/>
    <p:sldId id="2145706905" r:id="rId12"/>
    <p:sldId id="2145706917" r:id="rId13"/>
    <p:sldId id="2145706923" r:id="rId14"/>
    <p:sldId id="2145706902"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A506"/>
    <a:srgbClr val="F4F40C"/>
    <a:srgbClr val="85B4B6"/>
    <a:srgbClr val="FFF2CC"/>
    <a:srgbClr val="CAEE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8" autoAdjust="0"/>
    <p:restoredTop sz="94660"/>
  </p:normalViewPr>
  <p:slideViewPr>
    <p:cSldViewPr snapToGrid="0">
      <p:cViewPr varScale="1">
        <p:scale>
          <a:sx n="46" d="100"/>
          <a:sy n="46" d="100"/>
        </p:scale>
        <p:origin x="92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BD6F90-45D3-43CC-B91B-4AB688F2DC35}" type="doc">
      <dgm:prSet loTypeId="urn:microsoft.com/office/officeart/2005/8/layout/cycle8" loCatId="cycle" qsTypeId="urn:microsoft.com/office/officeart/2005/8/quickstyle/simple1" qsCatId="simple" csTypeId="urn:microsoft.com/office/officeart/2005/8/colors/accent4_1" csCatId="accent4" phldr="1"/>
      <dgm:spPr/>
      <dgm:t>
        <a:bodyPr/>
        <a:lstStyle/>
        <a:p>
          <a:endParaRPr lang="fr-FR"/>
        </a:p>
      </dgm:t>
    </dgm:pt>
    <dgm:pt modelId="{56ACF288-F1F0-4D77-809A-B8C9CE2EDE6F}">
      <dgm:prSet phldrT="[Texte]" custT="1"/>
      <dgm:spPr>
        <a:noFill/>
        <a:ln>
          <a:solidFill>
            <a:srgbClr val="FFC000"/>
          </a:solidFill>
        </a:ln>
      </dgm:spPr>
      <dgm:t>
        <a:bodyPr/>
        <a:lstStyle/>
        <a:p>
          <a:r>
            <a:rPr lang="fr-FR" sz="800" b="1" i="0" spc="40" baseline="0" dirty="0">
              <a:solidFill>
                <a:schemeClr val="tx1"/>
              </a:solidFill>
              <a:latin typeface="Arial" panose="020B0604020202020204" pitchFamily="34" charset="0"/>
              <a:cs typeface="Arial" panose="020B0604020202020204" pitchFamily="34" charset="0"/>
            </a:rPr>
            <a:t>Un dispositif de suivi</a:t>
          </a:r>
          <a:endParaRPr lang="fr-FR" sz="800" dirty="0">
            <a:solidFill>
              <a:schemeClr val="tx1"/>
            </a:solidFill>
            <a:latin typeface="Arial" panose="020B0604020202020204" pitchFamily="34" charset="0"/>
            <a:cs typeface="Arial" panose="020B0604020202020204" pitchFamily="34" charset="0"/>
          </a:endParaRPr>
        </a:p>
      </dgm:t>
    </dgm:pt>
    <dgm:pt modelId="{481CA37A-DB43-41DB-8AE4-32DD6819E045}" type="parTrans" cxnId="{7356F4E2-1A95-4F07-B950-D1189B97BF57}">
      <dgm:prSet/>
      <dgm:spPr/>
      <dgm:t>
        <a:bodyPr/>
        <a:lstStyle/>
        <a:p>
          <a:endParaRPr lang="fr-FR">
            <a:solidFill>
              <a:schemeClr val="accent4">
                <a:lumMod val="75000"/>
              </a:schemeClr>
            </a:solidFill>
          </a:endParaRPr>
        </a:p>
      </dgm:t>
    </dgm:pt>
    <dgm:pt modelId="{3C95EA0E-F3E4-45BB-9921-31F8CC1B53D9}" type="sibTrans" cxnId="{7356F4E2-1A95-4F07-B950-D1189B97BF57}">
      <dgm:prSet/>
      <dgm:spPr/>
      <dgm:t>
        <a:bodyPr/>
        <a:lstStyle/>
        <a:p>
          <a:endParaRPr lang="fr-FR" dirty="0">
            <a:solidFill>
              <a:schemeClr val="accent4">
                <a:lumMod val="75000"/>
              </a:schemeClr>
            </a:solidFill>
          </a:endParaRPr>
        </a:p>
      </dgm:t>
    </dgm:pt>
    <dgm:pt modelId="{7382C02B-F0D4-4214-931B-5C5D1B5E7E25}">
      <dgm:prSet custT="1"/>
      <dgm:spPr>
        <a:ln>
          <a:solidFill>
            <a:srgbClr val="FFC000"/>
          </a:solidFill>
        </a:ln>
      </dgm:spPr>
      <dgm:t>
        <a:bodyPr/>
        <a:lstStyle/>
        <a:p>
          <a:pPr algn="ctr"/>
          <a:r>
            <a:rPr lang="fr-FR" sz="800" b="1" dirty="0">
              <a:solidFill>
                <a:schemeClr val="tx1"/>
              </a:solidFill>
              <a:latin typeface="Arial" panose="020B0604020202020204" pitchFamily="34" charset="0"/>
              <a:cs typeface="Arial" panose="020B0604020202020204" pitchFamily="34" charset="0"/>
            </a:rPr>
            <a:t>Des actions adaptées d’atténuation</a:t>
          </a:r>
        </a:p>
      </dgm:t>
    </dgm:pt>
    <dgm:pt modelId="{97B2FC71-A6BC-44BB-A5C5-D941B4D6C014}" type="parTrans" cxnId="{D8DEBC97-9FC6-4405-AED0-4BF6EB4C6D8C}">
      <dgm:prSet/>
      <dgm:spPr/>
      <dgm:t>
        <a:bodyPr/>
        <a:lstStyle/>
        <a:p>
          <a:endParaRPr lang="fr-FR">
            <a:solidFill>
              <a:schemeClr val="accent4">
                <a:lumMod val="75000"/>
              </a:schemeClr>
            </a:solidFill>
          </a:endParaRPr>
        </a:p>
      </dgm:t>
    </dgm:pt>
    <dgm:pt modelId="{A6729100-905F-451B-BD63-DD136A5E17C7}" type="sibTrans" cxnId="{D8DEBC97-9FC6-4405-AED0-4BF6EB4C6D8C}">
      <dgm:prSet/>
      <dgm:spPr/>
      <dgm:t>
        <a:bodyPr/>
        <a:lstStyle/>
        <a:p>
          <a:endParaRPr lang="fr-FR">
            <a:solidFill>
              <a:schemeClr val="accent4">
                <a:lumMod val="75000"/>
              </a:schemeClr>
            </a:solidFill>
          </a:endParaRPr>
        </a:p>
      </dgm:t>
    </dgm:pt>
    <dgm:pt modelId="{A8085B15-51AD-4714-9913-BB509C35C148}">
      <dgm:prSet custT="1"/>
      <dgm:spPr>
        <a:noFill/>
        <a:ln>
          <a:solidFill>
            <a:srgbClr val="FFC000"/>
          </a:solidFill>
        </a:ln>
      </dgm:spPr>
      <dgm:t>
        <a:bodyPr/>
        <a:lstStyle/>
        <a:p>
          <a:pPr marL="0" lvl="0" algn="ctr" defTabSz="266700">
            <a:lnSpc>
              <a:spcPct val="90000"/>
            </a:lnSpc>
            <a:spcBef>
              <a:spcPct val="0"/>
            </a:spcBef>
            <a:spcAft>
              <a:spcPct val="35000"/>
            </a:spcAft>
            <a:buNone/>
          </a:pPr>
          <a:r>
            <a:rPr lang="fr-FR" sz="800" b="1" spc="40" baseline="0" dirty="0">
              <a:solidFill>
                <a:schemeClr val="tx1"/>
              </a:solidFill>
              <a:latin typeface="Arial" panose="020B0604020202020204" pitchFamily="34" charset="0"/>
              <a:cs typeface="Arial" panose="020B0604020202020204" pitchFamily="34" charset="0"/>
            </a:rPr>
            <a:t>Des procédures d’évaluation régulières</a:t>
          </a:r>
          <a:endParaRPr lang="fr-FR" sz="800" dirty="0">
            <a:solidFill>
              <a:schemeClr val="tx1"/>
            </a:solidFill>
            <a:latin typeface="Arial" panose="020B0604020202020204" pitchFamily="34" charset="0"/>
            <a:cs typeface="Arial" panose="020B0604020202020204" pitchFamily="34" charset="0"/>
          </a:endParaRPr>
        </a:p>
      </dgm:t>
    </dgm:pt>
    <dgm:pt modelId="{EA9DD656-62D4-4DB9-93F4-75F62F6F4491}" type="sibTrans" cxnId="{18B3A45E-26BA-45A8-9334-1A4ADFA2AA8E}">
      <dgm:prSet/>
      <dgm:spPr/>
      <dgm:t>
        <a:bodyPr/>
        <a:lstStyle/>
        <a:p>
          <a:endParaRPr lang="fr-FR" dirty="0">
            <a:solidFill>
              <a:schemeClr val="accent4">
                <a:lumMod val="75000"/>
              </a:schemeClr>
            </a:solidFill>
          </a:endParaRPr>
        </a:p>
      </dgm:t>
    </dgm:pt>
    <dgm:pt modelId="{45EE1999-5414-42C2-9A37-52C4C2D28007}" type="parTrans" cxnId="{18B3A45E-26BA-45A8-9334-1A4ADFA2AA8E}">
      <dgm:prSet/>
      <dgm:spPr/>
      <dgm:t>
        <a:bodyPr/>
        <a:lstStyle/>
        <a:p>
          <a:endParaRPr lang="fr-FR">
            <a:solidFill>
              <a:schemeClr val="accent4">
                <a:lumMod val="75000"/>
              </a:schemeClr>
            </a:solidFill>
          </a:endParaRPr>
        </a:p>
      </dgm:t>
    </dgm:pt>
    <dgm:pt modelId="{9F152944-C83D-4E47-9D6C-6030D413FEAC}">
      <dgm:prSet custT="1"/>
      <dgm:spPr>
        <a:noFill/>
        <a:ln>
          <a:solidFill>
            <a:srgbClr val="FFC000"/>
          </a:solidFill>
        </a:ln>
      </dgm:spPr>
      <dgm:t>
        <a:bodyPr/>
        <a:lstStyle/>
        <a:p>
          <a:r>
            <a:rPr lang="fr-FR" sz="800" b="1" i="0" spc="40" baseline="0" dirty="0">
              <a:solidFill>
                <a:schemeClr val="tx1"/>
              </a:solidFill>
              <a:latin typeface="Arial" panose="020B0604020202020204" pitchFamily="34" charset="0"/>
              <a:cs typeface="Arial" panose="020B0604020202020204" pitchFamily="34" charset="0"/>
            </a:rPr>
            <a:t>Un mécanisme d'alerte</a:t>
          </a:r>
          <a:endParaRPr lang="fr-FR" sz="800" b="0" i="0" dirty="0">
            <a:solidFill>
              <a:schemeClr val="tx1"/>
            </a:solidFill>
            <a:latin typeface="Arial" panose="020B0604020202020204" pitchFamily="34" charset="0"/>
            <a:cs typeface="Arial" panose="020B0604020202020204" pitchFamily="34" charset="0"/>
          </a:endParaRPr>
        </a:p>
      </dgm:t>
    </dgm:pt>
    <dgm:pt modelId="{84283E7A-98FC-4F67-BF98-CAC2BA1A3A1B}" type="parTrans" cxnId="{931197EA-E01C-40B3-8F94-7C55952F5091}">
      <dgm:prSet/>
      <dgm:spPr/>
      <dgm:t>
        <a:bodyPr/>
        <a:lstStyle/>
        <a:p>
          <a:endParaRPr lang="fr-FR">
            <a:solidFill>
              <a:schemeClr val="accent4">
                <a:lumMod val="75000"/>
              </a:schemeClr>
            </a:solidFill>
          </a:endParaRPr>
        </a:p>
      </dgm:t>
    </dgm:pt>
    <dgm:pt modelId="{BF89F6A3-7D6D-4881-84C8-D8FEFC5F3DDB}" type="sibTrans" cxnId="{931197EA-E01C-40B3-8F94-7C55952F5091}">
      <dgm:prSet/>
      <dgm:spPr/>
      <dgm:t>
        <a:bodyPr/>
        <a:lstStyle/>
        <a:p>
          <a:endParaRPr lang="fr-FR">
            <a:solidFill>
              <a:schemeClr val="accent4">
                <a:lumMod val="75000"/>
              </a:schemeClr>
            </a:solidFill>
          </a:endParaRPr>
        </a:p>
      </dgm:t>
    </dgm:pt>
    <dgm:pt modelId="{C74E850E-9EF9-41EE-944F-8BCA69306F76}">
      <dgm:prSet custT="1"/>
      <dgm:spPr>
        <a:noFill/>
        <a:ln>
          <a:solidFill>
            <a:srgbClr val="FFC000"/>
          </a:solidFill>
        </a:ln>
      </dgm:spPr>
      <dgm:t>
        <a:bodyPr/>
        <a:lstStyle/>
        <a:p>
          <a:pPr marL="0" lvl="0" defTabSz="266700">
            <a:lnSpc>
              <a:spcPct val="90000"/>
            </a:lnSpc>
            <a:spcBef>
              <a:spcPct val="0"/>
            </a:spcBef>
            <a:spcAft>
              <a:spcPct val="35000"/>
            </a:spcAft>
            <a:buNone/>
          </a:pPr>
          <a:r>
            <a:rPr lang="fr-FR" sz="800" dirty="0">
              <a:solidFill>
                <a:schemeClr val="tx1"/>
              </a:solidFill>
            </a:rPr>
            <a:t> </a:t>
          </a:r>
          <a:r>
            <a:rPr lang="fr-FR" sz="800" b="1" spc="40" baseline="0" dirty="0">
              <a:solidFill>
                <a:schemeClr val="tx1"/>
              </a:solidFill>
              <a:latin typeface="Arial" panose="020B0604020202020204" pitchFamily="34" charset="0"/>
              <a:cs typeface="Arial" panose="020B0604020202020204" pitchFamily="34" charset="0"/>
            </a:rPr>
            <a:t>Une cartographie des risques</a:t>
          </a:r>
          <a:endParaRPr lang="fr-FR" sz="600" dirty="0">
            <a:solidFill>
              <a:schemeClr val="tx1"/>
            </a:solidFill>
            <a:latin typeface="Arial" panose="020B0604020202020204" pitchFamily="34" charset="0"/>
            <a:cs typeface="Arial" panose="020B0604020202020204" pitchFamily="34" charset="0"/>
          </a:endParaRPr>
        </a:p>
      </dgm:t>
    </dgm:pt>
    <dgm:pt modelId="{CB64A9B0-4C58-4D68-ACE5-C9535BD0F50C}" type="parTrans" cxnId="{28BEB2BE-106D-4512-8883-D36BBF5430C7}">
      <dgm:prSet/>
      <dgm:spPr/>
      <dgm:t>
        <a:bodyPr/>
        <a:lstStyle/>
        <a:p>
          <a:endParaRPr lang="fr-FR">
            <a:solidFill>
              <a:schemeClr val="accent4">
                <a:lumMod val="75000"/>
              </a:schemeClr>
            </a:solidFill>
          </a:endParaRPr>
        </a:p>
      </dgm:t>
    </dgm:pt>
    <dgm:pt modelId="{1322369D-FC7B-4550-A4A9-E670F04C0A07}" type="sibTrans" cxnId="{28BEB2BE-106D-4512-8883-D36BBF5430C7}">
      <dgm:prSet/>
      <dgm:spPr/>
      <dgm:t>
        <a:bodyPr/>
        <a:lstStyle/>
        <a:p>
          <a:endParaRPr lang="fr-FR">
            <a:solidFill>
              <a:schemeClr val="accent4">
                <a:lumMod val="75000"/>
              </a:schemeClr>
            </a:solidFill>
          </a:endParaRPr>
        </a:p>
      </dgm:t>
    </dgm:pt>
    <dgm:pt modelId="{7F5BB890-5579-4299-A744-A3201A1290C1}" type="pres">
      <dgm:prSet presAssocID="{1ABD6F90-45D3-43CC-B91B-4AB688F2DC35}" presName="compositeShape" presStyleCnt="0">
        <dgm:presLayoutVars>
          <dgm:chMax val="7"/>
          <dgm:dir/>
          <dgm:resizeHandles val="exact"/>
        </dgm:presLayoutVars>
      </dgm:prSet>
      <dgm:spPr/>
    </dgm:pt>
    <dgm:pt modelId="{3E2D523F-577C-4FE8-869C-CD5B2DDBFD91}" type="pres">
      <dgm:prSet presAssocID="{1ABD6F90-45D3-43CC-B91B-4AB688F2DC35}" presName="wedge1" presStyleLbl="node1" presStyleIdx="0" presStyleCnt="5"/>
      <dgm:spPr/>
    </dgm:pt>
    <dgm:pt modelId="{51364CCB-C14D-4BDF-BFD6-BF5ED63C4E7A}" type="pres">
      <dgm:prSet presAssocID="{1ABD6F90-45D3-43CC-B91B-4AB688F2DC35}" presName="dummy1a" presStyleCnt="0"/>
      <dgm:spPr/>
    </dgm:pt>
    <dgm:pt modelId="{D50C92C3-E003-4306-A57F-B5F89011F623}" type="pres">
      <dgm:prSet presAssocID="{1ABD6F90-45D3-43CC-B91B-4AB688F2DC35}" presName="dummy1b" presStyleCnt="0"/>
      <dgm:spPr/>
    </dgm:pt>
    <dgm:pt modelId="{486B2319-F11E-4AC6-BA84-4DF03F225EBC}" type="pres">
      <dgm:prSet presAssocID="{1ABD6F90-45D3-43CC-B91B-4AB688F2DC35}" presName="wedge1Tx" presStyleLbl="node1" presStyleIdx="0" presStyleCnt="5">
        <dgm:presLayoutVars>
          <dgm:chMax val="0"/>
          <dgm:chPref val="0"/>
          <dgm:bulletEnabled val="1"/>
        </dgm:presLayoutVars>
      </dgm:prSet>
      <dgm:spPr/>
    </dgm:pt>
    <dgm:pt modelId="{DEF851D4-ED25-4E73-8771-5B243F0A877D}" type="pres">
      <dgm:prSet presAssocID="{1ABD6F90-45D3-43CC-B91B-4AB688F2DC35}" presName="wedge2" presStyleLbl="node1" presStyleIdx="1" presStyleCnt="5" custScaleX="101861"/>
      <dgm:spPr/>
    </dgm:pt>
    <dgm:pt modelId="{E83DD21F-EF1D-4DD9-9199-1DD37DF7B085}" type="pres">
      <dgm:prSet presAssocID="{1ABD6F90-45D3-43CC-B91B-4AB688F2DC35}" presName="dummy2a" presStyleCnt="0"/>
      <dgm:spPr/>
    </dgm:pt>
    <dgm:pt modelId="{92BDC38E-BA14-4599-BD11-5502E8153661}" type="pres">
      <dgm:prSet presAssocID="{1ABD6F90-45D3-43CC-B91B-4AB688F2DC35}" presName="dummy2b" presStyleCnt="0"/>
      <dgm:spPr/>
    </dgm:pt>
    <dgm:pt modelId="{91FFB5A7-6A6D-4008-9531-19800D576477}" type="pres">
      <dgm:prSet presAssocID="{1ABD6F90-45D3-43CC-B91B-4AB688F2DC35}" presName="wedge2Tx" presStyleLbl="node1" presStyleIdx="1" presStyleCnt="5">
        <dgm:presLayoutVars>
          <dgm:chMax val="0"/>
          <dgm:chPref val="0"/>
          <dgm:bulletEnabled val="1"/>
        </dgm:presLayoutVars>
      </dgm:prSet>
      <dgm:spPr/>
    </dgm:pt>
    <dgm:pt modelId="{F46C2257-0913-4522-AF32-325AF66AF9C6}" type="pres">
      <dgm:prSet presAssocID="{1ABD6F90-45D3-43CC-B91B-4AB688F2DC35}" presName="wedge3" presStyleLbl="node1" presStyleIdx="2" presStyleCnt="5" custScaleX="115008" custLinFactNeighborX="-411" custLinFactNeighborY="373"/>
      <dgm:spPr/>
    </dgm:pt>
    <dgm:pt modelId="{5C1C3061-EA40-49A7-B087-40DFF2FE492A}" type="pres">
      <dgm:prSet presAssocID="{1ABD6F90-45D3-43CC-B91B-4AB688F2DC35}" presName="dummy3a" presStyleCnt="0"/>
      <dgm:spPr/>
    </dgm:pt>
    <dgm:pt modelId="{915F4E33-0EB0-4388-A96A-E4959FFEFCAD}" type="pres">
      <dgm:prSet presAssocID="{1ABD6F90-45D3-43CC-B91B-4AB688F2DC35}" presName="dummy3b" presStyleCnt="0"/>
      <dgm:spPr/>
    </dgm:pt>
    <dgm:pt modelId="{A0AE5463-0AC2-4A15-82D2-152045733A44}" type="pres">
      <dgm:prSet presAssocID="{1ABD6F90-45D3-43CC-B91B-4AB688F2DC35}" presName="wedge3Tx" presStyleLbl="node1" presStyleIdx="2" presStyleCnt="5">
        <dgm:presLayoutVars>
          <dgm:chMax val="0"/>
          <dgm:chPref val="0"/>
          <dgm:bulletEnabled val="1"/>
        </dgm:presLayoutVars>
      </dgm:prSet>
      <dgm:spPr/>
    </dgm:pt>
    <dgm:pt modelId="{00D87E54-C713-4698-AC19-98A3B131C3AA}" type="pres">
      <dgm:prSet presAssocID="{1ABD6F90-45D3-43CC-B91B-4AB688F2DC35}" presName="wedge4" presStyleLbl="node1" presStyleIdx="3" presStyleCnt="5"/>
      <dgm:spPr/>
    </dgm:pt>
    <dgm:pt modelId="{10B90754-4427-46C5-AB00-9CF07F825981}" type="pres">
      <dgm:prSet presAssocID="{1ABD6F90-45D3-43CC-B91B-4AB688F2DC35}" presName="dummy4a" presStyleCnt="0"/>
      <dgm:spPr/>
    </dgm:pt>
    <dgm:pt modelId="{5CF88DBE-B6EE-45C0-92D1-66E5A20440A3}" type="pres">
      <dgm:prSet presAssocID="{1ABD6F90-45D3-43CC-B91B-4AB688F2DC35}" presName="dummy4b" presStyleCnt="0"/>
      <dgm:spPr/>
    </dgm:pt>
    <dgm:pt modelId="{D7C9A889-7978-46D6-950E-C7DA2640E542}" type="pres">
      <dgm:prSet presAssocID="{1ABD6F90-45D3-43CC-B91B-4AB688F2DC35}" presName="wedge4Tx" presStyleLbl="node1" presStyleIdx="3" presStyleCnt="5">
        <dgm:presLayoutVars>
          <dgm:chMax val="0"/>
          <dgm:chPref val="0"/>
          <dgm:bulletEnabled val="1"/>
        </dgm:presLayoutVars>
      </dgm:prSet>
      <dgm:spPr/>
    </dgm:pt>
    <dgm:pt modelId="{D2256070-16D1-4EF8-A575-D57591EBA814}" type="pres">
      <dgm:prSet presAssocID="{1ABD6F90-45D3-43CC-B91B-4AB688F2DC35}" presName="wedge5" presStyleLbl="node1" presStyleIdx="4" presStyleCnt="5"/>
      <dgm:spPr/>
    </dgm:pt>
    <dgm:pt modelId="{A920ADC5-A598-4A6B-A18A-300C4876B0D8}" type="pres">
      <dgm:prSet presAssocID="{1ABD6F90-45D3-43CC-B91B-4AB688F2DC35}" presName="dummy5a" presStyleCnt="0"/>
      <dgm:spPr/>
    </dgm:pt>
    <dgm:pt modelId="{F9694F69-184C-48D8-B9A1-B20165F99FA6}" type="pres">
      <dgm:prSet presAssocID="{1ABD6F90-45D3-43CC-B91B-4AB688F2DC35}" presName="dummy5b" presStyleCnt="0"/>
      <dgm:spPr/>
    </dgm:pt>
    <dgm:pt modelId="{7E590065-01C1-45A7-9C1A-328C7424E74C}" type="pres">
      <dgm:prSet presAssocID="{1ABD6F90-45D3-43CC-B91B-4AB688F2DC35}" presName="wedge5Tx" presStyleLbl="node1" presStyleIdx="4" presStyleCnt="5">
        <dgm:presLayoutVars>
          <dgm:chMax val="0"/>
          <dgm:chPref val="0"/>
          <dgm:bulletEnabled val="1"/>
        </dgm:presLayoutVars>
      </dgm:prSet>
      <dgm:spPr/>
    </dgm:pt>
    <dgm:pt modelId="{D7362577-942B-4509-8540-0AFB0DAAB40E}" type="pres">
      <dgm:prSet presAssocID="{1322369D-FC7B-4550-A4A9-E670F04C0A07}" presName="arrowWedge1" presStyleLbl="fgSibTrans2D1" presStyleIdx="0" presStyleCnt="5"/>
      <dgm:spPr>
        <a:solidFill>
          <a:srgbClr val="FFF9E1"/>
        </a:solidFill>
      </dgm:spPr>
    </dgm:pt>
    <dgm:pt modelId="{92D7A034-B422-4E4C-AEBB-0DDA2DC0CDB3}" type="pres">
      <dgm:prSet presAssocID="{EA9DD656-62D4-4DB9-93F4-75F62F6F4491}" presName="arrowWedge2" presStyleLbl="fgSibTrans2D1" presStyleIdx="1" presStyleCnt="5" custScaleX="95957" custLinFactNeighborX="2646" custLinFactNeighborY="-551"/>
      <dgm:spPr>
        <a:solidFill>
          <a:srgbClr val="FFF9E1"/>
        </a:solidFill>
      </dgm:spPr>
    </dgm:pt>
    <dgm:pt modelId="{99804E95-AA84-44CC-A779-58B2F7CD2BB4}" type="pres">
      <dgm:prSet presAssocID="{A6729100-905F-451B-BD63-DD136A5E17C7}" presName="arrowWedge3" presStyleLbl="fgSibTrans2D1" presStyleIdx="2" presStyleCnt="5"/>
      <dgm:spPr>
        <a:solidFill>
          <a:srgbClr val="FFF9E1"/>
        </a:solidFill>
      </dgm:spPr>
    </dgm:pt>
    <dgm:pt modelId="{AF4F083E-337C-4780-9A08-7E48F997BDED}" type="pres">
      <dgm:prSet presAssocID="{BF89F6A3-7D6D-4881-84C8-D8FEFC5F3DDB}" presName="arrowWedge4" presStyleLbl="fgSibTrans2D1" presStyleIdx="3" presStyleCnt="5" custLinFactNeighborX="-320" custLinFactNeighborY="753"/>
      <dgm:spPr>
        <a:solidFill>
          <a:srgbClr val="FFF9E1"/>
        </a:solidFill>
      </dgm:spPr>
    </dgm:pt>
    <dgm:pt modelId="{07374459-E156-490A-AC85-C116F17E6A53}" type="pres">
      <dgm:prSet presAssocID="{3C95EA0E-F3E4-45BB-9921-31F8CC1B53D9}" presName="arrowWedge5" presStyleLbl="fgSibTrans2D1" presStyleIdx="4" presStyleCnt="5" custScaleX="110675" custLinFactNeighborX="2126" custLinFactNeighborY="541"/>
      <dgm:spPr>
        <a:solidFill>
          <a:srgbClr val="FFF9E1"/>
        </a:solidFill>
      </dgm:spPr>
    </dgm:pt>
  </dgm:ptLst>
  <dgm:cxnLst>
    <dgm:cxn modelId="{F52FDD12-BD1E-4138-9348-36ED503DFDF3}" type="presOf" srcId="{9F152944-C83D-4E47-9D6C-6030D413FEAC}" destId="{D7C9A889-7978-46D6-950E-C7DA2640E542}" srcOrd="1" destOrd="0" presId="urn:microsoft.com/office/officeart/2005/8/layout/cycle8"/>
    <dgm:cxn modelId="{3E5FD51D-76EA-4CF8-AC8C-21AAA38F508C}" type="presOf" srcId="{C74E850E-9EF9-41EE-944F-8BCA69306F76}" destId="{486B2319-F11E-4AC6-BA84-4DF03F225EBC}" srcOrd="1" destOrd="0" presId="urn:microsoft.com/office/officeart/2005/8/layout/cycle8"/>
    <dgm:cxn modelId="{E4E3191E-FFDC-41B1-914D-14CD2F0C4090}" type="presOf" srcId="{7382C02B-F0D4-4214-931B-5C5D1B5E7E25}" destId="{F46C2257-0913-4522-AF32-325AF66AF9C6}" srcOrd="0" destOrd="0" presId="urn:microsoft.com/office/officeart/2005/8/layout/cycle8"/>
    <dgm:cxn modelId="{BE17FA1F-D732-4A16-A650-B868117995CC}" type="presOf" srcId="{7382C02B-F0D4-4214-931B-5C5D1B5E7E25}" destId="{A0AE5463-0AC2-4A15-82D2-152045733A44}" srcOrd="1" destOrd="0" presId="urn:microsoft.com/office/officeart/2005/8/layout/cycle8"/>
    <dgm:cxn modelId="{1FC47C22-80D2-4178-A1C8-C1FF8D00B9B6}" type="presOf" srcId="{9F152944-C83D-4E47-9D6C-6030D413FEAC}" destId="{00D87E54-C713-4698-AC19-98A3B131C3AA}" srcOrd="0" destOrd="0" presId="urn:microsoft.com/office/officeart/2005/8/layout/cycle8"/>
    <dgm:cxn modelId="{B502242D-0F5C-49EC-B767-E852791596D6}" type="presOf" srcId="{56ACF288-F1F0-4D77-809A-B8C9CE2EDE6F}" destId="{D2256070-16D1-4EF8-A575-D57591EBA814}" srcOrd="0" destOrd="0" presId="urn:microsoft.com/office/officeart/2005/8/layout/cycle8"/>
    <dgm:cxn modelId="{477B9136-F524-4372-BD72-B0B31AF75ED3}" type="presOf" srcId="{1ABD6F90-45D3-43CC-B91B-4AB688F2DC35}" destId="{7F5BB890-5579-4299-A744-A3201A1290C1}" srcOrd="0" destOrd="0" presId="urn:microsoft.com/office/officeart/2005/8/layout/cycle8"/>
    <dgm:cxn modelId="{18B3A45E-26BA-45A8-9334-1A4ADFA2AA8E}" srcId="{1ABD6F90-45D3-43CC-B91B-4AB688F2DC35}" destId="{A8085B15-51AD-4714-9913-BB509C35C148}" srcOrd="1" destOrd="0" parTransId="{45EE1999-5414-42C2-9A37-52C4C2D28007}" sibTransId="{EA9DD656-62D4-4DB9-93F4-75F62F6F4491}"/>
    <dgm:cxn modelId="{25CC7850-1D57-439E-BDF5-3DE38B14DF46}" type="presOf" srcId="{A8085B15-51AD-4714-9913-BB509C35C148}" destId="{DEF851D4-ED25-4E73-8771-5B243F0A877D}" srcOrd="0" destOrd="0" presId="urn:microsoft.com/office/officeart/2005/8/layout/cycle8"/>
    <dgm:cxn modelId="{D8DEBC97-9FC6-4405-AED0-4BF6EB4C6D8C}" srcId="{1ABD6F90-45D3-43CC-B91B-4AB688F2DC35}" destId="{7382C02B-F0D4-4214-931B-5C5D1B5E7E25}" srcOrd="2" destOrd="0" parTransId="{97B2FC71-A6BC-44BB-A5C5-D941B4D6C014}" sibTransId="{A6729100-905F-451B-BD63-DD136A5E17C7}"/>
    <dgm:cxn modelId="{4FDDF9B1-AF12-4330-8A56-11D555D3F0CB}" type="presOf" srcId="{C74E850E-9EF9-41EE-944F-8BCA69306F76}" destId="{3E2D523F-577C-4FE8-869C-CD5B2DDBFD91}" srcOrd="0" destOrd="0" presId="urn:microsoft.com/office/officeart/2005/8/layout/cycle8"/>
    <dgm:cxn modelId="{28BEB2BE-106D-4512-8883-D36BBF5430C7}" srcId="{1ABD6F90-45D3-43CC-B91B-4AB688F2DC35}" destId="{C74E850E-9EF9-41EE-944F-8BCA69306F76}" srcOrd="0" destOrd="0" parTransId="{CB64A9B0-4C58-4D68-ACE5-C9535BD0F50C}" sibTransId="{1322369D-FC7B-4550-A4A9-E670F04C0A07}"/>
    <dgm:cxn modelId="{7ACED0BE-48A6-4352-BFF8-BD4CE63AA97F}" type="presOf" srcId="{A8085B15-51AD-4714-9913-BB509C35C148}" destId="{91FFB5A7-6A6D-4008-9531-19800D576477}" srcOrd="1" destOrd="0" presId="urn:microsoft.com/office/officeart/2005/8/layout/cycle8"/>
    <dgm:cxn modelId="{408632D6-EF68-4674-8B89-A153F494AFE8}" type="presOf" srcId="{56ACF288-F1F0-4D77-809A-B8C9CE2EDE6F}" destId="{7E590065-01C1-45A7-9C1A-328C7424E74C}" srcOrd="1" destOrd="0" presId="urn:microsoft.com/office/officeart/2005/8/layout/cycle8"/>
    <dgm:cxn modelId="{7356F4E2-1A95-4F07-B950-D1189B97BF57}" srcId="{1ABD6F90-45D3-43CC-B91B-4AB688F2DC35}" destId="{56ACF288-F1F0-4D77-809A-B8C9CE2EDE6F}" srcOrd="4" destOrd="0" parTransId="{481CA37A-DB43-41DB-8AE4-32DD6819E045}" sibTransId="{3C95EA0E-F3E4-45BB-9921-31F8CC1B53D9}"/>
    <dgm:cxn modelId="{931197EA-E01C-40B3-8F94-7C55952F5091}" srcId="{1ABD6F90-45D3-43CC-B91B-4AB688F2DC35}" destId="{9F152944-C83D-4E47-9D6C-6030D413FEAC}" srcOrd="3" destOrd="0" parTransId="{84283E7A-98FC-4F67-BF98-CAC2BA1A3A1B}" sibTransId="{BF89F6A3-7D6D-4881-84C8-D8FEFC5F3DDB}"/>
    <dgm:cxn modelId="{CB34F89C-5E21-472D-920B-3CAFB0EC2529}" type="presParOf" srcId="{7F5BB890-5579-4299-A744-A3201A1290C1}" destId="{3E2D523F-577C-4FE8-869C-CD5B2DDBFD91}" srcOrd="0" destOrd="0" presId="urn:microsoft.com/office/officeart/2005/8/layout/cycle8"/>
    <dgm:cxn modelId="{199B1363-E200-4BEB-AC64-4EC948F59891}" type="presParOf" srcId="{7F5BB890-5579-4299-A744-A3201A1290C1}" destId="{51364CCB-C14D-4BDF-BFD6-BF5ED63C4E7A}" srcOrd="1" destOrd="0" presId="urn:microsoft.com/office/officeart/2005/8/layout/cycle8"/>
    <dgm:cxn modelId="{99D39592-7165-4872-A91B-0BE1083B8796}" type="presParOf" srcId="{7F5BB890-5579-4299-A744-A3201A1290C1}" destId="{D50C92C3-E003-4306-A57F-B5F89011F623}" srcOrd="2" destOrd="0" presId="urn:microsoft.com/office/officeart/2005/8/layout/cycle8"/>
    <dgm:cxn modelId="{7E268723-5ADF-466A-A289-B664A292907F}" type="presParOf" srcId="{7F5BB890-5579-4299-A744-A3201A1290C1}" destId="{486B2319-F11E-4AC6-BA84-4DF03F225EBC}" srcOrd="3" destOrd="0" presId="urn:microsoft.com/office/officeart/2005/8/layout/cycle8"/>
    <dgm:cxn modelId="{87748C3B-3099-4526-91B2-81709770738E}" type="presParOf" srcId="{7F5BB890-5579-4299-A744-A3201A1290C1}" destId="{DEF851D4-ED25-4E73-8771-5B243F0A877D}" srcOrd="4" destOrd="0" presId="urn:microsoft.com/office/officeart/2005/8/layout/cycle8"/>
    <dgm:cxn modelId="{8ABB8EE2-FC13-46C2-BF63-1FDF6C920376}" type="presParOf" srcId="{7F5BB890-5579-4299-A744-A3201A1290C1}" destId="{E83DD21F-EF1D-4DD9-9199-1DD37DF7B085}" srcOrd="5" destOrd="0" presId="urn:microsoft.com/office/officeart/2005/8/layout/cycle8"/>
    <dgm:cxn modelId="{42AA5E56-57F7-4F1F-9181-2D7B32862F38}" type="presParOf" srcId="{7F5BB890-5579-4299-A744-A3201A1290C1}" destId="{92BDC38E-BA14-4599-BD11-5502E8153661}" srcOrd="6" destOrd="0" presId="urn:microsoft.com/office/officeart/2005/8/layout/cycle8"/>
    <dgm:cxn modelId="{81CB1060-0805-430A-8928-4A15922174A6}" type="presParOf" srcId="{7F5BB890-5579-4299-A744-A3201A1290C1}" destId="{91FFB5A7-6A6D-4008-9531-19800D576477}" srcOrd="7" destOrd="0" presId="urn:microsoft.com/office/officeart/2005/8/layout/cycle8"/>
    <dgm:cxn modelId="{AB4F9991-596C-4C49-9688-264BDF80D560}" type="presParOf" srcId="{7F5BB890-5579-4299-A744-A3201A1290C1}" destId="{F46C2257-0913-4522-AF32-325AF66AF9C6}" srcOrd="8" destOrd="0" presId="urn:microsoft.com/office/officeart/2005/8/layout/cycle8"/>
    <dgm:cxn modelId="{251CFA1C-F5CA-47B8-AF93-82AE10B9B2E9}" type="presParOf" srcId="{7F5BB890-5579-4299-A744-A3201A1290C1}" destId="{5C1C3061-EA40-49A7-B087-40DFF2FE492A}" srcOrd="9" destOrd="0" presId="urn:microsoft.com/office/officeart/2005/8/layout/cycle8"/>
    <dgm:cxn modelId="{846C0854-FE18-42D1-A7C0-C928B9A76F7F}" type="presParOf" srcId="{7F5BB890-5579-4299-A744-A3201A1290C1}" destId="{915F4E33-0EB0-4388-A96A-E4959FFEFCAD}" srcOrd="10" destOrd="0" presId="urn:microsoft.com/office/officeart/2005/8/layout/cycle8"/>
    <dgm:cxn modelId="{6A8092CE-EDAD-45FC-91DF-50328C490125}" type="presParOf" srcId="{7F5BB890-5579-4299-A744-A3201A1290C1}" destId="{A0AE5463-0AC2-4A15-82D2-152045733A44}" srcOrd="11" destOrd="0" presId="urn:microsoft.com/office/officeart/2005/8/layout/cycle8"/>
    <dgm:cxn modelId="{C7145E54-336C-4B24-9F93-61922089FAFA}" type="presParOf" srcId="{7F5BB890-5579-4299-A744-A3201A1290C1}" destId="{00D87E54-C713-4698-AC19-98A3B131C3AA}" srcOrd="12" destOrd="0" presId="urn:microsoft.com/office/officeart/2005/8/layout/cycle8"/>
    <dgm:cxn modelId="{6200024F-E655-46DB-9E95-7F4248880FCC}" type="presParOf" srcId="{7F5BB890-5579-4299-A744-A3201A1290C1}" destId="{10B90754-4427-46C5-AB00-9CF07F825981}" srcOrd="13" destOrd="0" presId="urn:microsoft.com/office/officeart/2005/8/layout/cycle8"/>
    <dgm:cxn modelId="{B3C7F4A2-96B4-4D37-9C77-8875F72E554D}" type="presParOf" srcId="{7F5BB890-5579-4299-A744-A3201A1290C1}" destId="{5CF88DBE-B6EE-45C0-92D1-66E5A20440A3}" srcOrd="14" destOrd="0" presId="urn:microsoft.com/office/officeart/2005/8/layout/cycle8"/>
    <dgm:cxn modelId="{FDD89C66-FB6D-44EB-832F-216716B17A78}" type="presParOf" srcId="{7F5BB890-5579-4299-A744-A3201A1290C1}" destId="{D7C9A889-7978-46D6-950E-C7DA2640E542}" srcOrd="15" destOrd="0" presId="urn:microsoft.com/office/officeart/2005/8/layout/cycle8"/>
    <dgm:cxn modelId="{96386181-281D-4425-98C7-5710C24366C4}" type="presParOf" srcId="{7F5BB890-5579-4299-A744-A3201A1290C1}" destId="{D2256070-16D1-4EF8-A575-D57591EBA814}" srcOrd="16" destOrd="0" presId="urn:microsoft.com/office/officeart/2005/8/layout/cycle8"/>
    <dgm:cxn modelId="{736B9E1C-6006-435D-913C-CB82C5B22A5D}" type="presParOf" srcId="{7F5BB890-5579-4299-A744-A3201A1290C1}" destId="{A920ADC5-A598-4A6B-A18A-300C4876B0D8}" srcOrd="17" destOrd="0" presId="urn:microsoft.com/office/officeart/2005/8/layout/cycle8"/>
    <dgm:cxn modelId="{B2235AF3-4AE4-47E7-BB6A-4A788FDA3DD2}" type="presParOf" srcId="{7F5BB890-5579-4299-A744-A3201A1290C1}" destId="{F9694F69-184C-48D8-B9A1-B20165F99FA6}" srcOrd="18" destOrd="0" presId="urn:microsoft.com/office/officeart/2005/8/layout/cycle8"/>
    <dgm:cxn modelId="{A0C07FA3-98B0-4DEC-A1A9-6AE80E3EB796}" type="presParOf" srcId="{7F5BB890-5579-4299-A744-A3201A1290C1}" destId="{7E590065-01C1-45A7-9C1A-328C7424E74C}" srcOrd="19" destOrd="0" presId="urn:microsoft.com/office/officeart/2005/8/layout/cycle8"/>
    <dgm:cxn modelId="{9164CFA8-9484-4476-A954-756460D574F0}" type="presParOf" srcId="{7F5BB890-5579-4299-A744-A3201A1290C1}" destId="{D7362577-942B-4509-8540-0AFB0DAAB40E}" srcOrd="20" destOrd="0" presId="urn:microsoft.com/office/officeart/2005/8/layout/cycle8"/>
    <dgm:cxn modelId="{2B772D11-55CB-424A-9F44-AE1698692B6F}" type="presParOf" srcId="{7F5BB890-5579-4299-A744-A3201A1290C1}" destId="{92D7A034-B422-4E4C-AEBB-0DDA2DC0CDB3}" srcOrd="21" destOrd="0" presId="urn:microsoft.com/office/officeart/2005/8/layout/cycle8"/>
    <dgm:cxn modelId="{51E780BB-8576-457E-983B-1C4B76C7C7D5}" type="presParOf" srcId="{7F5BB890-5579-4299-A744-A3201A1290C1}" destId="{99804E95-AA84-44CC-A779-58B2F7CD2BB4}" srcOrd="22" destOrd="0" presId="urn:microsoft.com/office/officeart/2005/8/layout/cycle8"/>
    <dgm:cxn modelId="{0AEC57B2-8AC8-4D09-B4AC-3C429AFAD968}" type="presParOf" srcId="{7F5BB890-5579-4299-A744-A3201A1290C1}" destId="{AF4F083E-337C-4780-9A08-7E48F997BDED}" srcOrd="23" destOrd="0" presId="urn:microsoft.com/office/officeart/2005/8/layout/cycle8"/>
    <dgm:cxn modelId="{EFD052E1-127A-459A-B199-01529AC9DA49}" type="presParOf" srcId="{7F5BB890-5579-4299-A744-A3201A1290C1}" destId="{07374459-E156-490A-AC85-C116F17E6A53}" srcOrd="24" destOrd="0" presId="urn:microsoft.com/office/officeart/2005/8/layout/cycle8"/>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675183-1D5B-4C4D-8703-52E2A6B30660}" type="doc">
      <dgm:prSet loTypeId="urn:microsoft.com/office/officeart/2005/8/layout/venn2" loCatId="relationship" qsTypeId="urn:microsoft.com/office/officeart/2005/8/quickstyle/simple1" qsCatId="simple" csTypeId="urn:microsoft.com/office/officeart/2005/8/colors/accent5_3" csCatId="accent5" phldr="1"/>
      <dgm:spPr/>
      <dgm:t>
        <a:bodyPr/>
        <a:lstStyle/>
        <a:p>
          <a:endParaRPr lang="fr-FR"/>
        </a:p>
      </dgm:t>
    </dgm:pt>
    <dgm:pt modelId="{65CF56C6-8AD8-4C0B-85DF-99279E14B464}">
      <dgm:prSet phldrT="[Texte]" custT="1"/>
      <dgm:spPr>
        <a:solidFill>
          <a:schemeClr val="bg1"/>
        </a:solidFill>
        <a:ln>
          <a:solidFill>
            <a:srgbClr val="DEA506"/>
          </a:solidFill>
        </a:ln>
      </dgm:spPr>
      <dgm:t>
        <a:bodyPr/>
        <a:lstStyle/>
        <a:p>
          <a:r>
            <a:rPr lang="fr-FR" sz="1000" b="1" dirty="0">
              <a:solidFill>
                <a:srgbClr val="DEA506"/>
              </a:solidFill>
              <a:latin typeface="Arial" panose="020B0604020202020204" pitchFamily="34" charset="0"/>
              <a:cs typeface="Arial" panose="020B0604020202020204" pitchFamily="34" charset="0"/>
            </a:rPr>
            <a:t>Les risques résultant par les activités des tiers</a:t>
          </a:r>
        </a:p>
      </dgm:t>
    </dgm:pt>
    <dgm:pt modelId="{D1386C72-B763-464A-BD43-1576EE0CD3D3}" type="parTrans" cxnId="{A110A950-F86B-4DC6-904A-2CC9CACE629C}">
      <dgm:prSet/>
      <dgm:spPr/>
      <dgm:t>
        <a:bodyPr/>
        <a:lstStyle/>
        <a:p>
          <a:endParaRPr lang="fr-FR"/>
        </a:p>
      </dgm:t>
    </dgm:pt>
    <dgm:pt modelId="{22DFE3E5-E472-48B1-BD41-D929C4628492}" type="sibTrans" cxnId="{A110A950-F86B-4DC6-904A-2CC9CACE629C}">
      <dgm:prSet/>
      <dgm:spPr/>
      <dgm:t>
        <a:bodyPr/>
        <a:lstStyle/>
        <a:p>
          <a:endParaRPr lang="fr-FR"/>
        </a:p>
      </dgm:t>
    </dgm:pt>
    <dgm:pt modelId="{9D8A94F0-5137-4839-B402-934FB3B7D08B}">
      <dgm:prSet phldrT="[Texte]" custT="1"/>
      <dgm:spPr>
        <a:solidFill>
          <a:schemeClr val="bg1"/>
        </a:solidFill>
        <a:ln>
          <a:solidFill>
            <a:srgbClr val="FFC000">
              <a:alpha val="54000"/>
            </a:srgbClr>
          </a:solidFill>
        </a:ln>
      </dgm:spPr>
      <dgm:t>
        <a:bodyPr/>
        <a:lstStyle/>
        <a:p>
          <a:r>
            <a:rPr lang="fr-FR" sz="1000" b="1" dirty="0">
              <a:solidFill>
                <a:srgbClr val="FFC000"/>
              </a:solidFill>
              <a:latin typeface="Arial" panose="020B0604020202020204" pitchFamily="34" charset="0"/>
              <a:cs typeface="Arial" panose="020B0604020202020204" pitchFamily="34" charset="0"/>
            </a:rPr>
            <a:t>Les risques résultant par l’activité des filiales</a:t>
          </a:r>
        </a:p>
      </dgm:t>
    </dgm:pt>
    <dgm:pt modelId="{553EE43C-C9F4-4BAD-91D7-BEC75A7B8916}" type="parTrans" cxnId="{B0C3F670-AFDB-4BDD-87DC-E708DE2B9FFB}">
      <dgm:prSet/>
      <dgm:spPr/>
      <dgm:t>
        <a:bodyPr/>
        <a:lstStyle/>
        <a:p>
          <a:endParaRPr lang="fr-FR"/>
        </a:p>
      </dgm:t>
    </dgm:pt>
    <dgm:pt modelId="{F41665FB-C856-44D1-9E16-053C72A8883E}" type="sibTrans" cxnId="{B0C3F670-AFDB-4BDD-87DC-E708DE2B9FFB}">
      <dgm:prSet/>
      <dgm:spPr/>
      <dgm:t>
        <a:bodyPr/>
        <a:lstStyle/>
        <a:p>
          <a:endParaRPr lang="fr-FR"/>
        </a:p>
      </dgm:t>
    </dgm:pt>
    <dgm:pt modelId="{56BA0BA6-F4D0-47CA-811C-459DC6372D5C}">
      <dgm:prSet phldrT="[Texte]" custT="1"/>
      <dgm:spPr>
        <a:solidFill>
          <a:schemeClr val="bg1"/>
        </a:solidFill>
        <a:ln>
          <a:solidFill>
            <a:schemeClr val="bg1">
              <a:lumMod val="65000"/>
              <a:alpha val="38000"/>
            </a:schemeClr>
          </a:solidFill>
        </a:ln>
      </dgm:spPr>
      <dgm:t>
        <a:bodyPr/>
        <a:lstStyle/>
        <a:p>
          <a:r>
            <a:rPr lang="fr-FR" sz="1000" b="1" dirty="0">
              <a:solidFill>
                <a:schemeClr val="bg1">
                  <a:lumMod val="75000"/>
                </a:schemeClr>
              </a:solidFill>
              <a:latin typeface="Arial" panose="020B0604020202020204" pitchFamily="34" charset="0"/>
              <a:cs typeface="Arial" panose="020B0604020202020204" pitchFamily="34" charset="0"/>
            </a:rPr>
            <a:t>Les risques résultant par l’activité de la société-mère</a:t>
          </a:r>
        </a:p>
      </dgm:t>
    </dgm:pt>
    <dgm:pt modelId="{75FB0175-56A9-4719-9465-9735812CCDCE}" type="parTrans" cxnId="{08A1BE7D-E7B1-4839-9447-32602C105087}">
      <dgm:prSet/>
      <dgm:spPr/>
      <dgm:t>
        <a:bodyPr/>
        <a:lstStyle/>
        <a:p>
          <a:endParaRPr lang="fr-FR"/>
        </a:p>
      </dgm:t>
    </dgm:pt>
    <dgm:pt modelId="{027586EE-27D7-4668-85A8-ACCD0D7DC958}" type="sibTrans" cxnId="{08A1BE7D-E7B1-4839-9447-32602C105087}">
      <dgm:prSet/>
      <dgm:spPr/>
      <dgm:t>
        <a:bodyPr/>
        <a:lstStyle/>
        <a:p>
          <a:endParaRPr lang="fr-FR"/>
        </a:p>
      </dgm:t>
    </dgm:pt>
    <dgm:pt modelId="{6BBC6CBB-7EB2-4B25-8ECF-FC0FA3DEF01A}" type="pres">
      <dgm:prSet presAssocID="{A8675183-1D5B-4C4D-8703-52E2A6B30660}" presName="Name0" presStyleCnt="0">
        <dgm:presLayoutVars>
          <dgm:chMax val="7"/>
          <dgm:resizeHandles val="exact"/>
        </dgm:presLayoutVars>
      </dgm:prSet>
      <dgm:spPr/>
    </dgm:pt>
    <dgm:pt modelId="{AD43FC06-5961-41C1-B27E-B06261CDE1CB}" type="pres">
      <dgm:prSet presAssocID="{A8675183-1D5B-4C4D-8703-52E2A6B30660}" presName="comp1" presStyleCnt="0"/>
      <dgm:spPr/>
    </dgm:pt>
    <dgm:pt modelId="{60278BE8-4FBA-47AB-9671-5C41F9B5FCA9}" type="pres">
      <dgm:prSet presAssocID="{A8675183-1D5B-4C4D-8703-52E2A6B30660}" presName="circle1" presStyleLbl="node1" presStyleIdx="0" presStyleCnt="3" custScaleX="106689" custLinFactNeighborX="7009" custLinFactNeighborY="7840"/>
      <dgm:spPr/>
    </dgm:pt>
    <dgm:pt modelId="{04EC73BB-2674-4382-BF4B-2C9041CFE7AF}" type="pres">
      <dgm:prSet presAssocID="{A8675183-1D5B-4C4D-8703-52E2A6B30660}" presName="c1text" presStyleLbl="node1" presStyleIdx="0" presStyleCnt="3">
        <dgm:presLayoutVars>
          <dgm:bulletEnabled val="1"/>
        </dgm:presLayoutVars>
      </dgm:prSet>
      <dgm:spPr/>
    </dgm:pt>
    <dgm:pt modelId="{70753099-0776-48BB-B9B8-CBCDC8F77F92}" type="pres">
      <dgm:prSet presAssocID="{A8675183-1D5B-4C4D-8703-52E2A6B30660}" presName="comp2" presStyleCnt="0"/>
      <dgm:spPr/>
    </dgm:pt>
    <dgm:pt modelId="{9CEF8767-E539-4A57-B77A-548273A89DBF}" type="pres">
      <dgm:prSet presAssocID="{A8675183-1D5B-4C4D-8703-52E2A6B30660}" presName="circle2" presStyleLbl="node1" presStyleIdx="1" presStyleCnt="3" custLinFactNeighborX="7744" custLinFactNeighborY="-359"/>
      <dgm:spPr/>
    </dgm:pt>
    <dgm:pt modelId="{D383C67E-A3D6-42FA-8F80-58914D1E2CD9}" type="pres">
      <dgm:prSet presAssocID="{A8675183-1D5B-4C4D-8703-52E2A6B30660}" presName="c2text" presStyleLbl="node1" presStyleIdx="1" presStyleCnt="3">
        <dgm:presLayoutVars>
          <dgm:bulletEnabled val="1"/>
        </dgm:presLayoutVars>
      </dgm:prSet>
      <dgm:spPr/>
    </dgm:pt>
    <dgm:pt modelId="{86CF5EE9-C33A-4C79-8A3D-432F363E5293}" type="pres">
      <dgm:prSet presAssocID="{A8675183-1D5B-4C4D-8703-52E2A6B30660}" presName="comp3" presStyleCnt="0"/>
      <dgm:spPr/>
    </dgm:pt>
    <dgm:pt modelId="{C8867A9E-0BAA-46FB-9480-05B5674C3C14}" type="pres">
      <dgm:prSet presAssocID="{A8675183-1D5B-4C4D-8703-52E2A6B30660}" presName="circle3" presStyleLbl="node1" presStyleIdx="2" presStyleCnt="3" custLinFactNeighborX="12929" custLinFactNeighborY="-546"/>
      <dgm:spPr/>
    </dgm:pt>
    <dgm:pt modelId="{F76EB10A-F357-4876-8FC2-150939E3A781}" type="pres">
      <dgm:prSet presAssocID="{A8675183-1D5B-4C4D-8703-52E2A6B30660}" presName="c3text" presStyleLbl="node1" presStyleIdx="2" presStyleCnt="3">
        <dgm:presLayoutVars>
          <dgm:bulletEnabled val="1"/>
        </dgm:presLayoutVars>
      </dgm:prSet>
      <dgm:spPr/>
    </dgm:pt>
  </dgm:ptLst>
  <dgm:cxnLst>
    <dgm:cxn modelId="{3E77DA18-C045-4FDB-ADD1-B83069B0538F}" type="presOf" srcId="{65CF56C6-8AD8-4C0B-85DF-99279E14B464}" destId="{60278BE8-4FBA-47AB-9671-5C41F9B5FCA9}" srcOrd="0" destOrd="0" presId="urn:microsoft.com/office/officeart/2005/8/layout/venn2"/>
    <dgm:cxn modelId="{55D9C229-52A1-423F-8B23-EE0B83DA8D9B}" type="presOf" srcId="{56BA0BA6-F4D0-47CA-811C-459DC6372D5C}" destId="{F76EB10A-F357-4876-8FC2-150939E3A781}" srcOrd="1" destOrd="0" presId="urn:microsoft.com/office/officeart/2005/8/layout/venn2"/>
    <dgm:cxn modelId="{A110A950-F86B-4DC6-904A-2CC9CACE629C}" srcId="{A8675183-1D5B-4C4D-8703-52E2A6B30660}" destId="{65CF56C6-8AD8-4C0B-85DF-99279E14B464}" srcOrd="0" destOrd="0" parTransId="{D1386C72-B763-464A-BD43-1576EE0CD3D3}" sibTransId="{22DFE3E5-E472-48B1-BD41-D929C4628492}"/>
    <dgm:cxn modelId="{B0C3F670-AFDB-4BDD-87DC-E708DE2B9FFB}" srcId="{A8675183-1D5B-4C4D-8703-52E2A6B30660}" destId="{9D8A94F0-5137-4839-B402-934FB3B7D08B}" srcOrd="1" destOrd="0" parTransId="{553EE43C-C9F4-4BAD-91D7-BEC75A7B8916}" sibTransId="{F41665FB-C856-44D1-9E16-053C72A8883E}"/>
    <dgm:cxn modelId="{AD2F4352-F66B-4089-82F9-FAF2109DE082}" type="presOf" srcId="{9D8A94F0-5137-4839-B402-934FB3B7D08B}" destId="{D383C67E-A3D6-42FA-8F80-58914D1E2CD9}" srcOrd="1" destOrd="0" presId="urn:microsoft.com/office/officeart/2005/8/layout/venn2"/>
    <dgm:cxn modelId="{08A1BE7D-E7B1-4839-9447-32602C105087}" srcId="{A8675183-1D5B-4C4D-8703-52E2A6B30660}" destId="{56BA0BA6-F4D0-47CA-811C-459DC6372D5C}" srcOrd="2" destOrd="0" parTransId="{75FB0175-56A9-4719-9465-9735812CCDCE}" sibTransId="{027586EE-27D7-4668-85A8-ACCD0D7DC958}"/>
    <dgm:cxn modelId="{922C9EA6-2473-4EAA-AB56-3F51B0A2C1CE}" type="presOf" srcId="{56BA0BA6-F4D0-47CA-811C-459DC6372D5C}" destId="{C8867A9E-0BAA-46FB-9480-05B5674C3C14}" srcOrd="0" destOrd="0" presId="urn:microsoft.com/office/officeart/2005/8/layout/venn2"/>
    <dgm:cxn modelId="{213FE0CA-0AF8-43F8-BBD3-0194081E54AF}" type="presOf" srcId="{9D8A94F0-5137-4839-B402-934FB3B7D08B}" destId="{9CEF8767-E539-4A57-B77A-548273A89DBF}" srcOrd="0" destOrd="0" presId="urn:microsoft.com/office/officeart/2005/8/layout/venn2"/>
    <dgm:cxn modelId="{31BF53E0-B1CE-462E-8EA2-2F27CA622E91}" type="presOf" srcId="{A8675183-1D5B-4C4D-8703-52E2A6B30660}" destId="{6BBC6CBB-7EB2-4B25-8ECF-FC0FA3DEF01A}" srcOrd="0" destOrd="0" presId="urn:microsoft.com/office/officeart/2005/8/layout/venn2"/>
    <dgm:cxn modelId="{611703E3-15FF-4880-84DB-024720CE8DE9}" type="presOf" srcId="{65CF56C6-8AD8-4C0B-85DF-99279E14B464}" destId="{04EC73BB-2674-4382-BF4B-2C9041CFE7AF}" srcOrd="1" destOrd="0" presId="urn:microsoft.com/office/officeart/2005/8/layout/venn2"/>
    <dgm:cxn modelId="{E9A2225E-9FF8-4774-B453-A26A57CB883A}" type="presParOf" srcId="{6BBC6CBB-7EB2-4B25-8ECF-FC0FA3DEF01A}" destId="{AD43FC06-5961-41C1-B27E-B06261CDE1CB}" srcOrd="0" destOrd="0" presId="urn:microsoft.com/office/officeart/2005/8/layout/venn2"/>
    <dgm:cxn modelId="{D8B028E3-E2A3-4988-8EF2-9DED6A11DB28}" type="presParOf" srcId="{AD43FC06-5961-41C1-B27E-B06261CDE1CB}" destId="{60278BE8-4FBA-47AB-9671-5C41F9B5FCA9}" srcOrd="0" destOrd="0" presId="urn:microsoft.com/office/officeart/2005/8/layout/venn2"/>
    <dgm:cxn modelId="{5C49C045-1DF4-4216-A65F-7BB0D38E5440}" type="presParOf" srcId="{AD43FC06-5961-41C1-B27E-B06261CDE1CB}" destId="{04EC73BB-2674-4382-BF4B-2C9041CFE7AF}" srcOrd="1" destOrd="0" presId="urn:microsoft.com/office/officeart/2005/8/layout/venn2"/>
    <dgm:cxn modelId="{FEEA6285-7E41-45B2-B2FB-51D06429603C}" type="presParOf" srcId="{6BBC6CBB-7EB2-4B25-8ECF-FC0FA3DEF01A}" destId="{70753099-0776-48BB-B9B8-CBCDC8F77F92}" srcOrd="1" destOrd="0" presId="urn:microsoft.com/office/officeart/2005/8/layout/venn2"/>
    <dgm:cxn modelId="{6756AE2A-0C65-4034-A41A-5119AE1FF0DA}" type="presParOf" srcId="{70753099-0776-48BB-B9B8-CBCDC8F77F92}" destId="{9CEF8767-E539-4A57-B77A-548273A89DBF}" srcOrd="0" destOrd="0" presId="urn:microsoft.com/office/officeart/2005/8/layout/venn2"/>
    <dgm:cxn modelId="{68A3EB48-235B-4F20-A3D2-3B68BC671891}" type="presParOf" srcId="{70753099-0776-48BB-B9B8-CBCDC8F77F92}" destId="{D383C67E-A3D6-42FA-8F80-58914D1E2CD9}" srcOrd="1" destOrd="0" presId="urn:microsoft.com/office/officeart/2005/8/layout/venn2"/>
    <dgm:cxn modelId="{833378BF-C41D-4C7B-96E9-4D1519A2AED8}" type="presParOf" srcId="{6BBC6CBB-7EB2-4B25-8ECF-FC0FA3DEF01A}" destId="{86CF5EE9-C33A-4C79-8A3D-432F363E5293}" srcOrd="2" destOrd="0" presId="urn:microsoft.com/office/officeart/2005/8/layout/venn2"/>
    <dgm:cxn modelId="{A8175440-843E-4BB7-80C5-5718013389EA}" type="presParOf" srcId="{86CF5EE9-C33A-4C79-8A3D-432F363E5293}" destId="{C8867A9E-0BAA-46FB-9480-05B5674C3C14}" srcOrd="0" destOrd="0" presId="urn:microsoft.com/office/officeart/2005/8/layout/venn2"/>
    <dgm:cxn modelId="{FE24405D-2FFA-436D-96BB-FB216A120F03}" type="presParOf" srcId="{86CF5EE9-C33A-4C79-8A3D-432F363E5293}" destId="{F76EB10A-F357-4876-8FC2-150939E3A781}"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8675183-1D5B-4C4D-8703-52E2A6B30660}" type="doc">
      <dgm:prSet loTypeId="urn:microsoft.com/office/officeart/2005/8/layout/venn2" loCatId="relationship" qsTypeId="urn:microsoft.com/office/officeart/2005/8/quickstyle/simple1" qsCatId="simple" csTypeId="urn:microsoft.com/office/officeart/2005/8/colors/accent5_3" csCatId="accent5" phldr="1"/>
      <dgm:spPr/>
      <dgm:t>
        <a:bodyPr/>
        <a:lstStyle/>
        <a:p>
          <a:endParaRPr lang="fr-FR"/>
        </a:p>
      </dgm:t>
    </dgm:pt>
    <dgm:pt modelId="{65CF56C6-8AD8-4C0B-85DF-99279E14B464}">
      <dgm:prSet phldrT="[Texte]" custT="1"/>
      <dgm:spPr>
        <a:solidFill>
          <a:prstClr val="white"/>
        </a:solidFill>
        <a:ln w="12700" cap="flat" cmpd="sng" algn="ctr">
          <a:solidFill>
            <a:schemeClr val="accent2">
              <a:lumMod val="50000"/>
            </a:schemeClr>
          </a:solidFill>
          <a:prstDash val="solid"/>
          <a:miter lim="800000"/>
        </a:ln>
        <a:effectLst/>
      </dgm:spPr>
      <dgm:t>
        <a:bodyPr spcFirstLastPara="0" vert="horz" wrap="square" lIns="71120" tIns="71120" rIns="71120" bIns="71120" numCol="1" spcCol="1270" anchor="ctr" anchorCtr="0"/>
        <a:lstStyle/>
        <a:p>
          <a:pPr marL="0" lvl="0" indent="0" algn="ctr" defTabSz="444500">
            <a:lnSpc>
              <a:spcPct val="90000"/>
            </a:lnSpc>
            <a:spcBef>
              <a:spcPct val="0"/>
            </a:spcBef>
            <a:spcAft>
              <a:spcPct val="35000"/>
            </a:spcAft>
            <a:buNone/>
          </a:pPr>
          <a:r>
            <a:rPr lang="fr-FR" sz="1000" b="1" kern="1200" dirty="0">
              <a:solidFill>
                <a:schemeClr val="accent2">
                  <a:lumMod val="50000"/>
                </a:schemeClr>
              </a:solidFill>
              <a:latin typeface="Arial" panose="020B0604020202020204" pitchFamily="34" charset="0"/>
              <a:ea typeface="+mn-ea"/>
              <a:cs typeface="Arial" panose="020B0604020202020204" pitchFamily="34" charset="0"/>
            </a:rPr>
            <a:t>Les incidences négatives découlant des partenaires commerciaux</a:t>
          </a:r>
        </a:p>
      </dgm:t>
    </dgm:pt>
    <dgm:pt modelId="{D1386C72-B763-464A-BD43-1576EE0CD3D3}" type="parTrans" cxnId="{A110A950-F86B-4DC6-904A-2CC9CACE629C}">
      <dgm:prSet/>
      <dgm:spPr/>
      <dgm:t>
        <a:bodyPr/>
        <a:lstStyle/>
        <a:p>
          <a:endParaRPr lang="fr-FR"/>
        </a:p>
      </dgm:t>
    </dgm:pt>
    <dgm:pt modelId="{22DFE3E5-E472-48B1-BD41-D929C4628492}" type="sibTrans" cxnId="{A110A950-F86B-4DC6-904A-2CC9CACE629C}">
      <dgm:prSet/>
      <dgm:spPr/>
      <dgm:t>
        <a:bodyPr/>
        <a:lstStyle/>
        <a:p>
          <a:endParaRPr lang="fr-FR"/>
        </a:p>
      </dgm:t>
    </dgm:pt>
    <dgm:pt modelId="{9D8A94F0-5137-4839-B402-934FB3B7D08B}">
      <dgm:prSet phldrT="[Texte]" custT="1"/>
      <dgm:spPr>
        <a:solidFill>
          <a:prstClr val="white"/>
        </a:solidFill>
        <a:ln w="12700" cap="flat" cmpd="sng" algn="ctr">
          <a:solidFill>
            <a:schemeClr val="accent2">
              <a:lumMod val="75000"/>
            </a:schemeClr>
          </a:solidFill>
          <a:prstDash val="solid"/>
          <a:miter lim="800000"/>
        </a:ln>
        <a:effectLst/>
      </dgm:spPr>
      <dgm:t>
        <a:bodyPr spcFirstLastPara="0" vert="horz" wrap="square" lIns="71120" tIns="71120" rIns="71120" bIns="71120" numCol="1" spcCol="1270" anchor="ctr" anchorCtr="0"/>
        <a:lstStyle/>
        <a:p>
          <a:pPr marL="0" lvl="0" indent="0" algn="ctr" defTabSz="444500">
            <a:lnSpc>
              <a:spcPct val="90000"/>
            </a:lnSpc>
            <a:spcBef>
              <a:spcPct val="0"/>
            </a:spcBef>
            <a:spcAft>
              <a:spcPct val="35000"/>
            </a:spcAft>
            <a:buNone/>
          </a:pPr>
          <a:endParaRPr lang="fr-FR" sz="900" b="1" kern="1200" dirty="0">
            <a:solidFill>
              <a:srgbClr val="ED7D31">
                <a:lumMod val="60000"/>
                <a:lumOff val="40000"/>
              </a:srgbClr>
            </a:solidFill>
            <a:latin typeface="Arial" panose="020B0604020202020204" pitchFamily="34" charset="0"/>
            <a:ea typeface="+mn-ea"/>
            <a:cs typeface="Arial" panose="020B0604020202020204" pitchFamily="34" charset="0"/>
          </a:endParaRPr>
        </a:p>
        <a:p>
          <a:pPr marL="0" lvl="0" indent="0" algn="ctr" defTabSz="444500">
            <a:lnSpc>
              <a:spcPct val="90000"/>
            </a:lnSpc>
            <a:spcBef>
              <a:spcPct val="0"/>
            </a:spcBef>
            <a:spcAft>
              <a:spcPct val="35000"/>
            </a:spcAft>
            <a:buNone/>
          </a:pPr>
          <a:endParaRPr lang="fr-FR" sz="1000" b="1" kern="1200" dirty="0">
            <a:solidFill>
              <a:srgbClr val="ED7D31">
                <a:lumMod val="60000"/>
                <a:lumOff val="40000"/>
              </a:srgbClr>
            </a:solidFill>
            <a:latin typeface="Arial" panose="020B0604020202020204" pitchFamily="34" charset="0"/>
            <a:ea typeface="+mn-ea"/>
            <a:cs typeface="Arial" panose="020B0604020202020204" pitchFamily="34" charset="0"/>
          </a:endParaRPr>
        </a:p>
        <a:p>
          <a:pPr marL="0" lvl="0" indent="0" algn="ctr" defTabSz="444500">
            <a:lnSpc>
              <a:spcPct val="90000"/>
            </a:lnSpc>
            <a:spcBef>
              <a:spcPct val="0"/>
            </a:spcBef>
            <a:spcAft>
              <a:spcPct val="35000"/>
            </a:spcAft>
            <a:buNone/>
          </a:pPr>
          <a:r>
            <a:rPr lang="fr-FR" sz="1000" b="1" kern="1200" dirty="0">
              <a:solidFill>
                <a:schemeClr val="accent2">
                  <a:lumMod val="75000"/>
                </a:schemeClr>
              </a:solidFill>
              <a:latin typeface="Arial" panose="020B0604020202020204" pitchFamily="34" charset="0"/>
              <a:ea typeface="+mn-ea"/>
              <a:cs typeface="Arial" panose="020B0604020202020204" pitchFamily="34" charset="0"/>
            </a:rPr>
            <a:t>Les incidences négatives découlant des activités des filiales</a:t>
          </a:r>
        </a:p>
      </dgm:t>
    </dgm:pt>
    <dgm:pt modelId="{553EE43C-C9F4-4BAD-91D7-BEC75A7B8916}" type="parTrans" cxnId="{B0C3F670-AFDB-4BDD-87DC-E708DE2B9FFB}">
      <dgm:prSet/>
      <dgm:spPr/>
      <dgm:t>
        <a:bodyPr/>
        <a:lstStyle/>
        <a:p>
          <a:endParaRPr lang="fr-FR"/>
        </a:p>
      </dgm:t>
    </dgm:pt>
    <dgm:pt modelId="{F41665FB-C856-44D1-9E16-053C72A8883E}" type="sibTrans" cxnId="{B0C3F670-AFDB-4BDD-87DC-E708DE2B9FFB}">
      <dgm:prSet/>
      <dgm:spPr/>
      <dgm:t>
        <a:bodyPr/>
        <a:lstStyle/>
        <a:p>
          <a:endParaRPr lang="fr-FR"/>
        </a:p>
      </dgm:t>
    </dgm:pt>
    <dgm:pt modelId="{56BA0BA6-F4D0-47CA-811C-459DC6372D5C}">
      <dgm:prSet phldrT="[Texte]" custT="1"/>
      <dgm:spPr>
        <a:solidFill>
          <a:prstClr val="white"/>
        </a:solidFill>
        <a:ln w="12700" cap="flat" cmpd="sng" algn="ctr">
          <a:solidFill>
            <a:schemeClr val="accent2">
              <a:lumMod val="60000"/>
              <a:lumOff val="40000"/>
            </a:schemeClr>
          </a:solidFill>
          <a:prstDash val="solid"/>
          <a:miter lim="800000"/>
        </a:ln>
        <a:effectLst/>
      </dgm:spPr>
      <dgm:t>
        <a:bodyPr spcFirstLastPara="0" vert="horz" wrap="square" lIns="71120" tIns="71120" rIns="71120" bIns="71120" numCol="1" spcCol="1270" anchor="ctr" anchorCtr="0"/>
        <a:lstStyle/>
        <a:p>
          <a:pPr marL="0" lvl="0" indent="0" algn="ctr" defTabSz="444500">
            <a:lnSpc>
              <a:spcPct val="90000"/>
            </a:lnSpc>
            <a:spcBef>
              <a:spcPct val="0"/>
            </a:spcBef>
            <a:spcAft>
              <a:spcPct val="35000"/>
            </a:spcAft>
            <a:buNone/>
          </a:pPr>
          <a:r>
            <a:rPr lang="fr-FR" sz="1000" b="1" kern="1200" dirty="0">
              <a:solidFill>
                <a:schemeClr val="accent2">
                  <a:lumMod val="60000"/>
                  <a:lumOff val="40000"/>
                </a:schemeClr>
              </a:solidFill>
              <a:latin typeface="Arial" panose="020B0604020202020204" pitchFamily="34" charset="0"/>
              <a:ea typeface="+mn-ea"/>
              <a:cs typeface="Arial" panose="020B0604020202020204" pitchFamily="34" charset="0"/>
            </a:rPr>
            <a:t>Les incidences négatives découlant des activités propres de l’entreprise</a:t>
          </a:r>
        </a:p>
      </dgm:t>
    </dgm:pt>
    <dgm:pt modelId="{75FB0175-56A9-4719-9465-9735812CCDCE}" type="parTrans" cxnId="{08A1BE7D-E7B1-4839-9447-32602C105087}">
      <dgm:prSet/>
      <dgm:spPr/>
      <dgm:t>
        <a:bodyPr/>
        <a:lstStyle/>
        <a:p>
          <a:endParaRPr lang="fr-FR"/>
        </a:p>
      </dgm:t>
    </dgm:pt>
    <dgm:pt modelId="{027586EE-27D7-4668-85A8-ACCD0D7DC958}" type="sibTrans" cxnId="{08A1BE7D-E7B1-4839-9447-32602C105087}">
      <dgm:prSet/>
      <dgm:spPr/>
      <dgm:t>
        <a:bodyPr/>
        <a:lstStyle/>
        <a:p>
          <a:endParaRPr lang="fr-FR"/>
        </a:p>
      </dgm:t>
    </dgm:pt>
    <dgm:pt modelId="{6BBC6CBB-7EB2-4B25-8ECF-FC0FA3DEF01A}" type="pres">
      <dgm:prSet presAssocID="{A8675183-1D5B-4C4D-8703-52E2A6B30660}" presName="Name0" presStyleCnt="0">
        <dgm:presLayoutVars>
          <dgm:chMax val="7"/>
          <dgm:resizeHandles val="exact"/>
        </dgm:presLayoutVars>
      </dgm:prSet>
      <dgm:spPr/>
    </dgm:pt>
    <dgm:pt modelId="{AD43FC06-5961-41C1-B27E-B06261CDE1CB}" type="pres">
      <dgm:prSet presAssocID="{A8675183-1D5B-4C4D-8703-52E2A6B30660}" presName="comp1" presStyleCnt="0"/>
      <dgm:spPr/>
    </dgm:pt>
    <dgm:pt modelId="{60278BE8-4FBA-47AB-9671-5C41F9B5FCA9}" type="pres">
      <dgm:prSet presAssocID="{A8675183-1D5B-4C4D-8703-52E2A6B30660}" presName="circle1" presStyleLbl="node1" presStyleIdx="0" presStyleCnt="3" custScaleX="110812" custLinFactNeighborX="1024" custLinFactNeighborY="-62"/>
      <dgm:spPr>
        <a:xfrm>
          <a:off x="742800" y="0"/>
          <a:ext cx="3016800" cy="3016800"/>
        </a:xfrm>
        <a:prstGeom prst="ellipse">
          <a:avLst/>
        </a:prstGeom>
      </dgm:spPr>
    </dgm:pt>
    <dgm:pt modelId="{04EC73BB-2674-4382-BF4B-2C9041CFE7AF}" type="pres">
      <dgm:prSet presAssocID="{A8675183-1D5B-4C4D-8703-52E2A6B30660}" presName="c1text" presStyleLbl="node1" presStyleIdx="0" presStyleCnt="3">
        <dgm:presLayoutVars>
          <dgm:bulletEnabled val="1"/>
        </dgm:presLayoutVars>
      </dgm:prSet>
      <dgm:spPr/>
    </dgm:pt>
    <dgm:pt modelId="{70753099-0776-48BB-B9B8-CBCDC8F77F92}" type="pres">
      <dgm:prSet presAssocID="{A8675183-1D5B-4C4D-8703-52E2A6B30660}" presName="comp2" presStyleCnt="0"/>
      <dgm:spPr/>
    </dgm:pt>
    <dgm:pt modelId="{9CEF8767-E539-4A57-B77A-548273A89DBF}" type="pres">
      <dgm:prSet presAssocID="{A8675183-1D5B-4C4D-8703-52E2A6B30660}" presName="circle2" presStyleLbl="node1" presStyleIdx="1" presStyleCnt="3"/>
      <dgm:spPr>
        <a:xfrm>
          <a:off x="1119900" y="754200"/>
          <a:ext cx="2262600" cy="2262600"/>
        </a:xfrm>
        <a:prstGeom prst="ellipse">
          <a:avLst/>
        </a:prstGeom>
      </dgm:spPr>
    </dgm:pt>
    <dgm:pt modelId="{D383C67E-A3D6-42FA-8F80-58914D1E2CD9}" type="pres">
      <dgm:prSet presAssocID="{A8675183-1D5B-4C4D-8703-52E2A6B30660}" presName="c2text" presStyleLbl="node1" presStyleIdx="1" presStyleCnt="3">
        <dgm:presLayoutVars>
          <dgm:bulletEnabled val="1"/>
        </dgm:presLayoutVars>
      </dgm:prSet>
      <dgm:spPr/>
    </dgm:pt>
    <dgm:pt modelId="{86CF5EE9-C33A-4C79-8A3D-432F363E5293}" type="pres">
      <dgm:prSet presAssocID="{A8675183-1D5B-4C4D-8703-52E2A6B30660}" presName="comp3" presStyleCnt="0"/>
      <dgm:spPr/>
    </dgm:pt>
    <dgm:pt modelId="{C8867A9E-0BAA-46FB-9480-05B5674C3C14}" type="pres">
      <dgm:prSet presAssocID="{A8675183-1D5B-4C4D-8703-52E2A6B30660}" presName="circle3" presStyleLbl="node1" presStyleIdx="2" presStyleCnt="3" custScaleY="92386" custLinFactNeighborX="-178" custLinFactNeighborY="2860"/>
      <dgm:spPr>
        <a:xfrm>
          <a:off x="1497000" y="1508400"/>
          <a:ext cx="1508400" cy="1508400"/>
        </a:xfrm>
        <a:prstGeom prst="ellipse">
          <a:avLst/>
        </a:prstGeom>
      </dgm:spPr>
    </dgm:pt>
    <dgm:pt modelId="{F76EB10A-F357-4876-8FC2-150939E3A781}" type="pres">
      <dgm:prSet presAssocID="{A8675183-1D5B-4C4D-8703-52E2A6B30660}" presName="c3text" presStyleLbl="node1" presStyleIdx="2" presStyleCnt="3">
        <dgm:presLayoutVars>
          <dgm:bulletEnabled val="1"/>
        </dgm:presLayoutVars>
      </dgm:prSet>
      <dgm:spPr/>
    </dgm:pt>
  </dgm:ptLst>
  <dgm:cxnLst>
    <dgm:cxn modelId="{3E77DA18-C045-4FDB-ADD1-B83069B0538F}" type="presOf" srcId="{65CF56C6-8AD8-4C0B-85DF-99279E14B464}" destId="{60278BE8-4FBA-47AB-9671-5C41F9B5FCA9}" srcOrd="0" destOrd="0" presId="urn:microsoft.com/office/officeart/2005/8/layout/venn2"/>
    <dgm:cxn modelId="{55D9C229-52A1-423F-8B23-EE0B83DA8D9B}" type="presOf" srcId="{56BA0BA6-F4D0-47CA-811C-459DC6372D5C}" destId="{F76EB10A-F357-4876-8FC2-150939E3A781}" srcOrd="1" destOrd="0" presId="urn:microsoft.com/office/officeart/2005/8/layout/venn2"/>
    <dgm:cxn modelId="{A110A950-F86B-4DC6-904A-2CC9CACE629C}" srcId="{A8675183-1D5B-4C4D-8703-52E2A6B30660}" destId="{65CF56C6-8AD8-4C0B-85DF-99279E14B464}" srcOrd="0" destOrd="0" parTransId="{D1386C72-B763-464A-BD43-1576EE0CD3D3}" sibTransId="{22DFE3E5-E472-48B1-BD41-D929C4628492}"/>
    <dgm:cxn modelId="{B0C3F670-AFDB-4BDD-87DC-E708DE2B9FFB}" srcId="{A8675183-1D5B-4C4D-8703-52E2A6B30660}" destId="{9D8A94F0-5137-4839-B402-934FB3B7D08B}" srcOrd="1" destOrd="0" parTransId="{553EE43C-C9F4-4BAD-91D7-BEC75A7B8916}" sibTransId="{F41665FB-C856-44D1-9E16-053C72A8883E}"/>
    <dgm:cxn modelId="{AD2F4352-F66B-4089-82F9-FAF2109DE082}" type="presOf" srcId="{9D8A94F0-5137-4839-B402-934FB3B7D08B}" destId="{D383C67E-A3D6-42FA-8F80-58914D1E2CD9}" srcOrd="1" destOrd="0" presId="urn:microsoft.com/office/officeart/2005/8/layout/venn2"/>
    <dgm:cxn modelId="{08A1BE7D-E7B1-4839-9447-32602C105087}" srcId="{A8675183-1D5B-4C4D-8703-52E2A6B30660}" destId="{56BA0BA6-F4D0-47CA-811C-459DC6372D5C}" srcOrd="2" destOrd="0" parTransId="{75FB0175-56A9-4719-9465-9735812CCDCE}" sibTransId="{027586EE-27D7-4668-85A8-ACCD0D7DC958}"/>
    <dgm:cxn modelId="{922C9EA6-2473-4EAA-AB56-3F51B0A2C1CE}" type="presOf" srcId="{56BA0BA6-F4D0-47CA-811C-459DC6372D5C}" destId="{C8867A9E-0BAA-46FB-9480-05B5674C3C14}" srcOrd="0" destOrd="0" presId="urn:microsoft.com/office/officeart/2005/8/layout/venn2"/>
    <dgm:cxn modelId="{213FE0CA-0AF8-43F8-BBD3-0194081E54AF}" type="presOf" srcId="{9D8A94F0-5137-4839-B402-934FB3B7D08B}" destId="{9CEF8767-E539-4A57-B77A-548273A89DBF}" srcOrd="0" destOrd="0" presId="urn:microsoft.com/office/officeart/2005/8/layout/venn2"/>
    <dgm:cxn modelId="{31BF53E0-B1CE-462E-8EA2-2F27CA622E91}" type="presOf" srcId="{A8675183-1D5B-4C4D-8703-52E2A6B30660}" destId="{6BBC6CBB-7EB2-4B25-8ECF-FC0FA3DEF01A}" srcOrd="0" destOrd="0" presId="urn:microsoft.com/office/officeart/2005/8/layout/venn2"/>
    <dgm:cxn modelId="{611703E3-15FF-4880-84DB-024720CE8DE9}" type="presOf" srcId="{65CF56C6-8AD8-4C0B-85DF-99279E14B464}" destId="{04EC73BB-2674-4382-BF4B-2C9041CFE7AF}" srcOrd="1" destOrd="0" presId="urn:microsoft.com/office/officeart/2005/8/layout/venn2"/>
    <dgm:cxn modelId="{E9A2225E-9FF8-4774-B453-A26A57CB883A}" type="presParOf" srcId="{6BBC6CBB-7EB2-4B25-8ECF-FC0FA3DEF01A}" destId="{AD43FC06-5961-41C1-B27E-B06261CDE1CB}" srcOrd="0" destOrd="0" presId="urn:microsoft.com/office/officeart/2005/8/layout/venn2"/>
    <dgm:cxn modelId="{D8B028E3-E2A3-4988-8EF2-9DED6A11DB28}" type="presParOf" srcId="{AD43FC06-5961-41C1-B27E-B06261CDE1CB}" destId="{60278BE8-4FBA-47AB-9671-5C41F9B5FCA9}" srcOrd="0" destOrd="0" presId="urn:microsoft.com/office/officeart/2005/8/layout/venn2"/>
    <dgm:cxn modelId="{5C49C045-1DF4-4216-A65F-7BB0D38E5440}" type="presParOf" srcId="{AD43FC06-5961-41C1-B27E-B06261CDE1CB}" destId="{04EC73BB-2674-4382-BF4B-2C9041CFE7AF}" srcOrd="1" destOrd="0" presId="urn:microsoft.com/office/officeart/2005/8/layout/venn2"/>
    <dgm:cxn modelId="{FEEA6285-7E41-45B2-B2FB-51D06429603C}" type="presParOf" srcId="{6BBC6CBB-7EB2-4B25-8ECF-FC0FA3DEF01A}" destId="{70753099-0776-48BB-B9B8-CBCDC8F77F92}" srcOrd="1" destOrd="0" presId="urn:microsoft.com/office/officeart/2005/8/layout/venn2"/>
    <dgm:cxn modelId="{6756AE2A-0C65-4034-A41A-5119AE1FF0DA}" type="presParOf" srcId="{70753099-0776-48BB-B9B8-CBCDC8F77F92}" destId="{9CEF8767-E539-4A57-B77A-548273A89DBF}" srcOrd="0" destOrd="0" presId="urn:microsoft.com/office/officeart/2005/8/layout/venn2"/>
    <dgm:cxn modelId="{68A3EB48-235B-4F20-A3D2-3B68BC671891}" type="presParOf" srcId="{70753099-0776-48BB-B9B8-CBCDC8F77F92}" destId="{D383C67E-A3D6-42FA-8F80-58914D1E2CD9}" srcOrd="1" destOrd="0" presId="urn:microsoft.com/office/officeart/2005/8/layout/venn2"/>
    <dgm:cxn modelId="{833378BF-C41D-4C7B-96E9-4D1519A2AED8}" type="presParOf" srcId="{6BBC6CBB-7EB2-4B25-8ECF-FC0FA3DEF01A}" destId="{86CF5EE9-C33A-4C79-8A3D-432F363E5293}" srcOrd="2" destOrd="0" presId="urn:microsoft.com/office/officeart/2005/8/layout/venn2"/>
    <dgm:cxn modelId="{A8175440-843E-4BB7-80C5-5718013389EA}" type="presParOf" srcId="{86CF5EE9-C33A-4C79-8A3D-432F363E5293}" destId="{C8867A9E-0BAA-46FB-9480-05B5674C3C14}" srcOrd="0" destOrd="0" presId="urn:microsoft.com/office/officeart/2005/8/layout/venn2"/>
    <dgm:cxn modelId="{FE24405D-2FFA-436D-96BB-FB216A120F03}" type="presParOf" srcId="{86CF5EE9-C33A-4C79-8A3D-432F363E5293}" destId="{F76EB10A-F357-4876-8FC2-150939E3A781}" srcOrd="1" destOrd="0" presId="urn:microsoft.com/office/officeart/2005/8/layout/venn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8675183-1D5B-4C4D-8703-52E2A6B30660}" type="doc">
      <dgm:prSet loTypeId="urn:microsoft.com/office/officeart/2005/8/layout/venn2" loCatId="relationship" qsTypeId="urn:microsoft.com/office/officeart/2005/8/quickstyle/simple1" qsCatId="simple" csTypeId="urn:microsoft.com/office/officeart/2005/8/colors/accent5_3" csCatId="accent5" phldr="1"/>
      <dgm:spPr/>
      <dgm:t>
        <a:bodyPr/>
        <a:lstStyle/>
        <a:p>
          <a:endParaRPr lang="fr-FR"/>
        </a:p>
      </dgm:t>
    </dgm:pt>
    <dgm:pt modelId="{6BBC6CBB-7EB2-4B25-8ECF-FC0FA3DEF01A}" type="pres">
      <dgm:prSet presAssocID="{A8675183-1D5B-4C4D-8703-52E2A6B30660}" presName="Name0" presStyleCnt="0">
        <dgm:presLayoutVars>
          <dgm:chMax val="7"/>
          <dgm:resizeHandles val="exact"/>
        </dgm:presLayoutVars>
      </dgm:prSet>
      <dgm:spPr/>
    </dgm:pt>
  </dgm:ptLst>
  <dgm:cxnLst>
    <dgm:cxn modelId="{31BF53E0-B1CE-462E-8EA2-2F27CA622E91}" type="presOf" srcId="{A8675183-1D5B-4C4D-8703-52E2A6B30660}" destId="{6BBC6CBB-7EB2-4B25-8ECF-FC0FA3DEF01A}" srcOrd="0"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2D523F-577C-4FE8-869C-CD5B2DDBFD91}">
      <dsp:nvSpPr>
        <dsp:cNvPr id="0" name=""/>
        <dsp:cNvSpPr/>
      </dsp:nvSpPr>
      <dsp:spPr>
        <a:xfrm>
          <a:off x="449606" y="165766"/>
          <a:ext cx="2249491" cy="2249491"/>
        </a:xfrm>
        <a:prstGeom prst="pie">
          <a:avLst>
            <a:gd name="adj1" fmla="val 16200000"/>
            <a:gd name="adj2" fmla="val 20520000"/>
          </a:avLst>
        </a:prstGeom>
        <a:noFill/>
        <a:ln w="19050" cap="flat" cmpd="sng" algn="ctr">
          <a:solidFill>
            <a:srgbClr val="FFC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266700">
            <a:lnSpc>
              <a:spcPct val="90000"/>
            </a:lnSpc>
            <a:spcBef>
              <a:spcPct val="0"/>
            </a:spcBef>
            <a:spcAft>
              <a:spcPct val="35000"/>
            </a:spcAft>
            <a:buNone/>
          </a:pPr>
          <a:r>
            <a:rPr lang="fr-FR" sz="800" kern="1200" dirty="0">
              <a:solidFill>
                <a:schemeClr val="tx1"/>
              </a:solidFill>
            </a:rPr>
            <a:t> </a:t>
          </a:r>
          <a:r>
            <a:rPr lang="fr-FR" sz="800" b="1" kern="1200" spc="40" baseline="0" dirty="0">
              <a:solidFill>
                <a:schemeClr val="tx1"/>
              </a:solidFill>
              <a:latin typeface="Arial" panose="020B0604020202020204" pitchFamily="34" charset="0"/>
              <a:cs typeface="Arial" panose="020B0604020202020204" pitchFamily="34" charset="0"/>
            </a:rPr>
            <a:t>Une cartographie des risques</a:t>
          </a:r>
          <a:endParaRPr lang="fr-FR" sz="600" kern="1200" dirty="0">
            <a:solidFill>
              <a:schemeClr val="tx1"/>
            </a:solidFill>
            <a:latin typeface="Arial" panose="020B0604020202020204" pitchFamily="34" charset="0"/>
            <a:cs typeface="Arial" panose="020B0604020202020204" pitchFamily="34" charset="0"/>
          </a:endParaRPr>
        </a:p>
      </dsp:txBody>
      <dsp:txXfrm>
        <a:off x="1623090" y="543894"/>
        <a:ext cx="723050" cy="482033"/>
      </dsp:txXfrm>
    </dsp:sp>
    <dsp:sp modelId="{DEF851D4-ED25-4E73-8771-5B243F0A877D}">
      <dsp:nvSpPr>
        <dsp:cNvPr id="0" name=""/>
        <dsp:cNvSpPr/>
      </dsp:nvSpPr>
      <dsp:spPr>
        <a:xfrm>
          <a:off x="447956" y="225752"/>
          <a:ext cx="2291354" cy="2249491"/>
        </a:xfrm>
        <a:prstGeom prst="pie">
          <a:avLst>
            <a:gd name="adj1" fmla="val 20520000"/>
            <a:gd name="adj2" fmla="val 3240000"/>
          </a:avLst>
        </a:prstGeom>
        <a:noFill/>
        <a:ln w="19050" cap="flat" cmpd="sng" algn="ctr">
          <a:solidFill>
            <a:srgbClr val="FFC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266700">
            <a:lnSpc>
              <a:spcPct val="90000"/>
            </a:lnSpc>
            <a:spcBef>
              <a:spcPct val="0"/>
            </a:spcBef>
            <a:spcAft>
              <a:spcPct val="35000"/>
            </a:spcAft>
            <a:buNone/>
          </a:pPr>
          <a:r>
            <a:rPr lang="fr-FR" sz="800" b="1" kern="1200" spc="40" baseline="0" dirty="0">
              <a:solidFill>
                <a:schemeClr val="tx1"/>
              </a:solidFill>
              <a:latin typeface="Arial" panose="020B0604020202020204" pitchFamily="34" charset="0"/>
              <a:cs typeface="Arial" panose="020B0604020202020204" pitchFamily="34" charset="0"/>
            </a:rPr>
            <a:t>Des procédures d’évaluation régulières</a:t>
          </a:r>
          <a:endParaRPr lang="fr-FR" sz="800" kern="1200" dirty="0">
            <a:solidFill>
              <a:schemeClr val="tx1"/>
            </a:solidFill>
            <a:latin typeface="Arial" panose="020B0604020202020204" pitchFamily="34" charset="0"/>
            <a:cs typeface="Arial" panose="020B0604020202020204" pitchFamily="34" charset="0"/>
          </a:endParaRPr>
        </a:p>
      </dsp:txBody>
      <dsp:txXfrm>
        <a:off x="1923697" y="1253555"/>
        <a:ext cx="681950" cy="535593"/>
      </dsp:txXfrm>
    </dsp:sp>
    <dsp:sp modelId="{F46C2257-0913-4522-AF32-325AF66AF9C6}">
      <dsp:nvSpPr>
        <dsp:cNvPr id="0" name=""/>
        <dsp:cNvSpPr/>
      </dsp:nvSpPr>
      <dsp:spPr>
        <a:xfrm>
          <a:off x="239959" y="271099"/>
          <a:ext cx="2587095" cy="2249491"/>
        </a:xfrm>
        <a:prstGeom prst="pie">
          <a:avLst>
            <a:gd name="adj1" fmla="val 3240000"/>
            <a:gd name="adj2" fmla="val 7560000"/>
          </a:avLst>
        </a:prstGeom>
        <a:solidFill>
          <a:schemeClr val="lt1">
            <a:hueOff val="0"/>
            <a:satOff val="0"/>
            <a:lumOff val="0"/>
            <a:alphaOff val="0"/>
          </a:schemeClr>
        </a:solidFill>
        <a:ln w="19050" cap="flat" cmpd="sng" algn="ctr">
          <a:solidFill>
            <a:srgbClr val="FFC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fr-FR" sz="800" b="1" kern="1200" dirty="0">
              <a:solidFill>
                <a:schemeClr val="tx1"/>
              </a:solidFill>
              <a:latin typeface="Arial" panose="020B0604020202020204" pitchFamily="34" charset="0"/>
              <a:cs typeface="Arial" panose="020B0604020202020204" pitchFamily="34" charset="0"/>
            </a:rPr>
            <a:t>Des actions adaptées d’atténuation</a:t>
          </a:r>
        </a:p>
      </dsp:txBody>
      <dsp:txXfrm>
        <a:off x="1163921" y="1851099"/>
        <a:ext cx="739170" cy="589152"/>
      </dsp:txXfrm>
    </dsp:sp>
    <dsp:sp modelId="{00D87E54-C713-4698-AC19-98A3B131C3AA}">
      <dsp:nvSpPr>
        <dsp:cNvPr id="0" name=""/>
        <dsp:cNvSpPr/>
      </dsp:nvSpPr>
      <dsp:spPr>
        <a:xfrm>
          <a:off x="367124" y="225752"/>
          <a:ext cx="2249491" cy="2249491"/>
        </a:xfrm>
        <a:prstGeom prst="pie">
          <a:avLst>
            <a:gd name="adj1" fmla="val 7560000"/>
            <a:gd name="adj2" fmla="val 11880000"/>
          </a:avLst>
        </a:prstGeom>
        <a:noFill/>
        <a:ln w="19050" cap="flat" cmpd="sng" algn="ctr">
          <a:solidFill>
            <a:srgbClr val="FFC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fr-FR" sz="800" b="1" i="0" kern="1200" spc="40" baseline="0" dirty="0">
              <a:solidFill>
                <a:schemeClr val="tx1"/>
              </a:solidFill>
              <a:latin typeface="Arial" panose="020B0604020202020204" pitchFamily="34" charset="0"/>
              <a:cs typeface="Arial" panose="020B0604020202020204" pitchFamily="34" charset="0"/>
            </a:rPr>
            <a:t>Un mécanisme d'alerte</a:t>
          </a:r>
          <a:endParaRPr lang="fr-FR" sz="800" b="0" i="0" kern="1200" dirty="0">
            <a:solidFill>
              <a:schemeClr val="tx1"/>
            </a:solidFill>
            <a:latin typeface="Arial" panose="020B0604020202020204" pitchFamily="34" charset="0"/>
            <a:cs typeface="Arial" panose="020B0604020202020204" pitchFamily="34" charset="0"/>
          </a:endParaRPr>
        </a:p>
      </dsp:txBody>
      <dsp:txXfrm>
        <a:off x="498345" y="1253555"/>
        <a:ext cx="669491" cy="535593"/>
      </dsp:txXfrm>
    </dsp:sp>
    <dsp:sp modelId="{D2256070-16D1-4EF8-A575-D57591EBA814}">
      <dsp:nvSpPr>
        <dsp:cNvPr id="0" name=""/>
        <dsp:cNvSpPr/>
      </dsp:nvSpPr>
      <dsp:spPr>
        <a:xfrm>
          <a:off x="386406" y="165766"/>
          <a:ext cx="2249491" cy="2249491"/>
        </a:xfrm>
        <a:prstGeom prst="pie">
          <a:avLst>
            <a:gd name="adj1" fmla="val 11880000"/>
            <a:gd name="adj2" fmla="val 16200000"/>
          </a:avLst>
        </a:prstGeom>
        <a:noFill/>
        <a:ln w="19050" cap="flat" cmpd="sng" algn="ctr">
          <a:solidFill>
            <a:srgbClr val="FFC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fr-FR" sz="800" b="1" i="0" kern="1200" spc="40" baseline="0" dirty="0">
              <a:solidFill>
                <a:schemeClr val="tx1"/>
              </a:solidFill>
              <a:latin typeface="Arial" panose="020B0604020202020204" pitchFamily="34" charset="0"/>
              <a:cs typeface="Arial" panose="020B0604020202020204" pitchFamily="34" charset="0"/>
            </a:rPr>
            <a:t>Un dispositif de suivi</a:t>
          </a:r>
          <a:endParaRPr lang="fr-FR" sz="800" kern="1200" dirty="0">
            <a:solidFill>
              <a:schemeClr val="tx1"/>
            </a:solidFill>
            <a:latin typeface="Arial" panose="020B0604020202020204" pitchFamily="34" charset="0"/>
            <a:cs typeface="Arial" panose="020B0604020202020204" pitchFamily="34" charset="0"/>
          </a:endParaRPr>
        </a:p>
      </dsp:txBody>
      <dsp:txXfrm>
        <a:off x="739362" y="543894"/>
        <a:ext cx="723050" cy="482033"/>
      </dsp:txXfrm>
    </dsp:sp>
    <dsp:sp modelId="{D7362577-942B-4509-8540-0AFB0DAAB40E}">
      <dsp:nvSpPr>
        <dsp:cNvPr id="0" name=""/>
        <dsp:cNvSpPr/>
      </dsp:nvSpPr>
      <dsp:spPr>
        <a:xfrm>
          <a:off x="310246" y="26511"/>
          <a:ext cx="2527999" cy="2527999"/>
        </a:xfrm>
        <a:prstGeom prst="circularArrow">
          <a:avLst>
            <a:gd name="adj1" fmla="val 5085"/>
            <a:gd name="adj2" fmla="val 327528"/>
            <a:gd name="adj3" fmla="val 20192361"/>
            <a:gd name="adj4" fmla="val 16200324"/>
            <a:gd name="adj5" fmla="val 5932"/>
          </a:avLst>
        </a:prstGeom>
        <a:solidFill>
          <a:srgbClr val="FFF9E1"/>
        </a:solidFill>
        <a:ln>
          <a:noFill/>
        </a:ln>
        <a:effectLst/>
      </dsp:spPr>
      <dsp:style>
        <a:lnRef idx="0">
          <a:scrgbClr r="0" g="0" b="0"/>
        </a:lnRef>
        <a:fillRef idx="1">
          <a:scrgbClr r="0" g="0" b="0"/>
        </a:fillRef>
        <a:effectRef idx="0">
          <a:scrgbClr r="0" g="0" b="0"/>
        </a:effectRef>
        <a:fontRef idx="minor">
          <a:schemeClr val="lt1"/>
        </a:fontRef>
      </dsp:style>
    </dsp:sp>
    <dsp:sp modelId="{92D7A034-B422-4E4C-AEBB-0DDA2DC0CDB3}">
      <dsp:nvSpPr>
        <dsp:cNvPr id="0" name=""/>
        <dsp:cNvSpPr/>
      </dsp:nvSpPr>
      <dsp:spPr>
        <a:xfrm>
          <a:off x="447442" y="72549"/>
          <a:ext cx="2425792" cy="2527999"/>
        </a:xfrm>
        <a:prstGeom prst="circularArrow">
          <a:avLst>
            <a:gd name="adj1" fmla="val 5085"/>
            <a:gd name="adj2" fmla="val 327528"/>
            <a:gd name="adj3" fmla="val 2912753"/>
            <a:gd name="adj4" fmla="val 20519953"/>
            <a:gd name="adj5" fmla="val 5932"/>
          </a:avLst>
        </a:prstGeom>
        <a:solidFill>
          <a:srgbClr val="FFF9E1"/>
        </a:solidFill>
        <a:ln>
          <a:noFill/>
        </a:ln>
        <a:effectLst/>
      </dsp:spPr>
      <dsp:style>
        <a:lnRef idx="0">
          <a:scrgbClr r="0" g="0" b="0"/>
        </a:lnRef>
        <a:fillRef idx="1">
          <a:scrgbClr r="0" g="0" b="0"/>
        </a:fillRef>
        <a:effectRef idx="0">
          <a:scrgbClr r="0" g="0" b="0"/>
        </a:effectRef>
        <a:fontRef idx="minor">
          <a:schemeClr val="lt1"/>
        </a:fontRef>
      </dsp:style>
    </dsp:sp>
    <dsp:sp modelId="{99804E95-AA84-44CC-A779-58B2F7CD2BB4}">
      <dsp:nvSpPr>
        <dsp:cNvPr id="0" name=""/>
        <dsp:cNvSpPr/>
      </dsp:nvSpPr>
      <dsp:spPr>
        <a:xfrm>
          <a:off x="266399" y="131938"/>
          <a:ext cx="2527999" cy="2527999"/>
        </a:xfrm>
        <a:prstGeom prst="circularArrow">
          <a:avLst>
            <a:gd name="adj1" fmla="val 5085"/>
            <a:gd name="adj2" fmla="val 327528"/>
            <a:gd name="adj3" fmla="val 7232777"/>
            <a:gd name="adj4" fmla="val 3239695"/>
            <a:gd name="adj5" fmla="val 5932"/>
          </a:avLst>
        </a:prstGeom>
        <a:solidFill>
          <a:srgbClr val="FFF9E1"/>
        </a:solidFill>
        <a:ln>
          <a:noFill/>
        </a:ln>
        <a:effectLst/>
      </dsp:spPr>
      <dsp:style>
        <a:lnRef idx="0">
          <a:scrgbClr r="0" g="0" b="0"/>
        </a:lnRef>
        <a:fillRef idx="1">
          <a:scrgbClr r="0" g="0" b="0"/>
        </a:fillRef>
        <a:effectRef idx="0">
          <a:scrgbClr r="0" g="0" b="0"/>
        </a:effectRef>
        <a:fontRef idx="minor">
          <a:schemeClr val="lt1"/>
        </a:fontRef>
      </dsp:style>
    </dsp:sp>
    <dsp:sp modelId="{AF4F083E-337C-4780-9A08-7E48F997BDED}">
      <dsp:nvSpPr>
        <dsp:cNvPr id="0" name=""/>
        <dsp:cNvSpPr/>
      </dsp:nvSpPr>
      <dsp:spPr>
        <a:xfrm>
          <a:off x="219625" y="105514"/>
          <a:ext cx="2527999" cy="2527999"/>
        </a:xfrm>
        <a:prstGeom prst="circularArrow">
          <a:avLst>
            <a:gd name="adj1" fmla="val 5085"/>
            <a:gd name="adj2" fmla="val 327528"/>
            <a:gd name="adj3" fmla="val 11552519"/>
            <a:gd name="adj4" fmla="val 7559718"/>
            <a:gd name="adj5" fmla="val 5932"/>
          </a:avLst>
        </a:prstGeom>
        <a:solidFill>
          <a:srgbClr val="FFF9E1"/>
        </a:solidFill>
        <a:ln>
          <a:noFill/>
        </a:ln>
        <a:effectLst/>
      </dsp:spPr>
      <dsp:style>
        <a:lnRef idx="0">
          <a:scrgbClr r="0" g="0" b="0"/>
        </a:lnRef>
        <a:fillRef idx="1">
          <a:scrgbClr r="0" g="0" b="0"/>
        </a:fillRef>
        <a:effectRef idx="0">
          <a:scrgbClr r="0" g="0" b="0"/>
        </a:effectRef>
        <a:fontRef idx="minor">
          <a:schemeClr val="lt1"/>
        </a:fontRef>
      </dsp:style>
    </dsp:sp>
    <dsp:sp modelId="{07374459-E156-490A-AC85-C116F17E6A53}">
      <dsp:nvSpPr>
        <dsp:cNvPr id="0" name=""/>
        <dsp:cNvSpPr/>
      </dsp:nvSpPr>
      <dsp:spPr>
        <a:xfrm>
          <a:off x="166071" y="40188"/>
          <a:ext cx="2797863" cy="2527999"/>
        </a:xfrm>
        <a:prstGeom prst="circularArrow">
          <a:avLst>
            <a:gd name="adj1" fmla="val 5085"/>
            <a:gd name="adj2" fmla="val 327528"/>
            <a:gd name="adj3" fmla="val 15872148"/>
            <a:gd name="adj4" fmla="val 11880111"/>
            <a:gd name="adj5" fmla="val 5932"/>
          </a:avLst>
        </a:prstGeom>
        <a:solidFill>
          <a:srgbClr val="FFF9E1"/>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78BE8-4FBA-47AB-9671-5C41F9B5FCA9}">
      <dsp:nvSpPr>
        <dsp:cNvPr id="0" name=""/>
        <dsp:cNvSpPr/>
      </dsp:nvSpPr>
      <dsp:spPr>
        <a:xfrm>
          <a:off x="736055" y="0"/>
          <a:ext cx="3218594" cy="3016800"/>
        </a:xfrm>
        <a:prstGeom prst="ellipse">
          <a:avLst/>
        </a:prstGeom>
        <a:solidFill>
          <a:schemeClr val="bg1"/>
        </a:solidFill>
        <a:ln w="19050" cap="flat" cmpd="sng" algn="ctr">
          <a:solidFill>
            <a:srgbClr val="DEA506"/>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fr-FR" sz="1000" b="1" kern="1200" dirty="0">
              <a:solidFill>
                <a:srgbClr val="DEA506"/>
              </a:solidFill>
              <a:latin typeface="Arial" panose="020B0604020202020204" pitchFamily="34" charset="0"/>
              <a:cs typeface="Arial" panose="020B0604020202020204" pitchFamily="34" charset="0"/>
            </a:rPr>
            <a:t>Les risques résultant par les activités des tiers</a:t>
          </a:r>
        </a:p>
      </dsp:txBody>
      <dsp:txXfrm>
        <a:off x="1782903" y="150840"/>
        <a:ext cx="1124898" cy="452520"/>
      </dsp:txXfrm>
    </dsp:sp>
    <dsp:sp modelId="{9CEF8767-E539-4A57-B77A-548273A89DBF}">
      <dsp:nvSpPr>
        <dsp:cNvPr id="0" name=""/>
        <dsp:cNvSpPr/>
      </dsp:nvSpPr>
      <dsp:spPr>
        <a:xfrm>
          <a:off x="1177820" y="746077"/>
          <a:ext cx="2262600" cy="2262600"/>
        </a:xfrm>
        <a:prstGeom prst="ellipse">
          <a:avLst/>
        </a:prstGeom>
        <a:solidFill>
          <a:schemeClr val="bg1"/>
        </a:solidFill>
        <a:ln w="19050" cap="flat" cmpd="sng" algn="ctr">
          <a:solidFill>
            <a:srgbClr val="FFC000">
              <a:alpha val="5400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fr-FR" sz="1000" b="1" kern="1200" dirty="0">
              <a:solidFill>
                <a:srgbClr val="FFC000"/>
              </a:solidFill>
              <a:latin typeface="Arial" panose="020B0604020202020204" pitchFamily="34" charset="0"/>
              <a:cs typeface="Arial" panose="020B0604020202020204" pitchFamily="34" charset="0"/>
            </a:rPr>
            <a:t>Les risques résultant par l’activité des filiales</a:t>
          </a:r>
        </a:p>
      </dsp:txBody>
      <dsp:txXfrm>
        <a:off x="1781935" y="887490"/>
        <a:ext cx="1054371" cy="424237"/>
      </dsp:txXfrm>
    </dsp:sp>
    <dsp:sp modelId="{C8867A9E-0BAA-46FB-9480-05B5674C3C14}">
      <dsp:nvSpPr>
        <dsp:cNvPr id="0" name=""/>
        <dsp:cNvSpPr/>
      </dsp:nvSpPr>
      <dsp:spPr>
        <a:xfrm>
          <a:off x="1574726" y="1500164"/>
          <a:ext cx="1508400" cy="1508400"/>
        </a:xfrm>
        <a:prstGeom prst="ellipse">
          <a:avLst/>
        </a:prstGeom>
        <a:solidFill>
          <a:schemeClr val="bg1"/>
        </a:solidFill>
        <a:ln w="19050" cap="flat" cmpd="sng" algn="ctr">
          <a:solidFill>
            <a:schemeClr val="bg1">
              <a:lumMod val="65000"/>
              <a:alpha val="38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fr-FR" sz="1000" b="1" kern="1200" dirty="0">
              <a:solidFill>
                <a:schemeClr val="bg1">
                  <a:lumMod val="75000"/>
                </a:schemeClr>
              </a:solidFill>
              <a:latin typeface="Arial" panose="020B0604020202020204" pitchFamily="34" charset="0"/>
              <a:cs typeface="Arial" panose="020B0604020202020204" pitchFamily="34" charset="0"/>
            </a:rPr>
            <a:t>Les risques résultant par l’activité de la société-mère</a:t>
          </a:r>
        </a:p>
      </dsp:txBody>
      <dsp:txXfrm>
        <a:off x="1795626" y="1877264"/>
        <a:ext cx="1066600" cy="7542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78BE8-4FBA-47AB-9671-5C41F9B5FCA9}">
      <dsp:nvSpPr>
        <dsp:cNvPr id="0" name=""/>
        <dsp:cNvSpPr/>
      </dsp:nvSpPr>
      <dsp:spPr>
        <a:xfrm>
          <a:off x="610603" y="0"/>
          <a:ext cx="3342977" cy="3016800"/>
        </a:xfrm>
        <a:prstGeom prst="ellipse">
          <a:avLst/>
        </a:prstGeom>
        <a:solidFill>
          <a:prstClr val="white"/>
        </a:solidFill>
        <a:ln w="12700" cap="flat" cmpd="sng" algn="ctr">
          <a:solidFill>
            <a:schemeClr val="accent2">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fr-FR" sz="1000" b="1" kern="1200" dirty="0">
              <a:solidFill>
                <a:schemeClr val="accent2">
                  <a:lumMod val="50000"/>
                </a:schemeClr>
              </a:solidFill>
              <a:latin typeface="Arial" panose="020B0604020202020204" pitchFamily="34" charset="0"/>
              <a:ea typeface="+mn-ea"/>
              <a:cs typeface="Arial" panose="020B0604020202020204" pitchFamily="34" charset="0"/>
            </a:rPr>
            <a:t>Les incidences négatives découlant des partenaires commerciaux</a:t>
          </a:r>
        </a:p>
      </dsp:txBody>
      <dsp:txXfrm>
        <a:off x="1697907" y="150840"/>
        <a:ext cx="1168370" cy="452520"/>
      </dsp:txXfrm>
    </dsp:sp>
    <dsp:sp modelId="{9CEF8767-E539-4A57-B77A-548273A89DBF}">
      <dsp:nvSpPr>
        <dsp:cNvPr id="0" name=""/>
        <dsp:cNvSpPr/>
      </dsp:nvSpPr>
      <dsp:spPr>
        <a:xfrm>
          <a:off x="1119900" y="754200"/>
          <a:ext cx="2262600" cy="2262600"/>
        </a:xfrm>
        <a:prstGeom prst="ellipse">
          <a:avLst/>
        </a:prstGeom>
        <a:solidFill>
          <a:prstClr val="white"/>
        </a:solidFill>
        <a:ln w="12700" cap="flat" cmpd="sng" algn="ctr">
          <a:solidFill>
            <a:schemeClr val="accent2">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endParaRPr lang="fr-FR" sz="900" b="1" kern="1200" dirty="0">
            <a:solidFill>
              <a:srgbClr val="ED7D31">
                <a:lumMod val="60000"/>
                <a:lumOff val="40000"/>
              </a:srgbClr>
            </a:solidFill>
            <a:latin typeface="Arial" panose="020B0604020202020204" pitchFamily="34" charset="0"/>
            <a:ea typeface="+mn-ea"/>
            <a:cs typeface="Arial" panose="020B0604020202020204" pitchFamily="34" charset="0"/>
          </a:endParaRPr>
        </a:p>
        <a:p>
          <a:pPr marL="0" lvl="0" indent="0" algn="ctr" defTabSz="444500">
            <a:lnSpc>
              <a:spcPct val="90000"/>
            </a:lnSpc>
            <a:spcBef>
              <a:spcPct val="0"/>
            </a:spcBef>
            <a:spcAft>
              <a:spcPct val="35000"/>
            </a:spcAft>
            <a:buNone/>
          </a:pPr>
          <a:endParaRPr lang="fr-FR" sz="1000" b="1" kern="1200" dirty="0">
            <a:solidFill>
              <a:srgbClr val="ED7D31">
                <a:lumMod val="60000"/>
                <a:lumOff val="40000"/>
              </a:srgbClr>
            </a:solidFill>
            <a:latin typeface="Arial" panose="020B0604020202020204" pitchFamily="34" charset="0"/>
            <a:ea typeface="+mn-ea"/>
            <a:cs typeface="Arial" panose="020B0604020202020204" pitchFamily="34" charset="0"/>
          </a:endParaRPr>
        </a:p>
        <a:p>
          <a:pPr marL="0" lvl="0" indent="0" algn="ctr" defTabSz="444500">
            <a:lnSpc>
              <a:spcPct val="90000"/>
            </a:lnSpc>
            <a:spcBef>
              <a:spcPct val="0"/>
            </a:spcBef>
            <a:spcAft>
              <a:spcPct val="35000"/>
            </a:spcAft>
            <a:buNone/>
          </a:pPr>
          <a:r>
            <a:rPr lang="fr-FR" sz="1000" b="1" kern="1200" dirty="0">
              <a:solidFill>
                <a:schemeClr val="accent2">
                  <a:lumMod val="75000"/>
                </a:schemeClr>
              </a:solidFill>
              <a:latin typeface="Arial" panose="020B0604020202020204" pitchFamily="34" charset="0"/>
              <a:ea typeface="+mn-ea"/>
              <a:cs typeface="Arial" panose="020B0604020202020204" pitchFamily="34" charset="0"/>
            </a:rPr>
            <a:t>Les incidences négatives découlant des activités des filiales</a:t>
          </a:r>
        </a:p>
      </dsp:txBody>
      <dsp:txXfrm>
        <a:off x="1724014" y="895612"/>
        <a:ext cx="1054371" cy="424237"/>
      </dsp:txXfrm>
    </dsp:sp>
    <dsp:sp modelId="{C8867A9E-0BAA-46FB-9480-05B5674C3C14}">
      <dsp:nvSpPr>
        <dsp:cNvPr id="0" name=""/>
        <dsp:cNvSpPr/>
      </dsp:nvSpPr>
      <dsp:spPr>
        <a:xfrm>
          <a:off x="1494315" y="1608965"/>
          <a:ext cx="1508400" cy="1393550"/>
        </a:xfrm>
        <a:prstGeom prst="ellipse">
          <a:avLst/>
        </a:prstGeom>
        <a:solidFill>
          <a:prstClr val="white"/>
        </a:solidFill>
        <a:ln w="12700" cap="flat" cmpd="sng" algn="ctr">
          <a:solidFill>
            <a:schemeClr val="accent2">
              <a:lumMod val="60000"/>
              <a:lumOff val="4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fr-FR" sz="1000" b="1" kern="1200" dirty="0">
              <a:solidFill>
                <a:schemeClr val="accent2">
                  <a:lumMod val="60000"/>
                  <a:lumOff val="40000"/>
                </a:schemeClr>
              </a:solidFill>
              <a:latin typeface="Arial" panose="020B0604020202020204" pitchFamily="34" charset="0"/>
              <a:ea typeface="+mn-ea"/>
              <a:cs typeface="Arial" panose="020B0604020202020204" pitchFamily="34" charset="0"/>
            </a:rPr>
            <a:t>Les incidences négatives découlant des activités propres de l’entreprise</a:t>
          </a:r>
        </a:p>
      </dsp:txBody>
      <dsp:txXfrm>
        <a:off x="1715215" y="1957353"/>
        <a:ext cx="1066600" cy="6967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3.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4.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B3A1EA-BB3D-45D5-83E8-358E38BCEC87}" type="datetimeFigureOut">
              <a:rPr lang="fr-FR" smtClean="0"/>
              <a:t>26/08/2024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571981-4434-467E-84CC-4297E9B7285A}" type="slidenum">
              <a:rPr lang="fr-FR" smtClean="0"/>
              <a:t>‹N°›</a:t>
            </a:fld>
            <a:endParaRPr lang="fr-FR"/>
          </a:p>
        </p:txBody>
      </p:sp>
    </p:spTree>
    <p:extLst>
      <p:ext uri="{BB962C8B-B14F-4D97-AF65-F5344CB8AC3E}">
        <p14:creationId xmlns:p14="http://schemas.microsoft.com/office/powerpoint/2010/main" val="1062878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En Décembre 16 000 entreprise</a:t>
            </a:r>
          </a:p>
          <a:p>
            <a:r>
              <a:rPr lang="fr-FR" dirty="0"/>
              <a:t>Maintenant environ 5300 entreprises dont 600 en France.</a:t>
            </a:r>
          </a:p>
        </p:txBody>
      </p:sp>
      <p:sp>
        <p:nvSpPr>
          <p:cNvPr id="4" name="Espace réservé du numéro de diapositive 3"/>
          <p:cNvSpPr>
            <a:spLocks noGrp="1"/>
          </p:cNvSpPr>
          <p:nvPr>
            <p:ph type="sldNum" sz="quarter" idx="5"/>
          </p:nvPr>
        </p:nvSpPr>
        <p:spPr/>
        <p:txBody>
          <a:bodyPr/>
          <a:lstStyle/>
          <a:p>
            <a:fld id="{72571981-4434-467E-84CC-4297E9B7285A}" type="slidenum">
              <a:rPr lang="fr-FR" smtClean="0"/>
              <a:t>2</a:t>
            </a:fld>
            <a:endParaRPr lang="fr-FR"/>
          </a:p>
        </p:txBody>
      </p:sp>
    </p:spTree>
    <p:extLst>
      <p:ext uri="{BB962C8B-B14F-4D97-AF65-F5344CB8AC3E}">
        <p14:creationId xmlns:p14="http://schemas.microsoft.com/office/powerpoint/2010/main" val="1889619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AB1821-4674-CC3B-B952-040B71BA32C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6627DE9-DA8C-896F-3FDC-4F05AAEFF4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6BEF00E-827F-F007-0CF3-EAD6331AC275}"/>
              </a:ext>
            </a:extLst>
          </p:cNvPr>
          <p:cNvSpPr>
            <a:spLocks noGrp="1"/>
          </p:cNvSpPr>
          <p:nvPr>
            <p:ph type="dt" sz="half" idx="10"/>
          </p:nvPr>
        </p:nvSpPr>
        <p:spPr/>
        <p:txBody>
          <a:bodyPr/>
          <a:lstStyle/>
          <a:p>
            <a:fld id="{3C7756C1-07DD-425C-B9EB-5D3120B3BE48}" type="datetimeFigureOut">
              <a:rPr lang="fr-FR" smtClean="0"/>
              <a:t>26/08/2024</a:t>
            </a:fld>
            <a:endParaRPr lang="fr-FR"/>
          </a:p>
        </p:txBody>
      </p:sp>
      <p:sp>
        <p:nvSpPr>
          <p:cNvPr id="5" name="Espace réservé du pied de page 4">
            <a:extLst>
              <a:ext uri="{FF2B5EF4-FFF2-40B4-BE49-F238E27FC236}">
                <a16:creationId xmlns:a16="http://schemas.microsoft.com/office/drawing/2014/main" id="{95C50648-854A-430B-A1BC-230004D8126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C92E864-A625-A60E-4BAF-95AD9ED93B97}"/>
              </a:ext>
            </a:extLst>
          </p:cNvPr>
          <p:cNvSpPr>
            <a:spLocks noGrp="1"/>
          </p:cNvSpPr>
          <p:nvPr>
            <p:ph type="sldNum" sz="quarter" idx="12"/>
          </p:nvPr>
        </p:nvSpPr>
        <p:spPr/>
        <p:txBody>
          <a:bodyPr/>
          <a:lstStyle/>
          <a:p>
            <a:fld id="{516B9F13-938B-4974-9880-3C7208CDB9BB}" type="slidenum">
              <a:rPr lang="fr-FR" smtClean="0"/>
              <a:t>‹N°›</a:t>
            </a:fld>
            <a:endParaRPr lang="fr-FR"/>
          </a:p>
        </p:txBody>
      </p:sp>
    </p:spTree>
    <p:extLst>
      <p:ext uri="{BB962C8B-B14F-4D97-AF65-F5344CB8AC3E}">
        <p14:creationId xmlns:p14="http://schemas.microsoft.com/office/powerpoint/2010/main" val="4065247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4666F6-7A9A-1F64-F9DF-C61F3D0B8F6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0DCC0D1-20EF-3702-9270-9F37CAD40278}"/>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BB0E829-7025-2C44-7C76-694017B5E72C}"/>
              </a:ext>
            </a:extLst>
          </p:cNvPr>
          <p:cNvSpPr>
            <a:spLocks noGrp="1"/>
          </p:cNvSpPr>
          <p:nvPr>
            <p:ph type="dt" sz="half" idx="10"/>
          </p:nvPr>
        </p:nvSpPr>
        <p:spPr/>
        <p:txBody>
          <a:bodyPr/>
          <a:lstStyle/>
          <a:p>
            <a:fld id="{3C7756C1-07DD-425C-B9EB-5D3120B3BE48}" type="datetimeFigureOut">
              <a:rPr lang="fr-FR" smtClean="0"/>
              <a:t>26/08/2024</a:t>
            </a:fld>
            <a:endParaRPr lang="fr-FR"/>
          </a:p>
        </p:txBody>
      </p:sp>
      <p:sp>
        <p:nvSpPr>
          <p:cNvPr id="5" name="Espace réservé du pied de page 4">
            <a:extLst>
              <a:ext uri="{FF2B5EF4-FFF2-40B4-BE49-F238E27FC236}">
                <a16:creationId xmlns:a16="http://schemas.microsoft.com/office/drawing/2014/main" id="{3E2A8C09-B063-8073-1D73-0A2D021F3FE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28B8E7E-EBF7-0B60-C26B-2B668BE7BFAF}"/>
              </a:ext>
            </a:extLst>
          </p:cNvPr>
          <p:cNvSpPr>
            <a:spLocks noGrp="1"/>
          </p:cNvSpPr>
          <p:nvPr>
            <p:ph type="sldNum" sz="quarter" idx="12"/>
          </p:nvPr>
        </p:nvSpPr>
        <p:spPr/>
        <p:txBody>
          <a:bodyPr/>
          <a:lstStyle/>
          <a:p>
            <a:fld id="{516B9F13-938B-4974-9880-3C7208CDB9BB}" type="slidenum">
              <a:rPr lang="fr-FR" smtClean="0"/>
              <a:t>‹N°›</a:t>
            </a:fld>
            <a:endParaRPr lang="fr-FR"/>
          </a:p>
        </p:txBody>
      </p:sp>
    </p:spTree>
    <p:extLst>
      <p:ext uri="{BB962C8B-B14F-4D97-AF65-F5344CB8AC3E}">
        <p14:creationId xmlns:p14="http://schemas.microsoft.com/office/powerpoint/2010/main" val="4057509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3804D5D-2CAD-6970-46A1-B3F3159D141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0D8A3453-8BFF-9469-5AF2-78490BD34A2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AC97066-DABE-D8D1-1E6D-93AC62C0D0D1}"/>
              </a:ext>
            </a:extLst>
          </p:cNvPr>
          <p:cNvSpPr>
            <a:spLocks noGrp="1"/>
          </p:cNvSpPr>
          <p:nvPr>
            <p:ph type="dt" sz="half" idx="10"/>
          </p:nvPr>
        </p:nvSpPr>
        <p:spPr/>
        <p:txBody>
          <a:bodyPr/>
          <a:lstStyle/>
          <a:p>
            <a:fld id="{3C7756C1-07DD-425C-B9EB-5D3120B3BE48}" type="datetimeFigureOut">
              <a:rPr lang="fr-FR" smtClean="0"/>
              <a:t>26/08/2024</a:t>
            </a:fld>
            <a:endParaRPr lang="fr-FR"/>
          </a:p>
        </p:txBody>
      </p:sp>
      <p:sp>
        <p:nvSpPr>
          <p:cNvPr id="5" name="Espace réservé du pied de page 4">
            <a:extLst>
              <a:ext uri="{FF2B5EF4-FFF2-40B4-BE49-F238E27FC236}">
                <a16:creationId xmlns:a16="http://schemas.microsoft.com/office/drawing/2014/main" id="{7697A163-4D76-0023-A328-34561A5FB18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AA18944-EB85-6182-7E28-1562FADD757A}"/>
              </a:ext>
            </a:extLst>
          </p:cNvPr>
          <p:cNvSpPr>
            <a:spLocks noGrp="1"/>
          </p:cNvSpPr>
          <p:nvPr>
            <p:ph type="sldNum" sz="quarter" idx="12"/>
          </p:nvPr>
        </p:nvSpPr>
        <p:spPr/>
        <p:txBody>
          <a:bodyPr/>
          <a:lstStyle/>
          <a:p>
            <a:fld id="{516B9F13-938B-4974-9880-3C7208CDB9BB}" type="slidenum">
              <a:rPr lang="fr-FR" smtClean="0"/>
              <a:t>‹N°›</a:t>
            </a:fld>
            <a:endParaRPr lang="fr-FR"/>
          </a:p>
        </p:txBody>
      </p:sp>
    </p:spTree>
    <p:extLst>
      <p:ext uri="{BB962C8B-B14F-4D97-AF65-F5344CB8AC3E}">
        <p14:creationId xmlns:p14="http://schemas.microsoft.com/office/powerpoint/2010/main" val="1800553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E66AE6-8573-5339-FA3B-CB7686B79B1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7E13FFD-3DE3-0A97-CDAB-7B08F6B2C11E}"/>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B467577-46F0-1503-346D-288669414085}"/>
              </a:ext>
            </a:extLst>
          </p:cNvPr>
          <p:cNvSpPr>
            <a:spLocks noGrp="1"/>
          </p:cNvSpPr>
          <p:nvPr>
            <p:ph type="dt" sz="half" idx="10"/>
          </p:nvPr>
        </p:nvSpPr>
        <p:spPr/>
        <p:txBody>
          <a:bodyPr/>
          <a:lstStyle/>
          <a:p>
            <a:fld id="{3C7756C1-07DD-425C-B9EB-5D3120B3BE48}" type="datetimeFigureOut">
              <a:rPr lang="fr-FR" smtClean="0"/>
              <a:t>26/08/2024</a:t>
            </a:fld>
            <a:endParaRPr lang="fr-FR"/>
          </a:p>
        </p:txBody>
      </p:sp>
      <p:sp>
        <p:nvSpPr>
          <p:cNvPr id="5" name="Espace réservé du pied de page 4">
            <a:extLst>
              <a:ext uri="{FF2B5EF4-FFF2-40B4-BE49-F238E27FC236}">
                <a16:creationId xmlns:a16="http://schemas.microsoft.com/office/drawing/2014/main" id="{4E509526-73BC-3A83-E663-D48AB26945F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109C878-5166-E3B6-E689-803B3E28D4D8}"/>
              </a:ext>
            </a:extLst>
          </p:cNvPr>
          <p:cNvSpPr>
            <a:spLocks noGrp="1"/>
          </p:cNvSpPr>
          <p:nvPr>
            <p:ph type="sldNum" sz="quarter" idx="12"/>
          </p:nvPr>
        </p:nvSpPr>
        <p:spPr/>
        <p:txBody>
          <a:bodyPr/>
          <a:lstStyle/>
          <a:p>
            <a:fld id="{516B9F13-938B-4974-9880-3C7208CDB9BB}" type="slidenum">
              <a:rPr lang="fr-FR" smtClean="0"/>
              <a:t>‹N°›</a:t>
            </a:fld>
            <a:endParaRPr lang="fr-FR"/>
          </a:p>
        </p:txBody>
      </p:sp>
    </p:spTree>
    <p:extLst>
      <p:ext uri="{BB962C8B-B14F-4D97-AF65-F5344CB8AC3E}">
        <p14:creationId xmlns:p14="http://schemas.microsoft.com/office/powerpoint/2010/main" val="3476278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747C25-CAB5-BD56-8B58-9094E89221F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101428E-9DC0-9F9F-482B-F10294348E4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78F594C-5B93-61A6-03DA-87346ACEE0A6}"/>
              </a:ext>
            </a:extLst>
          </p:cNvPr>
          <p:cNvSpPr>
            <a:spLocks noGrp="1"/>
          </p:cNvSpPr>
          <p:nvPr>
            <p:ph type="dt" sz="half" idx="10"/>
          </p:nvPr>
        </p:nvSpPr>
        <p:spPr/>
        <p:txBody>
          <a:bodyPr/>
          <a:lstStyle/>
          <a:p>
            <a:fld id="{3C7756C1-07DD-425C-B9EB-5D3120B3BE48}" type="datetimeFigureOut">
              <a:rPr lang="fr-FR" smtClean="0"/>
              <a:t>26/08/2024</a:t>
            </a:fld>
            <a:endParaRPr lang="fr-FR"/>
          </a:p>
        </p:txBody>
      </p:sp>
      <p:sp>
        <p:nvSpPr>
          <p:cNvPr id="5" name="Espace réservé du pied de page 4">
            <a:extLst>
              <a:ext uri="{FF2B5EF4-FFF2-40B4-BE49-F238E27FC236}">
                <a16:creationId xmlns:a16="http://schemas.microsoft.com/office/drawing/2014/main" id="{E5137829-DD57-006C-2313-1A3F1BE74DB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F553D18-26E3-A0A9-FDC4-12AC621454DF}"/>
              </a:ext>
            </a:extLst>
          </p:cNvPr>
          <p:cNvSpPr>
            <a:spLocks noGrp="1"/>
          </p:cNvSpPr>
          <p:nvPr>
            <p:ph type="sldNum" sz="quarter" idx="12"/>
          </p:nvPr>
        </p:nvSpPr>
        <p:spPr/>
        <p:txBody>
          <a:bodyPr/>
          <a:lstStyle/>
          <a:p>
            <a:fld id="{516B9F13-938B-4974-9880-3C7208CDB9BB}" type="slidenum">
              <a:rPr lang="fr-FR" smtClean="0"/>
              <a:t>‹N°›</a:t>
            </a:fld>
            <a:endParaRPr lang="fr-FR"/>
          </a:p>
        </p:txBody>
      </p:sp>
    </p:spTree>
    <p:extLst>
      <p:ext uri="{BB962C8B-B14F-4D97-AF65-F5344CB8AC3E}">
        <p14:creationId xmlns:p14="http://schemas.microsoft.com/office/powerpoint/2010/main" val="4030838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5AD1F8-E253-AE3F-0FFE-2B757764B87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9071B64-6672-CF1A-6EE4-149D061F8EE3}"/>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DB9DC332-840C-1E8D-F115-24CFE4A203A9}"/>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5522825-44ED-EB93-2940-7DA35B0EF350}"/>
              </a:ext>
            </a:extLst>
          </p:cNvPr>
          <p:cNvSpPr>
            <a:spLocks noGrp="1"/>
          </p:cNvSpPr>
          <p:nvPr>
            <p:ph type="dt" sz="half" idx="10"/>
          </p:nvPr>
        </p:nvSpPr>
        <p:spPr/>
        <p:txBody>
          <a:bodyPr/>
          <a:lstStyle/>
          <a:p>
            <a:fld id="{3C7756C1-07DD-425C-B9EB-5D3120B3BE48}" type="datetimeFigureOut">
              <a:rPr lang="fr-FR" smtClean="0"/>
              <a:t>26/08/2024</a:t>
            </a:fld>
            <a:endParaRPr lang="fr-FR"/>
          </a:p>
        </p:txBody>
      </p:sp>
      <p:sp>
        <p:nvSpPr>
          <p:cNvPr id="6" name="Espace réservé du pied de page 5">
            <a:extLst>
              <a:ext uri="{FF2B5EF4-FFF2-40B4-BE49-F238E27FC236}">
                <a16:creationId xmlns:a16="http://schemas.microsoft.com/office/drawing/2014/main" id="{67F04790-0540-0D6A-2B65-F019F3DBD94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AE88719-833F-1A1C-0BC8-41D3B0A069BF}"/>
              </a:ext>
            </a:extLst>
          </p:cNvPr>
          <p:cNvSpPr>
            <a:spLocks noGrp="1"/>
          </p:cNvSpPr>
          <p:nvPr>
            <p:ph type="sldNum" sz="quarter" idx="12"/>
          </p:nvPr>
        </p:nvSpPr>
        <p:spPr/>
        <p:txBody>
          <a:bodyPr/>
          <a:lstStyle/>
          <a:p>
            <a:fld id="{516B9F13-938B-4974-9880-3C7208CDB9BB}" type="slidenum">
              <a:rPr lang="fr-FR" smtClean="0"/>
              <a:t>‹N°›</a:t>
            </a:fld>
            <a:endParaRPr lang="fr-FR"/>
          </a:p>
        </p:txBody>
      </p:sp>
    </p:spTree>
    <p:extLst>
      <p:ext uri="{BB962C8B-B14F-4D97-AF65-F5344CB8AC3E}">
        <p14:creationId xmlns:p14="http://schemas.microsoft.com/office/powerpoint/2010/main" val="290499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62F5A1-CD88-AB19-7677-B3304ECD2A7C}"/>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FE6FA58-43AE-449E-8EAF-9FC31C3749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6340092-498C-E3D2-D53A-46EE3020E260}"/>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57D1945B-6267-C6C2-938D-526F673CF3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4342C71-7BB8-30B0-5E0B-48B70432B20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106F2117-BDE0-9F67-D24A-DE2F35DFA36A}"/>
              </a:ext>
            </a:extLst>
          </p:cNvPr>
          <p:cNvSpPr>
            <a:spLocks noGrp="1"/>
          </p:cNvSpPr>
          <p:nvPr>
            <p:ph type="dt" sz="half" idx="10"/>
          </p:nvPr>
        </p:nvSpPr>
        <p:spPr/>
        <p:txBody>
          <a:bodyPr/>
          <a:lstStyle/>
          <a:p>
            <a:fld id="{3C7756C1-07DD-425C-B9EB-5D3120B3BE48}" type="datetimeFigureOut">
              <a:rPr lang="fr-FR" smtClean="0"/>
              <a:t>26/08/2024</a:t>
            </a:fld>
            <a:endParaRPr lang="fr-FR"/>
          </a:p>
        </p:txBody>
      </p:sp>
      <p:sp>
        <p:nvSpPr>
          <p:cNvPr id="8" name="Espace réservé du pied de page 7">
            <a:extLst>
              <a:ext uri="{FF2B5EF4-FFF2-40B4-BE49-F238E27FC236}">
                <a16:creationId xmlns:a16="http://schemas.microsoft.com/office/drawing/2014/main" id="{778BBCF9-2364-88BD-3E69-F55733531C7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7849A0CD-BC77-183D-19E7-186C164BD45D}"/>
              </a:ext>
            </a:extLst>
          </p:cNvPr>
          <p:cNvSpPr>
            <a:spLocks noGrp="1"/>
          </p:cNvSpPr>
          <p:nvPr>
            <p:ph type="sldNum" sz="quarter" idx="12"/>
          </p:nvPr>
        </p:nvSpPr>
        <p:spPr/>
        <p:txBody>
          <a:bodyPr/>
          <a:lstStyle/>
          <a:p>
            <a:fld id="{516B9F13-938B-4974-9880-3C7208CDB9BB}" type="slidenum">
              <a:rPr lang="fr-FR" smtClean="0"/>
              <a:t>‹N°›</a:t>
            </a:fld>
            <a:endParaRPr lang="fr-FR"/>
          </a:p>
        </p:txBody>
      </p:sp>
    </p:spTree>
    <p:extLst>
      <p:ext uri="{BB962C8B-B14F-4D97-AF65-F5344CB8AC3E}">
        <p14:creationId xmlns:p14="http://schemas.microsoft.com/office/powerpoint/2010/main" val="2909799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1AB323-C59C-E8B9-EB3B-770F975B96F4}"/>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226007F5-79E1-AE97-EA51-1C491D289C7F}"/>
              </a:ext>
            </a:extLst>
          </p:cNvPr>
          <p:cNvSpPr>
            <a:spLocks noGrp="1"/>
          </p:cNvSpPr>
          <p:nvPr>
            <p:ph type="dt" sz="half" idx="10"/>
          </p:nvPr>
        </p:nvSpPr>
        <p:spPr/>
        <p:txBody>
          <a:bodyPr/>
          <a:lstStyle/>
          <a:p>
            <a:fld id="{3C7756C1-07DD-425C-B9EB-5D3120B3BE48}" type="datetimeFigureOut">
              <a:rPr lang="fr-FR" smtClean="0"/>
              <a:t>26/08/2024</a:t>
            </a:fld>
            <a:endParaRPr lang="fr-FR"/>
          </a:p>
        </p:txBody>
      </p:sp>
      <p:sp>
        <p:nvSpPr>
          <p:cNvPr id="4" name="Espace réservé du pied de page 3">
            <a:extLst>
              <a:ext uri="{FF2B5EF4-FFF2-40B4-BE49-F238E27FC236}">
                <a16:creationId xmlns:a16="http://schemas.microsoft.com/office/drawing/2014/main" id="{97CD5205-6A2B-F9FF-E974-B97CE8E2C616}"/>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844B5C6-3850-1B2B-8432-CED1115DEAAF}"/>
              </a:ext>
            </a:extLst>
          </p:cNvPr>
          <p:cNvSpPr>
            <a:spLocks noGrp="1"/>
          </p:cNvSpPr>
          <p:nvPr>
            <p:ph type="sldNum" sz="quarter" idx="12"/>
          </p:nvPr>
        </p:nvSpPr>
        <p:spPr/>
        <p:txBody>
          <a:bodyPr/>
          <a:lstStyle/>
          <a:p>
            <a:fld id="{516B9F13-938B-4974-9880-3C7208CDB9BB}" type="slidenum">
              <a:rPr lang="fr-FR" smtClean="0"/>
              <a:t>‹N°›</a:t>
            </a:fld>
            <a:endParaRPr lang="fr-FR"/>
          </a:p>
        </p:txBody>
      </p:sp>
    </p:spTree>
    <p:extLst>
      <p:ext uri="{BB962C8B-B14F-4D97-AF65-F5344CB8AC3E}">
        <p14:creationId xmlns:p14="http://schemas.microsoft.com/office/powerpoint/2010/main" val="1528605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08E3606-6BCE-0094-3438-DC1736BBBE4F}"/>
              </a:ext>
            </a:extLst>
          </p:cNvPr>
          <p:cNvSpPr>
            <a:spLocks noGrp="1"/>
          </p:cNvSpPr>
          <p:nvPr>
            <p:ph type="dt" sz="half" idx="10"/>
          </p:nvPr>
        </p:nvSpPr>
        <p:spPr/>
        <p:txBody>
          <a:bodyPr/>
          <a:lstStyle/>
          <a:p>
            <a:fld id="{3C7756C1-07DD-425C-B9EB-5D3120B3BE48}" type="datetimeFigureOut">
              <a:rPr lang="fr-FR" smtClean="0"/>
              <a:t>26/08/2024</a:t>
            </a:fld>
            <a:endParaRPr lang="fr-FR"/>
          </a:p>
        </p:txBody>
      </p:sp>
      <p:sp>
        <p:nvSpPr>
          <p:cNvPr id="3" name="Espace réservé du pied de page 2">
            <a:extLst>
              <a:ext uri="{FF2B5EF4-FFF2-40B4-BE49-F238E27FC236}">
                <a16:creationId xmlns:a16="http://schemas.microsoft.com/office/drawing/2014/main" id="{D5E8968A-0292-6E72-4D05-C84EC6193C9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3FAAB914-E0E6-BD1A-7D59-E7F4DFBA2F28}"/>
              </a:ext>
            </a:extLst>
          </p:cNvPr>
          <p:cNvSpPr>
            <a:spLocks noGrp="1"/>
          </p:cNvSpPr>
          <p:nvPr>
            <p:ph type="sldNum" sz="quarter" idx="12"/>
          </p:nvPr>
        </p:nvSpPr>
        <p:spPr/>
        <p:txBody>
          <a:bodyPr/>
          <a:lstStyle/>
          <a:p>
            <a:fld id="{516B9F13-938B-4974-9880-3C7208CDB9BB}" type="slidenum">
              <a:rPr lang="fr-FR" smtClean="0"/>
              <a:t>‹N°›</a:t>
            </a:fld>
            <a:endParaRPr lang="fr-FR"/>
          </a:p>
        </p:txBody>
      </p:sp>
    </p:spTree>
    <p:extLst>
      <p:ext uri="{BB962C8B-B14F-4D97-AF65-F5344CB8AC3E}">
        <p14:creationId xmlns:p14="http://schemas.microsoft.com/office/powerpoint/2010/main" val="3268224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2E8C44-BF03-B19F-50DB-E16D33B20DB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48EBB75-1907-E18C-E008-124525543F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BF7AAC5E-1357-9EAA-8868-DC48888149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2689E44-22DF-DB18-254B-3302BC8B65DD}"/>
              </a:ext>
            </a:extLst>
          </p:cNvPr>
          <p:cNvSpPr>
            <a:spLocks noGrp="1"/>
          </p:cNvSpPr>
          <p:nvPr>
            <p:ph type="dt" sz="half" idx="10"/>
          </p:nvPr>
        </p:nvSpPr>
        <p:spPr/>
        <p:txBody>
          <a:bodyPr/>
          <a:lstStyle/>
          <a:p>
            <a:fld id="{3C7756C1-07DD-425C-B9EB-5D3120B3BE48}" type="datetimeFigureOut">
              <a:rPr lang="fr-FR" smtClean="0"/>
              <a:t>26/08/2024</a:t>
            </a:fld>
            <a:endParaRPr lang="fr-FR"/>
          </a:p>
        </p:txBody>
      </p:sp>
      <p:sp>
        <p:nvSpPr>
          <p:cNvPr id="6" name="Espace réservé du pied de page 5">
            <a:extLst>
              <a:ext uri="{FF2B5EF4-FFF2-40B4-BE49-F238E27FC236}">
                <a16:creationId xmlns:a16="http://schemas.microsoft.com/office/drawing/2014/main" id="{5371447A-5406-BA2D-3719-F0C9D1E4D31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025A039-247C-7E95-8856-7ADCD29C132D}"/>
              </a:ext>
            </a:extLst>
          </p:cNvPr>
          <p:cNvSpPr>
            <a:spLocks noGrp="1"/>
          </p:cNvSpPr>
          <p:nvPr>
            <p:ph type="sldNum" sz="quarter" idx="12"/>
          </p:nvPr>
        </p:nvSpPr>
        <p:spPr/>
        <p:txBody>
          <a:bodyPr/>
          <a:lstStyle/>
          <a:p>
            <a:fld id="{516B9F13-938B-4974-9880-3C7208CDB9BB}" type="slidenum">
              <a:rPr lang="fr-FR" smtClean="0"/>
              <a:t>‹N°›</a:t>
            </a:fld>
            <a:endParaRPr lang="fr-FR"/>
          </a:p>
        </p:txBody>
      </p:sp>
    </p:spTree>
    <p:extLst>
      <p:ext uri="{BB962C8B-B14F-4D97-AF65-F5344CB8AC3E}">
        <p14:creationId xmlns:p14="http://schemas.microsoft.com/office/powerpoint/2010/main" val="3628082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A59CC6-2B70-15A1-EFBC-DBB1C784EF6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CA3D3452-3FA1-1140-0B9E-6BC9380E1D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2437AC0-AAC2-1A75-9FB7-4BB50F9BC8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159F2E9-14FC-9D9F-39A0-DCC1B9AA41B9}"/>
              </a:ext>
            </a:extLst>
          </p:cNvPr>
          <p:cNvSpPr>
            <a:spLocks noGrp="1"/>
          </p:cNvSpPr>
          <p:nvPr>
            <p:ph type="dt" sz="half" idx="10"/>
          </p:nvPr>
        </p:nvSpPr>
        <p:spPr/>
        <p:txBody>
          <a:bodyPr/>
          <a:lstStyle/>
          <a:p>
            <a:fld id="{3C7756C1-07DD-425C-B9EB-5D3120B3BE48}" type="datetimeFigureOut">
              <a:rPr lang="fr-FR" smtClean="0"/>
              <a:t>26/08/2024</a:t>
            </a:fld>
            <a:endParaRPr lang="fr-FR"/>
          </a:p>
        </p:txBody>
      </p:sp>
      <p:sp>
        <p:nvSpPr>
          <p:cNvPr id="6" name="Espace réservé du pied de page 5">
            <a:extLst>
              <a:ext uri="{FF2B5EF4-FFF2-40B4-BE49-F238E27FC236}">
                <a16:creationId xmlns:a16="http://schemas.microsoft.com/office/drawing/2014/main" id="{3852787E-7FE6-88E5-F7D1-BF4620D2DDB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001F699-B430-039C-A063-1DC811284C61}"/>
              </a:ext>
            </a:extLst>
          </p:cNvPr>
          <p:cNvSpPr>
            <a:spLocks noGrp="1"/>
          </p:cNvSpPr>
          <p:nvPr>
            <p:ph type="sldNum" sz="quarter" idx="12"/>
          </p:nvPr>
        </p:nvSpPr>
        <p:spPr/>
        <p:txBody>
          <a:bodyPr/>
          <a:lstStyle/>
          <a:p>
            <a:fld id="{516B9F13-938B-4974-9880-3C7208CDB9BB}" type="slidenum">
              <a:rPr lang="fr-FR" smtClean="0"/>
              <a:t>‹N°›</a:t>
            </a:fld>
            <a:endParaRPr lang="fr-FR"/>
          </a:p>
        </p:txBody>
      </p:sp>
    </p:spTree>
    <p:extLst>
      <p:ext uri="{BB962C8B-B14F-4D97-AF65-F5344CB8AC3E}">
        <p14:creationId xmlns:p14="http://schemas.microsoft.com/office/powerpoint/2010/main" val="1997464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75C0A99-20FB-2360-3E58-95B39C82E6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914CB3D-146B-11A0-C4E4-034B1FB0D1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B8D1FE9-DFF3-CB25-95B1-E37B24DAD9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C7756C1-07DD-425C-B9EB-5D3120B3BE48}" type="datetimeFigureOut">
              <a:rPr lang="fr-FR" smtClean="0"/>
              <a:t>26/08/2024</a:t>
            </a:fld>
            <a:endParaRPr lang="fr-FR"/>
          </a:p>
        </p:txBody>
      </p:sp>
      <p:sp>
        <p:nvSpPr>
          <p:cNvPr id="5" name="Espace réservé du pied de page 4">
            <a:extLst>
              <a:ext uri="{FF2B5EF4-FFF2-40B4-BE49-F238E27FC236}">
                <a16:creationId xmlns:a16="http://schemas.microsoft.com/office/drawing/2014/main" id="{B1E59D31-F164-3340-B39C-68E48E8A88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1145DA5D-622F-1DF9-8105-C3ED1B842E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16B9F13-938B-4974-9880-3C7208CDB9BB}" type="slidenum">
              <a:rPr lang="fr-FR" smtClean="0"/>
              <a:t>‹N°›</a:t>
            </a:fld>
            <a:endParaRPr lang="fr-FR"/>
          </a:p>
        </p:txBody>
      </p:sp>
    </p:spTree>
    <p:extLst>
      <p:ext uri="{BB962C8B-B14F-4D97-AF65-F5344CB8AC3E}">
        <p14:creationId xmlns:p14="http://schemas.microsoft.com/office/powerpoint/2010/main" val="2367429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3.svg"/><Relationship Id="rId7" Type="http://schemas.openxmlformats.org/officeDocument/2006/relationships/image" Target="../media/image37.svg"/><Relationship Id="rId2" Type="http://schemas.openxmlformats.org/officeDocument/2006/relationships/image" Target="../media/image32.png"/><Relationship Id="rId1" Type="http://schemas.openxmlformats.org/officeDocument/2006/relationships/slideLayout" Target="../slideLayouts/slideLayout2.xml"/><Relationship Id="rId6" Type="http://schemas.openxmlformats.org/officeDocument/2006/relationships/image" Target="../media/image36.png"/><Relationship Id="rId5" Type="http://schemas.openxmlformats.org/officeDocument/2006/relationships/image" Target="../media/image35.svg"/><Relationship Id="rId4" Type="http://schemas.openxmlformats.org/officeDocument/2006/relationships/image" Target="../media/image34.png"/></Relationships>
</file>

<file path=ppt/slides/_rels/slide11.xml.rels><?xml version="1.0" encoding="UTF-8" standalone="yes"?>
<Relationships xmlns="http://schemas.openxmlformats.org/package/2006/relationships"><Relationship Id="rId8" Type="http://schemas.openxmlformats.org/officeDocument/2006/relationships/image" Target="../media/image39.svg"/><Relationship Id="rId3" Type="http://schemas.openxmlformats.org/officeDocument/2006/relationships/diagramLayout" Target="../diagrams/layout4.xml"/><Relationship Id="rId7" Type="http://schemas.openxmlformats.org/officeDocument/2006/relationships/image" Target="../media/image38.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10" Type="http://schemas.openxmlformats.org/officeDocument/2006/relationships/image" Target="../media/image41.svg"/><Relationship Id="rId4" Type="http://schemas.openxmlformats.org/officeDocument/2006/relationships/diagramQuickStyle" Target="../diagrams/quickStyle4.xml"/><Relationship Id="rId9" Type="http://schemas.openxmlformats.org/officeDocument/2006/relationships/image" Target="../media/image40.png"/></Relationships>
</file>

<file path=ppt/slides/_rels/slide12.xml.rels><?xml version="1.0" encoding="UTF-8" standalone="yes"?>
<Relationships xmlns="http://schemas.openxmlformats.org/package/2006/relationships"><Relationship Id="rId3" Type="http://schemas.openxmlformats.org/officeDocument/2006/relationships/image" Target="../media/image43.svg"/><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5.svg"/><Relationship Id="rId7" Type="http://schemas.openxmlformats.org/officeDocument/2006/relationships/image" Target="../media/image49.svg"/><Relationship Id="rId2" Type="http://schemas.openxmlformats.org/officeDocument/2006/relationships/image" Target="../media/image44.png"/><Relationship Id="rId1" Type="http://schemas.openxmlformats.org/officeDocument/2006/relationships/slideLayout" Target="../slideLayouts/slideLayout2.xml"/><Relationship Id="rId6" Type="http://schemas.openxmlformats.org/officeDocument/2006/relationships/image" Target="../media/image48.png"/><Relationship Id="rId5" Type="http://schemas.openxmlformats.org/officeDocument/2006/relationships/image" Target="../media/image47.svg"/><Relationship Id="rId4" Type="http://schemas.openxmlformats.org/officeDocument/2006/relationships/image" Target="../media/image46.png"/></Relationships>
</file>

<file path=ppt/slides/_rels/slide14.xml.rels><?xml version="1.0" encoding="UTF-8" standalone="yes"?>
<Relationships xmlns="http://schemas.openxmlformats.org/package/2006/relationships"><Relationship Id="rId3" Type="http://schemas.openxmlformats.org/officeDocument/2006/relationships/hyperlink" Target="mailto:ophelia.claude@alassocies.fr" TargetMode="External"/><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notesSlide" Target="../notesSlides/notesSlide1.xml"/><Relationship Id="rId16" Type="http://schemas.openxmlformats.org/officeDocument/2006/relationships/image" Target="../media/image15.svg"/><Relationship Id="rId1" Type="http://schemas.openxmlformats.org/officeDocument/2006/relationships/slideLayout" Target="../slideLayouts/slideLayout2.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s>
</file>

<file path=ppt/slides/_rels/slide3.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8.png"/><Relationship Id="rId3" Type="http://schemas.openxmlformats.org/officeDocument/2006/relationships/diagramLayout" Target="../diagrams/layout1.xml"/><Relationship Id="rId7" Type="http://schemas.openxmlformats.org/officeDocument/2006/relationships/image" Target="../media/image6.png"/><Relationship Id="rId12" Type="http://schemas.openxmlformats.org/officeDocument/2006/relationships/image" Target="../media/image17.sv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image" Target="../media/image16.png"/><Relationship Id="rId5" Type="http://schemas.openxmlformats.org/officeDocument/2006/relationships/diagramColors" Target="../diagrams/colors1.xml"/><Relationship Id="rId10" Type="http://schemas.openxmlformats.org/officeDocument/2006/relationships/image" Target="../media/image11.svg"/><Relationship Id="rId4" Type="http://schemas.openxmlformats.org/officeDocument/2006/relationships/diagramQuickStyle" Target="../diagrams/quickStyle1.xml"/><Relationship Id="rId9" Type="http://schemas.openxmlformats.org/officeDocument/2006/relationships/image" Target="../media/image10.png"/><Relationship Id="rId14" Type="http://schemas.openxmlformats.org/officeDocument/2006/relationships/image" Target="../media/image19.svg"/></Relationships>
</file>

<file path=ppt/slides/_rels/slide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3.xml"/><Relationship Id="rId13" Type="http://schemas.openxmlformats.org/officeDocument/2006/relationships/image" Target="../media/image21.svg"/><Relationship Id="rId3" Type="http://schemas.openxmlformats.org/officeDocument/2006/relationships/diagramLayout" Target="../diagrams/layout2.xml"/><Relationship Id="rId7" Type="http://schemas.openxmlformats.org/officeDocument/2006/relationships/diagramData" Target="../diagrams/data3.xml"/><Relationship Id="rId12" Type="http://schemas.openxmlformats.org/officeDocument/2006/relationships/image" Target="../media/image20.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5" Type="http://schemas.openxmlformats.org/officeDocument/2006/relationships/image" Target="../media/image23.svg"/><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 Id="rId14" Type="http://schemas.openxmlformats.org/officeDocument/2006/relationships/image" Target="../media/image22.png"/></Relationships>
</file>

<file path=ppt/slides/_rels/slide6.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5.svg"/><Relationship Id="rId7" Type="http://schemas.openxmlformats.org/officeDocument/2006/relationships/image" Target="../media/image29.svg"/><Relationship Id="rId2" Type="http://schemas.openxmlformats.org/officeDocument/2006/relationships/image" Target="../media/image24.png"/><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 Id="rId9" Type="http://schemas.openxmlformats.org/officeDocument/2006/relationships/image" Target="../media/image3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4">
            <a:extLst>
              <a:ext uri="{FF2B5EF4-FFF2-40B4-BE49-F238E27FC236}">
                <a16:creationId xmlns:a16="http://schemas.microsoft.com/office/drawing/2014/main" id="{B1B317C2-217A-C718-94A5-5DDBF12F26AB}"/>
              </a:ext>
            </a:extLst>
          </p:cNvPr>
          <p:cNvPicPr>
            <a:picLocks noChangeAspect="1"/>
          </p:cNvPicPr>
          <p:nvPr/>
        </p:nvPicPr>
        <p:blipFill rotWithShape="1">
          <a:blip r:embed="rId2">
            <a:extLst>
              <a:ext uri="{28A0092B-C50C-407E-A947-70E740481C1C}">
                <a14:useLocalDpi xmlns:a14="http://schemas.microsoft.com/office/drawing/2010/main" val="0"/>
              </a:ext>
            </a:extLst>
          </a:blip>
          <a:srcRect t="1268"/>
          <a:stretch/>
        </p:blipFill>
        <p:spPr>
          <a:xfrm>
            <a:off x="1110102" y="2060987"/>
            <a:ext cx="2185057" cy="2157345"/>
          </a:xfrm>
          <a:prstGeom prst="rect">
            <a:avLst/>
          </a:prstGeom>
        </p:spPr>
      </p:pic>
      <p:cxnSp>
        <p:nvCxnSpPr>
          <p:cNvPr id="3" name="Connecteur droit 3">
            <a:extLst>
              <a:ext uri="{FF2B5EF4-FFF2-40B4-BE49-F238E27FC236}">
                <a16:creationId xmlns:a16="http://schemas.microsoft.com/office/drawing/2014/main" id="{DA9DC31A-B6D1-1B55-74C6-067FE5CA5125}"/>
              </a:ext>
            </a:extLst>
          </p:cNvPr>
          <p:cNvCxnSpPr>
            <a:cxnSpLocks/>
          </p:cNvCxnSpPr>
          <p:nvPr/>
        </p:nvCxnSpPr>
        <p:spPr>
          <a:xfrm>
            <a:off x="3775698" y="1667076"/>
            <a:ext cx="0" cy="3202033"/>
          </a:xfrm>
          <a:prstGeom prst="line">
            <a:avLst/>
          </a:prstGeom>
          <a:ln>
            <a:solidFill>
              <a:srgbClr val="FFC800"/>
            </a:solidFill>
          </a:ln>
        </p:spPr>
        <p:style>
          <a:lnRef idx="1">
            <a:schemeClr val="dk1"/>
          </a:lnRef>
          <a:fillRef idx="0">
            <a:schemeClr val="dk1"/>
          </a:fillRef>
          <a:effectRef idx="0">
            <a:schemeClr val="dk1"/>
          </a:effectRef>
          <a:fontRef idx="minor">
            <a:schemeClr val="tx1"/>
          </a:fontRef>
        </p:style>
      </p:cxnSp>
      <p:sp>
        <p:nvSpPr>
          <p:cNvPr id="5" name="Titre 1">
            <a:extLst>
              <a:ext uri="{FF2B5EF4-FFF2-40B4-BE49-F238E27FC236}">
                <a16:creationId xmlns:a16="http://schemas.microsoft.com/office/drawing/2014/main" id="{78532E31-3AA2-5D60-4AC0-4F4106D18549}"/>
              </a:ext>
            </a:extLst>
          </p:cNvPr>
          <p:cNvSpPr txBox="1">
            <a:spLocks/>
          </p:cNvSpPr>
          <p:nvPr/>
        </p:nvSpPr>
        <p:spPr>
          <a:xfrm>
            <a:off x="4612758" y="2074292"/>
            <a:ext cx="6631566" cy="2387600"/>
          </a:xfrm>
          <a:prstGeom prst="rect">
            <a:avLst/>
          </a:prstGeom>
          <a:ln>
            <a:solidFill>
              <a:srgbClr val="FFC800"/>
            </a:solidFill>
          </a:ln>
        </p:spPr>
        <p:style>
          <a:lnRef idx="1">
            <a:schemeClr val="dk1"/>
          </a:lnRef>
          <a:fillRef idx="0">
            <a:schemeClr val="dk1"/>
          </a:fillRef>
          <a:effectRef idx="0">
            <a:schemeClr val="dk1"/>
          </a:effectRef>
          <a:fontRef idx="minor">
            <a:schemeClr val="tx1"/>
          </a:fontRef>
        </p:style>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sz="2400" b="1" i="1">
              <a:latin typeface="Arial" panose="020B0604020202020204" pitchFamily="34" charset="0"/>
              <a:cs typeface="Arial" panose="020B0604020202020204" pitchFamily="34" charset="0"/>
            </a:endParaRPr>
          </a:p>
          <a:p>
            <a:pPr algn="ctr"/>
            <a:endParaRPr lang="fr-FR" sz="2400" b="1" i="1" dirty="0">
              <a:latin typeface="Arial" panose="020B0604020202020204" pitchFamily="34" charset="0"/>
              <a:cs typeface="Arial" panose="020B0604020202020204" pitchFamily="34" charset="0"/>
            </a:endParaRPr>
          </a:p>
          <a:p>
            <a:pPr algn="ctr"/>
            <a:r>
              <a:rPr lang="fr-FR" sz="2400" b="1" i="1" dirty="0">
                <a:latin typeface="Arial" panose="020B0604020202020204" pitchFamily="34" charset="0"/>
                <a:cs typeface="Arial" panose="020B0604020202020204" pitchFamily="34" charset="0"/>
              </a:rPr>
              <a:t>Les apports du régime de la </a:t>
            </a:r>
            <a:r>
              <a:rPr lang="fr-FR" sz="2400" b="1" i="1" dirty="0" err="1">
                <a:latin typeface="Arial" panose="020B0604020202020204" pitchFamily="34" charset="0"/>
                <a:cs typeface="Arial" panose="020B0604020202020204" pitchFamily="34" charset="0"/>
              </a:rPr>
              <a:t>Corporate</a:t>
            </a:r>
            <a:r>
              <a:rPr lang="fr-FR" sz="2400" b="1" i="1" dirty="0">
                <a:latin typeface="Arial" panose="020B0604020202020204" pitchFamily="34" charset="0"/>
                <a:cs typeface="Arial" panose="020B0604020202020204" pitchFamily="34" charset="0"/>
              </a:rPr>
              <a:t> </a:t>
            </a:r>
            <a:r>
              <a:rPr lang="fr-FR" sz="2400" b="1" i="1" dirty="0" err="1">
                <a:latin typeface="Arial" panose="020B0604020202020204" pitchFamily="34" charset="0"/>
                <a:cs typeface="Arial" panose="020B0604020202020204" pitchFamily="34" charset="0"/>
              </a:rPr>
              <a:t>Sustainability</a:t>
            </a:r>
            <a:r>
              <a:rPr lang="fr-FR" sz="2400" b="1" i="1" dirty="0">
                <a:latin typeface="Arial" panose="020B0604020202020204" pitchFamily="34" charset="0"/>
                <a:cs typeface="Arial" panose="020B0604020202020204" pitchFamily="34" charset="0"/>
              </a:rPr>
              <a:t> Due Diligence Directive (« CS3D »)</a:t>
            </a:r>
            <a:br>
              <a:rPr lang="fr-FR" sz="2400" dirty="0">
                <a:latin typeface="Arial" panose="020B0604020202020204" pitchFamily="34" charset="0"/>
                <a:cs typeface="Arial" panose="020B0604020202020204" pitchFamily="34" charset="0"/>
              </a:rPr>
            </a:br>
            <a:endParaRPr lang="fr-FR" dirty="0">
              <a:solidFill>
                <a:srgbClr val="FFC800"/>
              </a:solidFill>
              <a:latin typeface="Arial" panose="020B0604020202020204" pitchFamily="34" charset="0"/>
              <a:cs typeface="Arial" panose="020B0604020202020204" pitchFamily="34" charset="0"/>
            </a:endParaRPr>
          </a:p>
        </p:txBody>
      </p:sp>
      <p:cxnSp>
        <p:nvCxnSpPr>
          <p:cNvPr id="4" name="Connecteur droit 6">
            <a:extLst>
              <a:ext uri="{FF2B5EF4-FFF2-40B4-BE49-F238E27FC236}">
                <a16:creationId xmlns:a16="http://schemas.microsoft.com/office/drawing/2014/main" id="{BD9EE923-0952-E408-9636-6FB0434CC445}"/>
              </a:ext>
            </a:extLst>
          </p:cNvPr>
          <p:cNvCxnSpPr>
            <a:cxnSpLocks/>
          </p:cNvCxnSpPr>
          <p:nvPr/>
        </p:nvCxnSpPr>
        <p:spPr>
          <a:xfrm flipH="1">
            <a:off x="355050" y="6356349"/>
            <a:ext cx="11520000" cy="0"/>
          </a:xfrm>
          <a:prstGeom prst="line">
            <a:avLst/>
          </a:prstGeom>
          <a:ln>
            <a:solidFill>
              <a:srgbClr val="FFC800"/>
            </a:solidFill>
          </a:ln>
        </p:spPr>
        <p:style>
          <a:lnRef idx="1">
            <a:schemeClr val="dk1"/>
          </a:lnRef>
          <a:fillRef idx="0">
            <a:schemeClr val="dk1"/>
          </a:fillRef>
          <a:effectRef idx="0">
            <a:schemeClr val="dk1"/>
          </a:effectRef>
          <a:fontRef idx="minor">
            <a:schemeClr val="tx1"/>
          </a:fontRef>
        </p:style>
      </p:cxnSp>
      <p:sp>
        <p:nvSpPr>
          <p:cNvPr id="8" name="Footer Placeholder 7">
            <a:extLst>
              <a:ext uri="{FF2B5EF4-FFF2-40B4-BE49-F238E27FC236}">
                <a16:creationId xmlns:a16="http://schemas.microsoft.com/office/drawing/2014/main" id="{E18AFBCC-DF09-3717-028B-E962AB6BF2AF}"/>
              </a:ext>
            </a:extLst>
          </p:cNvPr>
          <p:cNvSpPr>
            <a:spLocks noGrp="1"/>
          </p:cNvSpPr>
          <p:nvPr>
            <p:ph type="ftr" sz="quarter" idx="11"/>
          </p:nvPr>
        </p:nvSpPr>
        <p:spPr>
          <a:xfrm>
            <a:off x="3619500" y="6417346"/>
            <a:ext cx="4991100" cy="365125"/>
          </a:xfrm>
        </p:spPr>
        <p:txBody>
          <a:bodyPr/>
          <a:lstStyle/>
          <a:p>
            <a:r>
              <a:rPr lang="fr-FR" dirty="0"/>
              <a:t>Loi Vigilance et CS3D</a:t>
            </a:r>
          </a:p>
          <a:p>
            <a:endParaRPr lang="fr-FR" dirty="0">
              <a:latin typeface="Arial" panose="020B0604020202020204" pitchFamily="34" charset="0"/>
              <a:cs typeface="Arial" panose="020B0604020202020204" pitchFamily="34" charset="0"/>
            </a:endParaRPr>
          </a:p>
        </p:txBody>
      </p:sp>
      <p:sp>
        <p:nvSpPr>
          <p:cNvPr id="9" name="Slide Number Placeholder 8">
            <a:extLst>
              <a:ext uri="{FF2B5EF4-FFF2-40B4-BE49-F238E27FC236}">
                <a16:creationId xmlns:a16="http://schemas.microsoft.com/office/drawing/2014/main" id="{9438BBC4-97DF-058E-DC5F-BC1257B90A32}"/>
              </a:ext>
            </a:extLst>
          </p:cNvPr>
          <p:cNvSpPr>
            <a:spLocks noGrp="1"/>
          </p:cNvSpPr>
          <p:nvPr>
            <p:ph type="sldNum" sz="quarter" idx="12"/>
          </p:nvPr>
        </p:nvSpPr>
        <p:spPr/>
        <p:txBody>
          <a:bodyPr/>
          <a:lstStyle/>
          <a:p>
            <a:fld id="{C9EFA195-A18B-4EC9-A8EC-BFB5456552B6}" type="slidenum">
              <a:rPr lang="fr-FR" smtClean="0">
                <a:latin typeface="Arial    "/>
              </a:rPr>
              <a:t>1</a:t>
            </a:fld>
            <a:endParaRPr lang="fr-FR" dirty="0">
              <a:latin typeface="Arial    "/>
            </a:endParaRPr>
          </a:p>
        </p:txBody>
      </p:sp>
    </p:spTree>
    <p:extLst>
      <p:ext uri="{BB962C8B-B14F-4D97-AF65-F5344CB8AC3E}">
        <p14:creationId xmlns:p14="http://schemas.microsoft.com/office/powerpoint/2010/main" val="1376087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72C69880-0DAF-806B-0CD9-698429C958A4}"/>
              </a:ext>
            </a:extLst>
          </p:cNvPr>
          <p:cNvSpPr>
            <a:spLocks noGrp="1"/>
          </p:cNvSpPr>
          <p:nvPr>
            <p:ph type="ftr" sz="quarter" idx="11"/>
          </p:nvPr>
        </p:nvSpPr>
        <p:spPr/>
        <p:txBody>
          <a:bodyPr/>
          <a:lstStyle/>
          <a:p>
            <a:r>
              <a:rPr lang="fr-FR" dirty="0"/>
              <a:t>Loi Vigilance et CS3D</a:t>
            </a:r>
          </a:p>
        </p:txBody>
      </p:sp>
      <p:sp>
        <p:nvSpPr>
          <p:cNvPr id="5" name="Espace réservé du numéro de diapositive 4">
            <a:extLst>
              <a:ext uri="{FF2B5EF4-FFF2-40B4-BE49-F238E27FC236}">
                <a16:creationId xmlns:a16="http://schemas.microsoft.com/office/drawing/2014/main" id="{ED5CC763-2415-EE7E-F3DC-A93160DC7A57}"/>
              </a:ext>
            </a:extLst>
          </p:cNvPr>
          <p:cNvSpPr>
            <a:spLocks noGrp="1"/>
          </p:cNvSpPr>
          <p:nvPr>
            <p:ph type="sldNum" sz="quarter" idx="12"/>
          </p:nvPr>
        </p:nvSpPr>
        <p:spPr/>
        <p:txBody>
          <a:bodyPr/>
          <a:lstStyle/>
          <a:p>
            <a:fld id="{ACD126DD-79FE-4D5A-AC7A-A91888D03992}" type="slidenum">
              <a:rPr lang="fr-FR" smtClean="0"/>
              <a:t>10</a:t>
            </a:fld>
            <a:endParaRPr lang="fr-FR" dirty="0"/>
          </a:p>
        </p:txBody>
      </p:sp>
      <p:grpSp>
        <p:nvGrpSpPr>
          <p:cNvPr id="43" name="Groupe 42">
            <a:extLst>
              <a:ext uri="{FF2B5EF4-FFF2-40B4-BE49-F238E27FC236}">
                <a16:creationId xmlns:a16="http://schemas.microsoft.com/office/drawing/2014/main" id="{B2CFA6D3-FE6B-53C7-741F-CEE55B05D3B5}"/>
              </a:ext>
            </a:extLst>
          </p:cNvPr>
          <p:cNvGrpSpPr/>
          <p:nvPr/>
        </p:nvGrpSpPr>
        <p:grpSpPr>
          <a:xfrm>
            <a:off x="345439" y="273513"/>
            <a:ext cx="9258492" cy="735471"/>
            <a:chOff x="345439" y="273513"/>
            <a:chExt cx="9258492" cy="735471"/>
          </a:xfrm>
        </p:grpSpPr>
        <p:sp>
          <p:nvSpPr>
            <p:cNvPr id="10" name="Titre 1">
              <a:extLst>
                <a:ext uri="{FF2B5EF4-FFF2-40B4-BE49-F238E27FC236}">
                  <a16:creationId xmlns:a16="http://schemas.microsoft.com/office/drawing/2014/main" id="{F9551C28-6196-B473-E8A7-3CD177022A7D}"/>
                </a:ext>
              </a:extLst>
            </p:cNvPr>
            <p:cNvSpPr txBox="1">
              <a:spLocks/>
            </p:cNvSpPr>
            <p:nvPr/>
          </p:nvSpPr>
          <p:spPr>
            <a:xfrm>
              <a:off x="1107703" y="316597"/>
              <a:ext cx="8496228" cy="555483"/>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000" b="1" dirty="0">
                  <a:latin typeface="Arial    "/>
                </a:rPr>
                <a:t>Responsabilité civile</a:t>
              </a:r>
            </a:p>
          </p:txBody>
        </p:sp>
        <p:grpSp>
          <p:nvGrpSpPr>
            <p:cNvPr id="11" name="Groupe 10">
              <a:extLst>
                <a:ext uri="{FF2B5EF4-FFF2-40B4-BE49-F238E27FC236}">
                  <a16:creationId xmlns:a16="http://schemas.microsoft.com/office/drawing/2014/main" id="{847B89CC-5F5E-F162-76DD-38B683EA230A}"/>
                </a:ext>
              </a:extLst>
            </p:cNvPr>
            <p:cNvGrpSpPr/>
            <p:nvPr/>
          </p:nvGrpSpPr>
          <p:grpSpPr>
            <a:xfrm>
              <a:off x="345439" y="273513"/>
              <a:ext cx="581115" cy="735471"/>
              <a:chOff x="345439" y="509681"/>
              <a:chExt cx="581115" cy="735471"/>
            </a:xfrm>
          </p:grpSpPr>
          <p:sp>
            <p:nvSpPr>
              <p:cNvPr id="12" name="Forme libre : forme 11">
                <a:extLst>
                  <a:ext uri="{FF2B5EF4-FFF2-40B4-BE49-F238E27FC236}">
                    <a16:creationId xmlns:a16="http://schemas.microsoft.com/office/drawing/2014/main" id="{82501EFB-285C-445F-17E0-EEDF8C7AF723}"/>
                  </a:ext>
                </a:extLst>
              </p:cNvPr>
              <p:cNvSpPr/>
              <p:nvPr/>
            </p:nvSpPr>
            <p:spPr>
              <a:xfrm>
                <a:off x="345439" y="509681"/>
                <a:ext cx="581115" cy="735471"/>
              </a:xfrm>
              <a:custGeom>
                <a:avLst/>
                <a:gdLst>
                  <a:gd name="connsiteX0" fmla="*/ 0 w 1481666"/>
                  <a:gd name="connsiteY0" fmla="*/ 644525 h 1289050"/>
                  <a:gd name="connsiteX1" fmla="*/ 322263 w 1481666"/>
                  <a:gd name="connsiteY1" fmla="*/ 0 h 1289050"/>
                  <a:gd name="connsiteX2" fmla="*/ 1159404 w 1481666"/>
                  <a:gd name="connsiteY2" fmla="*/ 0 h 1289050"/>
                  <a:gd name="connsiteX3" fmla="*/ 1481666 w 1481666"/>
                  <a:gd name="connsiteY3" fmla="*/ 644525 h 1289050"/>
                  <a:gd name="connsiteX4" fmla="*/ 1159404 w 1481666"/>
                  <a:gd name="connsiteY4" fmla="*/ 1289050 h 1289050"/>
                  <a:gd name="connsiteX5" fmla="*/ 322263 w 1481666"/>
                  <a:gd name="connsiteY5" fmla="*/ 1289050 h 1289050"/>
                  <a:gd name="connsiteX6" fmla="*/ 0 w 1481666"/>
                  <a:gd name="connsiteY6" fmla="*/ 644525 h 128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1666" h="1289050">
                    <a:moveTo>
                      <a:pt x="740833" y="0"/>
                    </a:moveTo>
                    <a:lnTo>
                      <a:pt x="1481666" y="280369"/>
                    </a:lnTo>
                    <a:lnTo>
                      <a:pt x="1481666" y="1008682"/>
                    </a:lnTo>
                    <a:lnTo>
                      <a:pt x="740833" y="1289050"/>
                    </a:lnTo>
                    <a:lnTo>
                      <a:pt x="0" y="1008682"/>
                    </a:lnTo>
                    <a:lnTo>
                      <a:pt x="0" y="280369"/>
                    </a:lnTo>
                    <a:lnTo>
                      <a:pt x="740833" y="0"/>
                    </a:lnTo>
                    <a:close/>
                  </a:path>
                </a:pathLst>
              </a:custGeom>
              <a:noFill/>
              <a:ln>
                <a:solidFill>
                  <a:srgbClr val="FFC800"/>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2787" tIns="272803" rIns="242787" bIns="272803" numCol="1" spcCol="1270" anchor="ctr" anchorCtr="0">
                <a:noAutofit/>
              </a:bodyPr>
              <a:lstStyle/>
              <a:p>
                <a:pPr marL="0" lvl="0" indent="0" algn="ctr" defTabSz="466725">
                  <a:lnSpc>
                    <a:spcPct val="90000"/>
                  </a:lnSpc>
                  <a:spcBef>
                    <a:spcPct val="0"/>
                  </a:spcBef>
                  <a:spcAft>
                    <a:spcPct val="35000"/>
                  </a:spcAft>
                  <a:buNone/>
                </a:pPr>
                <a:endParaRPr lang="fr-FR" sz="1500" kern="1200" dirty="0">
                  <a:solidFill>
                    <a:srgbClr val="FFC800"/>
                  </a:solidFill>
                  <a:highlight>
                    <a:srgbClr val="FFCC66"/>
                  </a:highlight>
                </a:endParaRPr>
              </a:p>
            </p:txBody>
          </p:sp>
          <p:sp>
            <p:nvSpPr>
              <p:cNvPr id="13" name="ZoneTexte 12">
                <a:extLst>
                  <a:ext uri="{FF2B5EF4-FFF2-40B4-BE49-F238E27FC236}">
                    <a16:creationId xmlns:a16="http://schemas.microsoft.com/office/drawing/2014/main" id="{92C9DCB9-7380-FB35-79E1-F06DFB39F035}"/>
                  </a:ext>
                </a:extLst>
              </p:cNvPr>
              <p:cNvSpPr txBox="1"/>
              <p:nvPr/>
            </p:nvSpPr>
            <p:spPr>
              <a:xfrm>
                <a:off x="402128" y="646583"/>
                <a:ext cx="467735" cy="461665"/>
              </a:xfrm>
              <a:prstGeom prst="rect">
                <a:avLst/>
              </a:prstGeom>
              <a:noFill/>
            </p:spPr>
            <p:txBody>
              <a:bodyPr wrap="square" rtlCol="0">
                <a:spAutoFit/>
              </a:bodyPr>
              <a:lstStyle/>
              <a:p>
                <a:pPr algn="ctr"/>
                <a:r>
                  <a:rPr lang="fr-FR" sz="2400" b="1" dirty="0">
                    <a:solidFill>
                      <a:srgbClr val="FFC800"/>
                    </a:solidFill>
                    <a:latin typeface="Arial" panose="020B0604020202020204" pitchFamily="34" charset="0"/>
                    <a:cs typeface="Arial" panose="020B0604020202020204" pitchFamily="34" charset="0"/>
                  </a:rPr>
                  <a:t>9</a:t>
                </a:r>
                <a:r>
                  <a:rPr lang="fr-FR" sz="1400" b="1" dirty="0">
                    <a:solidFill>
                      <a:srgbClr val="FFC800"/>
                    </a:solidFill>
                    <a:latin typeface="Arial" panose="020B0604020202020204" pitchFamily="34" charset="0"/>
                    <a:cs typeface="Arial" panose="020B0604020202020204" pitchFamily="34" charset="0"/>
                  </a:rPr>
                  <a:t>.</a:t>
                </a:r>
                <a:endParaRPr lang="fr-FR" sz="2400" b="1" dirty="0">
                  <a:solidFill>
                    <a:srgbClr val="FFC800"/>
                  </a:solidFill>
                  <a:latin typeface="Arial" panose="020B0604020202020204" pitchFamily="34" charset="0"/>
                  <a:cs typeface="Arial" panose="020B0604020202020204" pitchFamily="34" charset="0"/>
                </a:endParaRPr>
              </a:p>
            </p:txBody>
          </p:sp>
        </p:grpSp>
      </p:grpSp>
      <p:sp>
        <p:nvSpPr>
          <p:cNvPr id="6" name="Titre 1">
            <a:extLst>
              <a:ext uri="{FF2B5EF4-FFF2-40B4-BE49-F238E27FC236}">
                <a16:creationId xmlns:a16="http://schemas.microsoft.com/office/drawing/2014/main" id="{A5F31CF7-8547-D7B2-F48B-FCDABEAEF22C}"/>
              </a:ext>
            </a:extLst>
          </p:cNvPr>
          <p:cNvSpPr txBox="1">
            <a:spLocks/>
          </p:cNvSpPr>
          <p:nvPr/>
        </p:nvSpPr>
        <p:spPr>
          <a:xfrm>
            <a:off x="1107702" y="828996"/>
            <a:ext cx="10246097" cy="340434"/>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fr-FR" sz="2000" b="1" i="1" dirty="0">
              <a:latin typeface="Arial    "/>
            </a:endParaRPr>
          </a:p>
        </p:txBody>
      </p:sp>
      <p:cxnSp>
        <p:nvCxnSpPr>
          <p:cNvPr id="7" name="Connecteur droit 6">
            <a:extLst>
              <a:ext uri="{FF2B5EF4-FFF2-40B4-BE49-F238E27FC236}">
                <a16:creationId xmlns:a16="http://schemas.microsoft.com/office/drawing/2014/main" id="{88BD261A-0AF2-54C8-414D-F6148AA47169}"/>
              </a:ext>
            </a:extLst>
          </p:cNvPr>
          <p:cNvCxnSpPr>
            <a:cxnSpLocks/>
          </p:cNvCxnSpPr>
          <p:nvPr/>
        </p:nvCxnSpPr>
        <p:spPr>
          <a:xfrm flipH="1">
            <a:off x="667519" y="6442075"/>
            <a:ext cx="10836613" cy="0"/>
          </a:xfrm>
          <a:prstGeom prst="line">
            <a:avLst/>
          </a:prstGeom>
          <a:ln>
            <a:solidFill>
              <a:srgbClr val="FFC800"/>
            </a:solidFill>
          </a:ln>
        </p:spPr>
        <p:style>
          <a:lnRef idx="1">
            <a:schemeClr val="dk1"/>
          </a:lnRef>
          <a:fillRef idx="0">
            <a:schemeClr val="dk1"/>
          </a:fillRef>
          <a:effectRef idx="0">
            <a:schemeClr val="dk1"/>
          </a:effectRef>
          <a:fontRef idx="minor">
            <a:schemeClr val="tx1"/>
          </a:fontRef>
        </p:style>
      </p:cxnSp>
      <p:sp>
        <p:nvSpPr>
          <p:cNvPr id="15" name="ZoneTexte 14">
            <a:extLst>
              <a:ext uri="{FF2B5EF4-FFF2-40B4-BE49-F238E27FC236}">
                <a16:creationId xmlns:a16="http://schemas.microsoft.com/office/drawing/2014/main" id="{3C3E33F1-2E2B-FF28-C03F-944A927D883B}"/>
              </a:ext>
            </a:extLst>
          </p:cNvPr>
          <p:cNvSpPr txBox="1"/>
          <p:nvPr/>
        </p:nvSpPr>
        <p:spPr>
          <a:xfrm>
            <a:off x="181835" y="981585"/>
            <a:ext cx="5791294" cy="338554"/>
          </a:xfrm>
          <a:prstGeom prst="rect">
            <a:avLst/>
          </a:prstGeom>
          <a:noFill/>
          <a:ln>
            <a:noFill/>
            <a:prstDash val="dash"/>
          </a:ln>
        </p:spPr>
        <p:txBody>
          <a:bodyPr wrap="square">
            <a:spAutoFit/>
          </a:bodyPr>
          <a:lstStyle/>
          <a:p>
            <a:pPr algn="just"/>
            <a:r>
              <a:rPr lang="fr-FR" sz="1600" b="1" dirty="0">
                <a:solidFill>
                  <a:srgbClr val="FFC800"/>
                </a:solidFill>
                <a:latin typeface="Arial" panose="020B0604020202020204" pitchFamily="34" charset="0"/>
                <a:cs typeface="Arial" panose="020B0604020202020204" pitchFamily="34" charset="0"/>
              </a:rPr>
              <a:t>Engagement de la responsabilité civile de la société-mère </a:t>
            </a:r>
          </a:p>
        </p:txBody>
      </p:sp>
      <p:sp>
        <p:nvSpPr>
          <p:cNvPr id="16" name="ZoneTexte 15">
            <a:extLst>
              <a:ext uri="{FF2B5EF4-FFF2-40B4-BE49-F238E27FC236}">
                <a16:creationId xmlns:a16="http://schemas.microsoft.com/office/drawing/2014/main" id="{39A22399-1552-32D6-E367-9805C3F98C3E}"/>
              </a:ext>
            </a:extLst>
          </p:cNvPr>
          <p:cNvSpPr txBox="1"/>
          <p:nvPr/>
        </p:nvSpPr>
        <p:spPr>
          <a:xfrm>
            <a:off x="6409254" y="870145"/>
            <a:ext cx="5266952" cy="584775"/>
          </a:xfrm>
          <a:prstGeom prst="rect">
            <a:avLst/>
          </a:prstGeom>
          <a:noFill/>
          <a:ln>
            <a:noFill/>
            <a:prstDash val="dash"/>
          </a:ln>
        </p:spPr>
        <p:txBody>
          <a:bodyPr wrap="square">
            <a:spAutoFit/>
          </a:bodyPr>
          <a:lstStyle/>
          <a:p>
            <a:pPr algn="ctr"/>
            <a:r>
              <a:rPr lang="fr-FR" sz="1600" b="1" dirty="0">
                <a:solidFill>
                  <a:schemeClr val="accent2">
                    <a:lumMod val="75000"/>
                  </a:schemeClr>
                </a:solidFill>
                <a:latin typeface="Arial" panose="020B0604020202020204" pitchFamily="34" charset="0"/>
                <a:cs typeface="Arial" panose="020B0604020202020204" pitchFamily="34" charset="0"/>
              </a:rPr>
              <a:t>Responsabilité des entreprises et droit à une réparation intégrale</a:t>
            </a:r>
          </a:p>
        </p:txBody>
      </p:sp>
      <p:cxnSp>
        <p:nvCxnSpPr>
          <p:cNvPr id="31" name="Connecteur droit 30">
            <a:extLst>
              <a:ext uri="{FF2B5EF4-FFF2-40B4-BE49-F238E27FC236}">
                <a16:creationId xmlns:a16="http://schemas.microsoft.com/office/drawing/2014/main" id="{4FC0AFD3-F85B-3C10-CE4F-24303BAA7028}"/>
              </a:ext>
            </a:extLst>
          </p:cNvPr>
          <p:cNvCxnSpPr>
            <a:cxnSpLocks/>
          </p:cNvCxnSpPr>
          <p:nvPr/>
        </p:nvCxnSpPr>
        <p:spPr>
          <a:xfrm flipV="1">
            <a:off x="5915177" y="928138"/>
            <a:ext cx="1" cy="5301212"/>
          </a:xfrm>
          <a:prstGeom prst="line">
            <a:avLst/>
          </a:prstGeom>
          <a:ln w="12700">
            <a:solidFill>
              <a:srgbClr val="FFC800"/>
            </a:solidFill>
          </a:ln>
        </p:spPr>
        <p:style>
          <a:lnRef idx="1">
            <a:schemeClr val="dk1"/>
          </a:lnRef>
          <a:fillRef idx="0">
            <a:schemeClr val="dk1"/>
          </a:fillRef>
          <a:effectRef idx="0">
            <a:schemeClr val="dk1"/>
          </a:effectRef>
          <a:fontRef idx="minor">
            <a:schemeClr val="tx1"/>
          </a:fontRef>
        </p:style>
      </p:cxnSp>
      <p:sp>
        <p:nvSpPr>
          <p:cNvPr id="81" name="ZoneTexte 48">
            <a:extLst>
              <a:ext uri="{FF2B5EF4-FFF2-40B4-BE49-F238E27FC236}">
                <a16:creationId xmlns:a16="http://schemas.microsoft.com/office/drawing/2014/main" id="{E00FF272-3660-7E6B-B208-9D5163078669}"/>
              </a:ext>
            </a:extLst>
          </p:cNvPr>
          <p:cNvSpPr txBox="1"/>
          <p:nvPr/>
        </p:nvSpPr>
        <p:spPr>
          <a:xfrm>
            <a:off x="1380436" y="1359226"/>
            <a:ext cx="3161710" cy="276999"/>
          </a:xfrm>
          <a:prstGeom prst="rect">
            <a:avLst/>
          </a:prstGeom>
          <a:noFill/>
          <a:ln>
            <a:noFill/>
            <a:prstDash val="dash"/>
          </a:ln>
        </p:spPr>
        <p:txBody>
          <a:bodyPr wrap="square">
            <a:spAutoFit/>
          </a:bodyPr>
          <a:lstStyle/>
          <a:p>
            <a:r>
              <a:rPr lang="fr-FR" sz="1200" b="1" dirty="0">
                <a:solidFill>
                  <a:schemeClr val="tx2">
                    <a:lumMod val="90000"/>
                    <a:lumOff val="10000"/>
                  </a:schemeClr>
                </a:solidFill>
                <a:latin typeface="Arial" panose="020B0604020202020204" pitchFamily="34" charset="0"/>
                <a:cs typeface="Arial" panose="020B0604020202020204" pitchFamily="34" charset="0"/>
              </a:rPr>
              <a:t>[art. L.225-102-5 I.  code de commerce]</a:t>
            </a:r>
          </a:p>
        </p:txBody>
      </p:sp>
      <p:sp>
        <p:nvSpPr>
          <p:cNvPr id="37" name="Titre 1">
            <a:extLst>
              <a:ext uri="{FF2B5EF4-FFF2-40B4-BE49-F238E27FC236}">
                <a16:creationId xmlns:a16="http://schemas.microsoft.com/office/drawing/2014/main" id="{556E3B96-9C07-5058-C96B-D203B6884212}"/>
              </a:ext>
            </a:extLst>
          </p:cNvPr>
          <p:cNvSpPr txBox="1">
            <a:spLocks/>
          </p:cNvSpPr>
          <p:nvPr/>
        </p:nvSpPr>
        <p:spPr>
          <a:xfrm>
            <a:off x="1107702" y="839596"/>
            <a:ext cx="10738859" cy="340434"/>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fr-FR" sz="2000" b="1" i="1" dirty="0">
              <a:highlight>
                <a:srgbClr val="FFFF00"/>
              </a:highlight>
              <a:latin typeface="Arial    "/>
            </a:endParaRPr>
          </a:p>
        </p:txBody>
      </p:sp>
      <p:sp>
        <p:nvSpPr>
          <p:cNvPr id="77" name="ZoneTexte 48">
            <a:extLst>
              <a:ext uri="{FF2B5EF4-FFF2-40B4-BE49-F238E27FC236}">
                <a16:creationId xmlns:a16="http://schemas.microsoft.com/office/drawing/2014/main" id="{753DB088-ECCD-CB2F-7D83-A330AABBCAD0}"/>
              </a:ext>
            </a:extLst>
          </p:cNvPr>
          <p:cNvSpPr txBox="1"/>
          <p:nvPr/>
        </p:nvSpPr>
        <p:spPr>
          <a:xfrm>
            <a:off x="8746398" y="1322030"/>
            <a:ext cx="844818" cy="276999"/>
          </a:xfrm>
          <a:prstGeom prst="rect">
            <a:avLst/>
          </a:prstGeom>
          <a:noFill/>
          <a:ln>
            <a:noFill/>
            <a:prstDash val="dash"/>
          </a:ln>
        </p:spPr>
        <p:txBody>
          <a:bodyPr wrap="square">
            <a:spAutoFit/>
          </a:bodyPr>
          <a:lstStyle/>
          <a:p>
            <a:r>
              <a:rPr lang="fr-FR" sz="1200" b="1" dirty="0">
                <a:solidFill>
                  <a:schemeClr val="tx2">
                    <a:lumMod val="90000"/>
                    <a:lumOff val="10000"/>
                  </a:schemeClr>
                </a:solidFill>
                <a:latin typeface="Arial" panose="020B0604020202020204" pitchFamily="34" charset="0"/>
                <a:cs typeface="Arial" panose="020B0604020202020204" pitchFamily="34" charset="0"/>
              </a:rPr>
              <a:t>[art.29]</a:t>
            </a:r>
          </a:p>
        </p:txBody>
      </p:sp>
      <p:sp>
        <p:nvSpPr>
          <p:cNvPr id="3" name="TextBox 2">
            <a:extLst>
              <a:ext uri="{FF2B5EF4-FFF2-40B4-BE49-F238E27FC236}">
                <a16:creationId xmlns:a16="http://schemas.microsoft.com/office/drawing/2014/main" id="{A6F86AB0-1F45-540B-1C1B-3786090A4956}"/>
              </a:ext>
            </a:extLst>
          </p:cNvPr>
          <p:cNvSpPr txBox="1"/>
          <p:nvPr/>
        </p:nvSpPr>
        <p:spPr>
          <a:xfrm>
            <a:off x="241379" y="2050576"/>
            <a:ext cx="5156315" cy="261610"/>
          </a:xfrm>
          <a:prstGeom prst="rect">
            <a:avLst/>
          </a:prstGeom>
          <a:noFill/>
          <a:ln w="15875">
            <a:solidFill>
              <a:srgbClr val="FFC000"/>
            </a:solidFill>
            <a:prstDash val="dash"/>
          </a:ln>
        </p:spPr>
        <p:txBody>
          <a:bodyPr wrap="square" rtlCol="0">
            <a:spAutoFit/>
          </a:bodyPr>
          <a:lstStyle/>
          <a:p>
            <a:pPr marL="171450" indent="-171450" algn="just">
              <a:buFont typeface="Wingdings" panose="05000000000000000000" pitchFamily="2" charset="2"/>
              <a:buChar char="v"/>
            </a:pPr>
            <a:r>
              <a:rPr lang="fr-FR" sz="1100" dirty="0">
                <a:latin typeface="Arial" panose="020B0604020202020204" pitchFamily="34" charset="0"/>
                <a:cs typeface="Arial" panose="020B0604020202020204" pitchFamily="34" charset="0"/>
              </a:rPr>
              <a:t>Toute personne justifiant d’un intérêt à agir</a:t>
            </a:r>
          </a:p>
        </p:txBody>
      </p:sp>
      <p:sp>
        <p:nvSpPr>
          <p:cNvPr id="20" name="TextBox 19">
            <a:extLst>
              <a:ext uri="{FF2B5EF4-FFF2-40B4-BE49-F238E27FC236}">
                <a16:creationId xmlns:a16="http://schemas.microsoft.com/office/drawing/2014/main" id="{6AB978C7-D68A-C4C8-8192-713E510FA328}"/>
              </a:ext>
            </a:extLst>
          </p:cNvPr>
          <p:cNvSpPr txBox="1"/>
          <p:nvPr/>
        </p:nvSpPr>
        <p:spPr>
          <a:xfrm>
            <a:off x="8609273" y="1650786"/>
            <a:ext cx="994658" cy="261610"/>
          </a:xfrm>
          <a:prstGeom prst="rect">
            <a:avLst/>
          </a:prstGeom>
          <a:noFill/>
          <a:ln w="15875">
            <a:solidFill>
              <a:schemeClr val="accent2">
                <a:lumMod val="75000"/>
              </a:schemeClr>
            </a:solidFill>
            <a:prstDash val="solid"/>
          </a:ln>
        </p:spPr>
        <p:txBody>
          <a:bodyPr wrap="square" rtlCol="0">
            <a:spAutoFit/>
          </a:bodyPr>
          <a:lstStyle/>
          <a:p>
            <a:pPr algn="just"/>
            <a:r>
              <a:rPr lang="fr-FR" sz="1100" b="1" dirty="0">
                <a:solidFill>
                  <a:schemeClr val="accent2">
                    <a:lumMod val="75000"/>
                  </a:schemeClr>
                </a:solidFill>
                <a:latin typeface="Arial" panose="020B0604020202020204" pitchFamily="34" charset="0"/>
                <a:cs typeface="Arial" panose="020B0604020202020204" pitchFamily="34" charset="0"/>
              </a:rPr>
              <a:t>Demandeur</a:t>
            </a:r>
          </a:p>
        </p:txBody>
      </p:sp>
      <p:sp>
        <p:nvSpPr>
          <p:cNvPr id="22" name="TextBox 21">
            <a:extLst>
              <a:ext uri="{FF2B5EF4-FFF2-40B4-BE49-F238E27FC236}">
                <a16:creationId xmlns:a16="http://schemas.microsoft.com/office/drawing/2014/main" id="{35C9C2FB-E1F7-FBE0-88D9-EB018AF7788B}"/>
              </a:ext>
            </a:extLst>
          </p:cNvPr>
          <p:cNvSpPr txBox="1"/>
          <p:nvPr/>
        </p:nvSpPr>
        <p:spPr>
          <a:xfrm>
            <a:off x="6156812" y="2001582"/>
            <a:ext cx="5885801" cy="600164"/>
          </a:xfrm>
          <a:prstGeom prst="rect">
            <a:avLst/>
          </a:prstGeom>
          <a:noFill/>
          <a:ln w="15875">
            <a:solidFill>
              <a:schemeClr val="accent2">
                <a:lumMod val="75000"/>
              </a:schemeClr>
            </a:solidFill>
            <a:prstDash val="dash"/>
          </a:ln>
        </p:spPr>
        <p:txBody>
          <a:bodyPr wrap="square" rtlCol="0">
            <a:spAutoFit/>
          </a:bodyPr>
          <a:lstStyle/>
          <a:p>
            <a:pPr marL="171450" indent="-171450" algn="l">
              <a:buFont typeface="Wingdings" panose="05000000000000000000" pitchFamily="2" charset="2"/>
              <a:buChar char="v"/>
            </a:pPr>
            <a:r>
              <a:rPr lang="fr-FR" sz="1100" b="0" i="0" dirty="0">
                <a:solidFill>
                  <a:srgbClr val="0D0D0D"/>
                </a:solidFill>
                <a:effectLst/>
                <a:highlight>
                  <a:srgbClr val="FFFFFF"/>
                </a:highlight>
                <a:latin typeface="Arial "/>
              </a:rPr>
              <a:t>Personnes physiques ou morales ayant subi un dommage </a:t>
            </a:r>
            <a:r>
              <a:rPr lang="fr-FR" sz="1100" b="0" i="0" u="sng" dirty="0">
                <a:solidFill>
                  <a:srgbClr val="0D0D0D"/>
                </a:solidFill>
                <a:effectLst/>
                <a:highlight>
                  <a:srgbClr val="FFFFFF"/>
                </a:highlight>
                <a:latin typeface="Arial "/>
              </a:rPr>
              <a:t>ou</a:t>
            </a:r>
            <a:r>
              <a:rPr lang="fr-FR" sz="1100" b="0" i="0" dirty="0">
                <a:solidFill>
                  <a:srgbClr val="0D0D0D"/>
                </a:solidFill>
                <a:effectLst/>
                <a:highlight>
                  <a:srgbClr val="FFFFFF"/>
                </a:highlight>
                <a:latin typeface="Arial "/>
              </a:rPr>
              <a:t> ;</a:t>
            </a:r>
          </a:p>
          <a:p>
            <a:pPr marL="171450" indent="-171450" algn="l">
              <a:buFont typeface="Wingdings" panose="05000000000000000000" pitchFamily="2" charset="2"/>
              <a:buChar char="v"/>
            </a:pPr>
            <a:r>
              <a:rPr lang="fr-FR" sz="1100" b="0" i="0" dirty="0">
                <a:solidFill>
                  <a:srgbClr val="0D0D0D"/>
                </a:solidFill>
                <a:effectLst/>
                <a:highlight>
                  <a:srgbClr val="FFFFFF"/>
                </a:highlight>
                <a:latin typeface="Arial "/>
              </a:rPr>
              <a:t>Syndicats, ONG et autres institutions nationales des droits de défense des droits de l'homme, à condition de satisfaire aux exigences de droit national</a:t>
            </a:r>
          </a:p>
        </p:txBody>
      </p:sp>
      <p:pic>
        <p:nvPicPr>
          <p:cNvPr id="23" name="Graphic 22" descr="User outline">
            <a:extLst>
              <a:ext uri="{FF2B5EF4-FFF2-40B4-BE49-F238E27FC236}">
                <a16:creationId xmlns:a16="http://schemas.microsoft.com/office/drawing/2014/main" id="{6D4EC7E1-F78D-91BE-FF53-0DFEBD1086B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65933" y="1540945"/>
            <a:ext cx="503411" cy="503411"/>
          </a:xfrm>
          <a:prstGeom prst="rect">
            <a:avLst/>
          </a:prstGeom>
        </p:spPr>
      </p:pic>
      <p:sp>
        <p:nvSpPr>
          <p:cNvPr id="25" name="TextBox 24">
            <a:extLst>
              <a:ext uri="{FF2B5EF4-FFF2-40B4-BE49-F238E27FC236}">
                <a16:creationId xmlns:a16="http://schemas.microsoft.com/office/drawing/2014/main" id="{1D4DFAB5-E7D8-E5B3-EB0C-33E613D23D83}"/>
              </a:ext>
            </a:extLst>
          </p:cNvPr>
          <p:cNvSpPr txBox="1"/>
          <p:nvPr/>
        </p:nvSpPr>
        <p:spPr>
          <a:xfrm>
            <a:off x="2226424" y="1664820"/>
            <a:ext cx="994658" cy="261610"/>
          </a:xfrm>
          <a:prstGeom prst="rect">
            <a:avLst/>
          </a:prstGeom>
          <a:noFill/>
          <a:ln w="15875">
            <a:solidFill>
              <a:srgbClr val="FFC000"/>
            </a:solidFill>
            <a:prstDash val="solid"/>
          </a:ln>
        </p:spPr>
        <p:txBody>
          <a:bodyPr wrap="square" rtlCol="0">
            <a:spAutoFit/>
          </a:bodyPr>
          <a:lstStyle/>
          <a:p>
            <a:pPr algn="just"/>
            <a:r>
              <a:rPr lang="fr-FR" sz="1100" b="1" dirty="0">
                <a:solidFill>
                  <a:srgbClr val="FFC000"/>
                </a:solidFill>
                <a:latin typeface="Arial" panose="020B0604020202020204" pitchFamily="34" charset="0"/>
                <a:cs typeface="Arial" panose="020B0604020202020204" pitchFamily="34" charset="0"/>
              </a:rPr>
              <a:t>Demandeur</a:t>
            </a:r>
          </a:p>
        </p:txBody>
      </p:sp>
      <p:sp>
        <p:nvSpPr>
          <p:cNvPr id="29" name="TextBox 28">
            <a:extLst>
              <a:ext uri="{FF2B5EF4-FFF2-40B4-BE49-F238E27FC236}">
                <a16:creationId xmlns:a16="http://schemas.microsoft.com/office/drawing/2014/main" id="{EAE80320-EF16-C492-398E-C0E9BC4630F6}"/>
              </a:ext>
            </a:extLst>
          </p:cNvPr>
          <p:cNvSpPr txBox="1"/>
          <p:nvPr/>
        </p:nvSpPr>
        <p:spPr>
          <a:xfrm>
            <a:off x="6230750" y="3137218"/>
            <a:ext cx="5812993" cy="2292935"/>
          </a:xfrm>
          <a:prstGeom prst="rect">
            <a:avLst/>
          </a:prstGeom>
          <a:noFill/>
          <a:ln w="15875">
            <a:solidFill>
              <a:schemeClr val="accent2">
                <a:lumMod val="75000"/>
              </a:schemeClr>
            </a:solidFill>
            <a:prstDash val="dash"/>
          </a:ln>
        </p:spPr>
        <p:txBody>
          <a:bodyPr wrap="square" rtlCol="0">
            <a:spAutoFit/>
          </a:bodyPr>
          <a:lstStyle/>
          <a:p>
            <a:pPr algn="just"/>
            <a:r>
              <a:rPr lang="fr-FR" sz="1100" dirty="0">
                <a:solidFill>
                  <a:srgbClr val="0D0D0D"/>
                </a:solidFill>
                <a:highlight>
                  <a:srgbClr val="FFFFFF"/>
                </a:highlight>
                <a:latin typeface="Arial "/>
              </a:rPr>
              <a:t>Obéissant au même mécanisme que le régime de responsabilité civile, le demandeur doit établir :</a:t>
            </a:r>
          </a:p>
          <a:p>
            <a:pPr algn="just"/>
            <a:r>
              <a:rPr lang="fr-FR" sz="1100" dirty="0">
                <a:solidFill>
                  <a:srgbClr val="0D0D0D"/>
                </a:solidFill>
                <a:highlight>
                  <a:srgbClr val="FFFFFF"/>
                </a:highlight>
                <a:latin typeface="Arial "/>
              </a:rPr>
              <a:t> </a:t>
            </a:r>
          </a:p>
          <a:p>
            <a:pPr marL="228600" indent="-228600" algn="just">
              <a:buAutoNum type="arabicPeriod"/>
            </a:pPr>
            <a:r>
              <a:rPr lang="fr-FR" sz="1100" u="sng" dirty="0">
                <a:solidFill>
                  <a:srgbClr val="0D0D0D"/>
                </a:solidFill>
                <a:highlight>
                  <a:srgbClr val="FFFFFF"/>
                </a:highlight>
                <a:latin typeface="Arial "/>
              </a:rPr>
              <a:t>Un manquement </a:t>
            </a:r>
            <a:r>
              <a:rPr lang="fr-FR" sz="1100" dirty="0">
                <a:solidFill>
                  <a:srgbClr val="0D0D0D"/>
                </a:solidFill>
                <a:highlight>
                  <a:srgbClr val="FFFFFF"/>
                </a:highlight>
                <a:latin typeface="Arial "/>
              </a:rPr>
              <a:t>: intentionnel ou de négligence aux obligations de</a:t>
            </a:r>
            <a:r>
              <a:rPr lang="fr-FR" sz="1100" b="1" dirty="0">
                <a:solidFill>
                  <a:schemeClr val="accent2">
                    <a:lumMod val="75000"/>
                  </a:schemeClr>
                </a:solidFill>
                <a:highlight>
                  <a:srgbClr val="FFFFFF"/>
                </a:highlight>
                <a:latin typeface="Arial "/>
              </a:rPr>
              <a:t> prévention </a:t>
            </a:r>
            <a:r>
              <a:rPr lang="fr-FR" sz="1100" dirty="0">
                <a:solidFill>
                  <a:srgbClr val="0D0D0D"/>
                </a:solidFill>
                <a:highlight>
                  <a:srgbClr val="FFFFFF"/>
                </a:highlight>
                <a:latin typeface="Arial "/>
              </a:rPr>
              <a:t>des incidences négatives potentielles et de </a:t>
            </a:r>
            <a:r>
              <a:rPr lang="fr-FR" sz="1100" b="1" dirty="0">
                <a:solidFill>
                  <a:schemeClr val="accent2">
                    <a:lumMod val="75000"/>
                  </a:schemeClr>
                </a:solidFill>
                <a:highlight>
                  <a:srgbClr val="FFFFFF"/>
                </a:highlight>
                <a:latin typeface="Arial "/>
              </a:rPr>
              <a:t>suppression </a:t>
            </a:r>
            <a:r>
              <a:rPr lang="fr-FR" sz="1100" dirty="0">
                <a:solidFill>
                  <a:srgbClr val="0D0D0D"/>
                </a:solidFill>
                <a:highlight>
                  <a:srgbClr val="FFFFFF"/>
                </a:highlight>
                <a:latin typeface="Arial "/>
              </a:rPr>
              <a:t>des incidences négatives réelles </a:t>
            </a:r>
            <a:r>
              <a:rPr lang="fr-FR" sz="1100" b="1" dirty="0">
                <a:solidFill>
                  <a:schemeClr val="accent2">
                    <a:lumMod val="75000"/>
                  </a:schemeClr>
                </a:solidFill>
                <a:highlight>
                  <a:srgbClr val="FFFFFF"/>
                </a:highlight>
                <a:latin typeface="Arial "/>
              </a:rPr>
              <a:t>[art.10 et 11] </a:t>
            </a:r>
            <a:r>
              <a:rPr lang="fr-FR" sz="1100" dirty="0">
                <a:solidFill>
                  <a:srgbClr val="0D0D0D"/>
                </a:solidFill>
                <a:highlight>
                  <a:srgbClr val="FFFFFF"/>
                </a:highlight>
                <a:latin typeface="Arial "/>
              </a:rPr>
              <a:t>;</a:t>
            </a:r>
          </a:p>
          <a:p>
            <a:pPr marL="228600" indent="-228600" algn="just">
              <a:buAutoNum type="arabicPeriod"/>
            </a:pPr>
            <a:endParaRPr lang="fr-FR" sz="1100" dirty="0">
              <a:solidFill>
                <a:srgbClr val="0D0D0D"/>
              </a:solidFill>
              <a:highlight>
                <a:srgbClr val="FFFFFF"/>
              </a:highlight>
              <a:latin typeface="Arial "/>
            </a:endParaRPr>
          </a:p>
          <a:p>
            <a:pPr marL="228600" indent="-228600" algn="just">
              <a:buAutoNum type="arabicPeriod"/>
            </a:pPr>
            <a:r>
              <a:rPr lang="fr-FR" sz="1100" u="sng" dirty="0">
                <a:solidFill>
                  <a:srgbClr val="0D0D0D"/>
                </a:solidFill>
                <a:highlight>
                  <a:srgbClr val="FFFFFF"/>
                </a:highlight>
                <a:latin typeface="Arial "/>
              </a:rPr>
              <a:t>Un dommage</a:t>
            </a:r>
            <a:r>
              <a:rPr lang="fr-FR" sz="1100" dirty="0">
                <a:solidFill>
                  <a:srgbClr val="0D0D0D"/>
                </a:solidFill>
                <a:highlight>
                  <a:srgbClr val="FFFFFF"/>
                </a:highlight>
                <a:latin typeface="Arial "/>
              </a:rPr>
              <a:t> : causé aux intérêts juridiques de la personne physique ou morale ; </a:t>
            </a:r>
            <a:r>
              <a:rPr lang="fr-FR" sz="1100" u="sng" dirty="0">
                <a:solidFill>
                  <a:srgbClr val="0D0D0D"/>
                </a:solidFill>
                <a:highlight>
                  <a:srgbClr val="FFFFFF"/>
                </a:highlight>
                <a:latin typeface="Arial "/>
              </a:rPr>
              <a:t>ET</a:t>
            </a:r>
          </a:p>
          <a:p>
            <a:pPr marL="228600" indent="-228600" algn="just">
              <a:buAutoNum type="arabicPeriod"/>
            </a:pPr>
            <a:endParaRPr lang="fr-FR" sz="1100" u="sng" dirty="0">
              <a:solidFill>
                <a:srgbClr val="0D0D0D"/>
              </a:solidFill>
              <a:highlight>
                <a:srgbClr val="FFFFFF"/>
              </a:highlight>
              <a:latin typeface="Arial "/>
            </a:endParaRPr>
          </a:p>
          <a:p>
            <a:pPr marL="228600" indent="-228600" algn="just">
              <a:buAutoNum type="arabicPeriod"/>
            </a:pPr>
            <a:r>
              <a:rPr lang="fr-FR" sz="1100" u="sng" dirty="0">
                <a:solidFill>
                  <a:srgbClr val="0D0D0D"/>
                </a:solidFill>
                <a:highlight>
                  <a:srgbClr val="FFFFFF"/>
                </a:highlight>
                <a:latin typeface="Arial "/>
              </a:rPr>
              <a:t>Un lien de causalité </a:t>
            </a:r>
            <a:r>
              <a:rPr lang="fr-FR" sz="1100" dirty="0">
                <a:solidFill>
                  <a:srgbClr val="0D0D0D"/>
                </a:solidFill>
                <a:highlight>
                  <a:srgbClr val="FFFFFF"/>
                </a:highlight>
                <a:latin typeface="Arial "/>
              </a:rPr>
              <a:t>: entre le </a:t>
            </a:r>
            <a:r>
              <a:rPr lang="fr-FR" sz="1100" b="1" dirty="0">
                <a:solidFill>
                  <a:schemeClr val="accent2">
                    <a:lumMod val="75000"/>
                  </a:schemeClr>
                </a:solidFill>
                <a:highlight>
                  <a:srgbClr val="FFFFFF"/>
                </a:highlight>
                <a:latin typeface="Arial "/>
              </a:rPr>
              <a:t>manquement</a:t>
            </a:r>
            <a:r>
              <a:rPr lang="fr-FR" sz="1100" dirty="0">
                <a:solidFill>
                  <a:srgbClr val="0D0D0D"/>
                </a:solidFill>
                <a:highlight>
                  <a:srgbClr val="FFFFFF"/>
                </a:highlight>
                <a:latin typeface="Arial "/>
              </a:rPr>
              <a:t> aux </a:t>
            </a:r>
            <a:r>
              <a:rPr lang="fr-FR" sz="1100" b="1" dirty="0">
                <a:solidFill>
                  <a:schemeClr val="accent2">
                    <a:lumMod val="75000"/>
                  </a:schemeClr>
                </a:solidFill>
                <a:highlight>
                  <a:srgbClr val="FFFFFF"/>
                </a:highlight>
                <a:latin typeface="Arial "/>
              </a:rPr>
              <a:t>[art.10 et 11] </a:t>
            </a:r>
            <a:r>
              <a:rPr lang="fr-FR" sz="1100" dirty="0">
                <a:solidFill>
                  <a:srgbClr val="0D0D0D"/>
                </a:solidFill>
                <a:highlight>
                  <a:srgbClr val="FFFFFF"/>
                </a:highlight>
                <a:latin typeface="Arial "/>
              </a:rPr>
              <a:t>et le </a:t>
            </a:r>
            <a:r>
              <a:rPr lang="fr-FR" sz="1100" b="1" dirty="0">
                <a:solidFill>
                  <a:schemeClr val="accent2">
                    <a:lumMod val="75000"/>
                  </a:schemeClr>
                </a:solidFill>
                <a:highlight>
                  <a:srgbClr val="FFFFFF"/>
                </a:highlight>
                <a:latin typeface="Arial "/>
              </a:rPr>
              <a:t>dommage.</a:t>
            </a:r>
            <a:endParaRPr lang="fr-FR" sz="1100" dirty="0">
              <a:solidFill>
                <a:srgbClr val="0D0D0D"/>
              </a:solidFill>
              <a:highlight>
                <a:srgbClr val="FFFFFF"/>
              </a:highlight>
              <a:latin typeface="Arial "/>
            </a:endParaRPr>
          </a:p>
          <a:p>
            <a:pPr algn="just"/>
            <a:endParaRPr lang="fr-FR" sz="1100" dirty="0">
              <a:solidFill>
                <a:srgbClr val="0D0D0D"/>
              </a:solidFill>
              <a:highlight>
                <a:srgbClr val="FFFFFF"/>
              </a:highlight>
              <a:latin typeface="Arial "/>
            </a:endParaRPr>
          </a:p>
          <a:p>
            <a:pPr algn="just"/>
            <a:r>
              <a:rPr lang="fr-FR" sz="1100" u="sng" dirty="0">
                <a:solidFill>
                  <a:srgbClr val="0D0D0D"/>
                </a:solidFill>
                <a:highlight>
                  <a:srgbClr val="FFFFFF"/>
                </a:highlight>
                <a:latin typeface="Arial "/>
              </a:rPr>
              <a:t>En revanche</a:t>
            </a:r>
            <a:r>
              <a:rPr lang="fr-FR" sz="1100" dirty="0">
                <a:solidFill>
                  <a:srgbClr val="0D0D0D"/>
                </a:solidFill>
                <a:highlight>
                  <a:srgbClr val="FFFFFF"/>
                </a:highlight>
                <a:latin typeface="Arial "/>
              </a:rPr>
              <a:t>, une entreprise ne peut être responsable de dommages causés uniquement par l’un de ses partenaires commerciaux dans sa chaîne d’activités.</a:t>
            </a:r>
          </a:p>
        </p:txBody>
      </p:sp>
      <p:sp>
        <p:nvSpPr>
          <p:cNvPr id="32" name="TextBox 31">
            <a:extLst>
              <a:ext uri="{FF2B5EF4-FFF2-40B4-BE49-F238E27FC236}">
                <a16:creationId xmlns:a16="http://schemas.microsoft.com/office/drawing/2014/main" id="{D510CC3D-D1D9-5D94-55B9-D95BD26DFBCE}"/>
              </a:ext>
            </a:extLst>
          </p:cNvPr>
          <p:cNvSpPr txBox="1"/>
          <p:nvPr/>
        </p:nvSpPr>
        <p:spPr>
          <a:xfrm>
            <a:off x="249568" y="3098767"/>
            <a:ext cx="5171117" cy="1954381"/>
          </a:xfrm>
          <a:prstGeom prst="rect">
            <a:avLst/>
          </a:prstGeom>
          <a:noFill/>
          <a:ln w="15875">
            <a:solidFill>
              <a:srgbClr val="FFC000"/>
            </a:solidFill>
            <a:prstDash val="dash"/>
          </a:ln>
        </p:spPr>
        <p:txBody>
          <a:bodyPr wrap="square" rtlCol="0">
            <a:spAutoFit/>
          </a:bodyPr>
          <a:lstStyle/>
          <a:p>
            <a:pPr algn="just"/>
            <a:r>
              <a:rPr lang="fr-FR" sz="1100" dirty="0">
                <a:solidFill>
                  <a:srgbClr val="0D0D0D"/>
                </a:solidFill>
                <a:highlight>
                  <a:srgbClr val="FFFFFF"/>
                </a:highlight>
                <a:latin typeface="Arial "/>
              </a:rPr>
              <a:t>Dans les conditions de droit commun d’engagement de la responsabilité civile </a:t>
            </a:r>
            <a:r>
              <a:rPr lang="fr-FR" sz="1100" b="1" dirty="0">
                <a:solidFill>
                  <a:srgbClr val="FFC000"/>
                </a:solidFill>
                <a:highlight>
                  <a:srgbClr val="FFFFFF"/>
                </a:highlight>
                <a:latin typeface="Arial "/>
              </a:rPr>
              <a:t>[art.1240 et 1241] </a:t>
            </a:r>
            <a:r>
              <a:rPr lang="fr-FR" sz="1100" dirty="0">
                <a:solidFill>
                  <a:srgbClr val="0D0D0D"/>
                </a:solidFill>
                <a:highlight>
                  <a:srgbClr val="FFFFFF"/>
                </a:highlight>
                <a:latin typeface="Arial "/>
              </a:rPr>
              <a:t>, le demandeur doit : </a:t>
            </a:r>
          </a:p>
          <a:p>
            <a:pPr algn="just"/>
            <a:endParaRPr lang="fr-FR" sz="1100" dirty="0">
              <a:solidFill>
                <a:srgbClr val="0D0D0D"/>
              </a:solidFill>
              <a:highlight>
                <a:srgbClr val="FFFFFF"/>
              </a:highlight>
              <a:latin typeface="Arial "/>
            </a:endParaRPr>
          </a:p>
          <a:p>
            <a:pPr marL="228600" indent="-228600" algn="just">
              <a:buAutoNum type="arabicPeriod"/>
            </a:pPr>
            <a:r>
              <a:rPr lang="fr-FR" sz="1100" u="sng" dirty="0">
                <a:solidFill>
                  <a:srgbClr val="0D0D0D"/>
                </a:solidFill>
                <a:highlight>
                  <a:srgbClr val="FFFFFF"/>
                </a:highlight>
                <a:latin typeface="Arial "/>
              </a:rPr>
              <a:t>Une faute </a:t>
            </a:r>
            <a:r>
              <a:rPr lang="fr-FR" sz="1100" dirty="0">
                <a:solidFill>
                  <a:srgbClr val="0D0D0D"/>
                </a:solidFill>
                <a:highlight>
                  <a:srgbClr val="FFFFFF"/>
                </a:highlight>
                <a:latin typeface="Arial "/>
              </a:rPr>
              <a:t>: résultant d’un manquement aux obligations de dire et de faire de l’ </a:t>
            </a:r>
            <a:r>
              <a:rPr lang="fr-FR" sz="1100" b="1" dirty="0">
                <a:solidFill>
                  <a:srgbClr val="FFC000"/>
                </a:solidFill>
                <a:highlight>
                  <a:srgbClr val="FFFFFF"/>
                </a:highlight>
                <a:latin typeface="Arial "/>
              </a:rPr>
              <a:t>[art. L.225-102-4] </a:t>
            </a:r>
            <a:r>
              <a:rPr lang="fr-FR" sz="1100" dirty="0">
                <a:solidFill>
                  <a:srgbClr val="0D0D0D"/>
                </a:solidFill>
                <a:highlight>
                  <a:srgbClr val="FFFFFF"/>
                </a:highlight>
                <a:latin typeface="Arial "/>
              </a:rPr>
              <a:t>;</a:t>
            </a:r>
          </a:p>
          <a:p>
            <a:pPr marL="228600" indent="-228600" algn="just">
              <a:buAutoNum type="arabicPeriod"/>
            </a:pPr>
            <a:endParaRPr lang="fr-FR" sz="1100" u="sng" dirty="0">
              <a:solidFill>
                <a:srgbClr val="0D0D0D"/>
              </a:solidFill>
              <a:highlight>
                <a:srgbClr val="FFFFFF"/>
              </a:highlight>
              <a:latin typeface="Arial "/>
            </a:endParaRPr>
          </a:p>
          <a:p>
            <a:pPr marL="228600" indent="-228600" algn="just">
              <a:buAutoNum type="arabicPeriod"/>
            </a:pPr>
            <a:r>
              <a:rPr lang="fr-FR" sz="1100" u="sng" dirty="0">
                <a:solidFill>
                  <a:srgbClr val="0D0D0D"/>
                </a:solidFill>
                <a:highlight>
                  <a:srgbClr val="FFFFFF"/>
                </a:highlight>
                <a:latin typeface="Arial "/>
              </a:rPr>
              <a:t>Un dommage</a:t>
            </a:r>
            <a:r>
              <a:rPr lang="fr-FR" sz="1100" dirty="0">
                <a:solidFill>
                  <a:srgbClr val="0D0D0D"/>
                </a:solidFill>
                <a:highlight>
                  <a:srgbClr val="FFFFFF"/>
                </a:highlight>
                <a:latin typeface="Arial "/>
              </a:rPr>
              <a:t> ; </a:t>
            </a:r>
          </a:p>
          <a:p>
            <a:pPr marL="228600" indent="-228600" algn="just">
              <a:buAutoNum type="arabicPeriod"/>
            </a:pPr>
            <a:endParaRPr lang="fr-FR" sz="1100" dirty="0">
              <a:solidFill>
                <a:srgbClr val="0D0D0D"/>
              </a:solidFill>
              <a:highlight>
                <a:srgbClr val="FFFFFF"/>
              </a:highlight>
              <a:latin typeface="Arial "/>
            </a:endParaRPr>
          </a:p>
          <a:p>
            <a:pPr marL="228600" indent="-228600" algn="just">
              <a:buAutoNum type="arabicPeriod"/>
            </a:pPr>
            <a:r>
              <a:rPr lang="fr-FR" sz="1100" u="sng" dirty="0">
                <a:solidFill>
                  <a:srgbClr val="0D0D0D"/>
                </a:solidFill>
                <a:highlight>
                  <a:srgbClr val="FFFFFF"/>
                </a:highlight>
                <a:latin typeface="Arial "/>
              </a:rPr>
              <a:t>Un lien de causalité</a:t>
            </a:r>
            <a:r>
              <a:rPr lang="fr-FR" sz="1100" dirty="0">
                <a:solidFill>
                  <a:srgbClr val="0D0D0D"/>
                </a:solidFill>
                <a:highlight>
                  <a:srgbClr val="FFFFFF"/>
                </a:highlight>
                <a:latin typeface="Arial "/>
              </a:rPr>
              <a:t> : direct et certain entre la</a:t>
            </a:r>
            <a:r>
              <a:rPr lang="fr-FR" sz="1100" b="1" dirty="0">
                <a:solidFill>
                  <a:srgbClr val="FFC000"/>
                </a:solidFill>
                <a:highlight>
                  <a:srgbClr val="FFFFFF"/>
                </a:highlight>
                <a:latin typeface="Arial "/>
              </a:rPr>
              <a:t> faute </a:t>
            </a:r>
            <a:r>
              <a:rPr lang="fr-FR" sz="1100" dirty="0">
                <a:solidFill>
                  <a:srgbClr val="0D0D0D"/>
                </a:solidFill>
                <a:highlight>
                  <a:srgbClr val="FFFFFF"/>
                </a:highlight>
                <a:latin typeface="Arial "/>
              </a:rPr>
              <a:t>et le </a:t>
            </a:r>
            <a:r>
              <a:rPr lang="fr-FR" sz="1100" b="1" dirty="0">
                <a:solidFill>
                  <a:srgbClr val="FFC000"/>
                </a:solidFill>
                <a:highlight>
                  <a:srgbClr val="FFFFFF"/>
                </a:highlight>
                <a:latin typeface="Arial "/>
              </a:rPr>
              <a:t>préjudice que l’exécution des obligations aurait permis d’éviter</a:t>
            </a:r>
            <a:r>
              <a:rPr lang="fr-FR" sz="1100" dirty="0">
                <a:highlight>
                  <a:srgbClr val="FFFFFF"/>
                </a:highlight>
                <a:latin typeface="Arial "/>
              </a:rPr>
              <a:t>.</a:t>
            </a:r>
          </a:p>
          <a:p>
            <a:pPr algn="l"/>
            <a:endParaRPr lang="fr-FR" sz="1100" b="1" dirty="0">
              <a:solidFill>
                <a:srgbClr val="FFC000"/>
              </a:solidFill>
              <a:highlight>
                <a:srgbClr val="FFFFFF"/>
              </a:highlight>
              <a:latin typeface="Arial "/>
            </a:endParaRPr>
          </a:p>
        </p:txBody>
      </p:sp>
      <p:sp>
        <p:nvSpPr>
          <p:cNvPr id="34" name="TextBox 33">
            <a:extLst>
              <a:ext uri="{FF2B5EF4-FFF2-40B4-BE49-F238E27FC236}">
                <a16:creationId xmlns:a16="http://schemas.microsoft.com/office/drawing/2014/main" id="{D76037D7-A69A-B008-64BC-CD361B89E324}"/>
              </a:ext>
            </a:extLst>
          </p:cNvPr>
          <p:cNvSpPr txBox="1"/>
          <p:nvPr/>
        </p:nvSpPr>
        <p:spPr>
          <a:xfrm>
            <a:off x="1410766" y="2504466"/>
            <a:ext cx="2595763" cy="430887"/>
          </a:xfrm>
          <a:prstGeom prst="rect">
            <a:avLst/>
          </a:prstGeom>
          <a:noFill/>
          <a:ln w="15875">
            <a:solidFill>
              <a:srgbClr val="FFC000"/>
            </a:solidFill>
            <a:prstDash val="solid"/>
          </a:ln>
        </p:spPr>
        <p:txBody>
          <a:bodyPr wrap="square" rtlCol="0">
            <a:spAutoFit/>
          </a:bodyPr>
          <a:lstStyle/>
          <a:p>
            <a:pPr algn="ctr"/>
            <a:r>
              <a:rPr lang="fr-FR" sz="1100" b="1" dirty="0">
                <a:solidFill>
                  <a:srgbClr val="FFC000"/>
                </a:solidFill>
                <a:latin typeface="Arial" panose="020B0604020202020204" pitchFamily="34" charset="0"/>
                <a:cs typeface="Arial" panose="020B0604020202020204" pitchFamily="34" charset="0"/>
              </a:rPr>
              <a:t>Engagement de la responsabilité de la société </a:t>
            </a:r>
          </a:p>
        </p:txBody>
      </p:sp>
      <p:pic>
        <p:nvPicPr>
          <p:cNvPr id="35" name="Graphic 34" descr="Factory outline">
            <a:extLst>
              <a:ext uri="{FF2B5EF4-FFF2-40B4-BE49-F238E27FC236}">
                <a16:creationId xmlns:a16="http://schemas.microsoft.com/office/drawing/2014/main" id="{A497CA73-AEFB-E20E-B877-5625BC979D9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61077" y="3359064"/>
            <a:ext cx="708199" cy="708199"/>
          </a:xfrm>
          <a:prstGeom prst="rect">
            <a:avLst/>
          </a:prstGeom>
        </p:spPr>
      </p:pic>
      <p:sp>
        <p:nvSpPr>
          <p:cNvPr id="36" name="TextBox 35">
            <a:extLst>
              <a:ext uri="{FF2B5EF4-FFF2-40B4-BE49-F238E27FC236}">
                <a16:creationId xmlns:a16="http://schemas.microsoft.com/office/drawing/2014/main" id="{F39177B1-ED94-D719-40A0-5E1D7A098518}"/>
              </a:ext>
            </a:extLst>
          </p:cNvPr>
          <p:cNvSpPr txBox="1"/>
          <p:nvPr/>
        </p:nvSpPr>
        <p:spPr>
          <a:xfrm>
            <a:off x="7870925" y="2649745"/>
            <a:ext cx="2595763" cy="430887"/>
          </a:xfrm>
          <a:prstGeom prst="rect">
            <a:avLst/>
          </a:prstGeom>
          <a:noFill/>
          <a:ln w="15875">
            <a:solidFill>
              <a:schemeClr val="accent2">
                <a:lumMod val="75000"/>
              </a:schemeClr>
            </a:solidFill>
            <a:prstDash val="solid"/>
          </a:ln>
        </p:spPr>
        <p:txBody>
          <a:bodyPr wrap="square" rtlCol="0">
            <a:spAutoFit/>
          </a:bodyPr>
          <a:lstStyle/>
          <a:p>
            <a:pPr algn="ctr"/>
            <a:r>
              <a:rPr lang="fr-FR" sz="1100" b="1" dirty="0">
                <a:solidFill>
                  <a:schemeClr val="accent2">
                    <a:lumMod val="75000"/>
                  </a:schemeClr>
                </a:solidFill>
                <a:latin typeface="Arial" panose="020B0604020202020204" pitchFamily="34" charset="0"/>
                <a:cs typeface="Arial" panose="020B0604020202020204" pitchFamily="34" charset="0"/>
              </a:rPr>
              <a:t>Engagement de la responsabilité de la société </a:t>
            </a:r>
          </a:p>
        </p:txBody>
      </p:sp>
      <p:pic>
        <p:nvPicPr>
          <p:cNvPr id="46" name="Graphic 45" descr="Information outline">
            <a:extLst>
              <a:ext uri="{FF2B5EF4-FFF2-40B4-BE49-F238E27FC236}">
                <a16:creationId xmlns:a16="http://schemas.microsoft.com/office/drawing/2014/main" id="{7341181F-C544-8C0A-7829-A384BD6B4D1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973129" y="5892929"/>
            <a:ext cx="293082" cy="274198"/>
          </a:xfrm>
          <a:prstGeom prst="rect">
            <a:avLst/>
          </a:prstGeom>
        </p:spPr>
      </p:pic>
      <p:sp>
        <p:nvSpPr>
          <p:cNvPr id="52" name="TextBox 51">
            <a:extLst>
              <a:ext uri="{FF2B5EF4-FFF2-40B4-BE49-F238E27FC236}">
                <a16:creationId xmlns:a16="http://schemas.microsoft.com/office/drawing/2014/main" id="{2F4FF4C1-9923-1A70-9492-AEB1741BF3E8}"/>
              </a:ext>
            </a:extLst>
          </p:cNvPr>
          <p:cNvSpPr txBox="1"/>
          <p:nvPr/>
        </p:nvSpPr>
        <p:spPr>
          <a:xfrm>
            <a:off x="6200672" y="5818481"/>
            <a:ext cx="5811859" cy="569387"/>
          </a:xfrm>
          <a:prstGeom prst="rect">
            <a:avLst/>
          </a:prstGeom>
          <a:solidFill>
            <a:schemeClr val="accent2">
              <a:lumMod val="75000"/>
              <a:alpha val="16000"/>
            </a:schemeClr>
          </a:solidFill>
          <a:ln w="15875">
            <a:solidFill>
              <a:schemeClr val="accent2">
                <a:lumMod val="75000"/>
              </a:schemeClr>
            </a:solidFill>
            <a:prstDash val="sysDot"/>
          </a:ln>
        </p:spPr>
        <p:txBody>
          <a:bodyPr wrap="square" rtlCol="0">
            <a:spAutoFit/>
          </a:bodyPr>
          <a:lstStyle/>
          <a:p>
            <a:pPr algn="just"/>
            <a:r>
              <a:rPr lang="fr-FR" sz="1000" dirty="0">
                <a:solidFill>
                  <a:srgbClr val="0D0D0D"/>
                </a:solidFill>
                <a:latin typeface="Arial "/>
              </a:rPr>
              <a:t>L’article 29 vise uniquement les </a:t>
            </a:r>
            <a:r>
              <a:rPr lang="fr-FR" sz="1000" dirty="0">
                <a:solidFill>
                  <a:schemeClr val="accent2">
                    <a:lumMod val="75000"/>
                  </a:schemeClr>
                </a:solidFill>
                <a:latin typeface="Arial "/>
              </a:rPr>
              <a:t>[</a:t>
            </a:r>
            <a:r>
              <a:rPr lang="fr-FR" sz="1000" b="1" dirty="0">
                <a:solidFill>
                  <a:schemeClr val="accent2">
                    <a:lumMod val="75000"/>
                  </a:schemeClr>
                </a:solidFill>
                <a:latin typeface="Arial "/>
              </a:rPr>
              <a:t>art.10 et 11</a:t>
            </a:r>
            <a:r>
              <a:rPr lang="fr-FR" sz="1000" dirty="0">
                <a:solidFill>
                  <a:schemeClr val="accent2">
                    <a:lumMod val="75000"/>
                  </a:schemeClr>
                </a:solidFill>
                <a:latin typeface="Arial "/>
              </a:rPr>
              <a:t>]</a:t>
            </a:r>
            <a:r>
              <a:rPr lang="fr-FR" sz="1000" dirty="0">
                <a:solidFill>
                  <a:srgbClr val="0D0D0D"/>
                </a:solidFill>
                <a:latin typeface="Arial "/>
              </a:rPr>
              <a:t>. Il faudrait donc en comprendre que le  manquement à l’ </a:t>
            </a:r>
            <a:r>
              <a:rPr lang="fr-FR" sz="1000" b="1" dirty="0">
                <a:solidFill>
                  <a:schemeClr val="accent2">
                    <a:lumMod val="75000"/>
                  </a:schemeClr>
                </a:solidFill>
                <a:latin typeface="Arial "/>
              </a:rPr>
              <a:t>[art.12]</a:t>
            </a:r>
            <a:r>
              <a:rPr lang="fr-FR" sz="1000" dirty="0">
                <a:solidFill>
                  <a:srgbClr val="0D0D0D"/>
                </a:solidFill>
                <a:latin typeface="Arial "/>
              </a:rPr>
              <a:t>, qui prévoit l’obligation de mesures de réparation des incidences négatives réelles, n’est pas susceptible d’entraîner la responsabilité de la société</a:t>
            </a:r>
            <a:r>
              <a:rPr lang="fr-FR" sz="1100" dirty="0">
                <a:solidFill>
                  <a:srgbClr val="0D0D0D"/>
                </a:solidFill>
                <a:latin typeface="Arial "/>
              </a:rPr>
              <a:t>. </a:t>
            </a:r>
          </a:p>
        </p:txBody>
      </p:sp>
      <p:cxnSp>
        <p:nvCxnSpPr>
          <p:cNvPr id="56" name="Straight Arrow Connector 55">
            <a:extLst>
              <a:ext uri="{FF2B5EF4-FFF2-40B4-BE49-F238E27FC236}">
                <a16:creationId xmlns:a16="http://schemas.microsoft.com/office/drawing/2014/main" id="{360812FA-E3CC-175C-AA1E-DD4CC42F5A57}"/>
              </a:ext>
            </a:extLst>
          </p:cNvPr>
          <p:cNvCxnSpPr>
            <a:cxnSpLocks/>
            <a:stCxn id="32" idx="2"/>
            <a:endCxn id="59" idx="0"/>
          </p:cNvCxnSpPr>
          <p:nvPr/>
        </p:nvCxnSpPr>
        <p:spPr>
          <a:xfrm>
            <a:off x="2835127" y="5053148"/>
            <a:ext cx="8504" cy="314821"/>
          </a:xfrm>
          <a:prstGeom prst="straightConnector1">
            <a:avLst/>
          </a:prstGeom>
          <a:ln>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22002D2A-DD51-5C6E-283F-5F8B939F1431}"/>
              </a:ext>
            </a:extLst>
          </p:cNvPr>
          <p:cNvSpPr txBox="1"/>
          <p:nvPr/>
        </p:nvSpPr>
        <p:spPr>
          <a:xfrm>
            <a:off x="2062479" y="5367969"/>
            <a:ext cx="1562303" cy="261610"/>
          </a:xfrm>
          <a:prstGeom prst="rect">
            <a:avLst/>
          </a:prstGeom>
          <a:noFill/>
          <a:ln w="15875">
            <a:solidFill>
              <a:srgbClr val="FFC000"/>
            </a:solidFill>
            <a:prstDash val="solid"/>
          </a:ln>
        </p:spPr>
        <p:txBody>
          <a:bodyPr wrap="square" rtlCol="0">
            <a:spAutoFit/>
          </a:bodyPr>
          <a:lstStyle/>
          <a:p>
            <a:pPr algn="just"/>
            <a:r>
              <a:rPr lang="fr-FR" sz="1100" b="1" dirty="0">
                <a:solidFill>
                  <a:srgbClr val="FFC000"/>
                </a:solidFill>
                <a:latin typeface="Arial" panose="020B0604020202020204" pitchFamily="34" charset="0"/>
                <a:cs typeface="Arial" panose="020B0604020202020204" pitchFamily="34" charset="0"/>
              </a:rPr>
              <a:t>Réparation intégrale </a:t>
            </a:r>
          </a:p>
        </p:txBody>
      </p:sp>
      <p:sp>
        <p:nvSpPr>
          <p:cNvPr id="60" name="TextBox 59">
            <a:extLst>
              <a:ext uri="{FF2B5EF4-FFF2-40B4-BE49-F238E27FC236}">
                <a16:creationId xmlns:a16="http://schemas.microsoft.com/office/drawing/2014/main" id="{18CAA37F-AE5D-7BD1-339B-F618B5817598}"/>
              </a:ext>
            </a:extLst>
          </p:cNvPr>
          <p:cNvSpPr txBox="1"/>
          <p:nvPr/>
        </p:nvSpPr>
        <p:spPr>
          <a:xfrm>
            <a:off x="8356042" y="5535970"/>
            <a:ext cx="1562408" cy="261610"/>
          </a:xfrm>
          <a:prstGeom prst="rect">
            <a:avLst/>
          </a:prstGeom>
          <a:noFill/>
          <a:ln w="15875">
            <a:solidFill>
              <a:schemeClr val="accent2">
                <a:lumMod val="75000"/>
              </a:schemeClr>
            </a:solidFill>
            <a:prstDash val="solid"/>
          </a:ln>
        </p:spPr>
        <p:txBody>
          <a:bodyPr wrap="square" rtlCol="0">
            <a:spAutoFit/>
          </a:bodyPr>
          <a:lstStyle/>
          <a:p>
            <a:pPr algn="just"/>
            <a:r>
              <a:rPr lang="fr-FR" sz="1100" b="1" dirty="0">
                <a:solidFill>
                  <a:schemeClr val="accent2">
                    <a:lumMod val="75000"/>
                  </a:schemeClr>
                </a:solidFill>
                <a:latin typeface="Arial" panose="020B0604020202020204" pitchFamily="34" charset="0"/>
                <a:cs typeface="Arial" panose="020B0604020202020204" pitchFamily="34" charset="0"/>
              </a:rPr>
              <a:t>Réparation intégrale </a:t>
            </a:r>
          </a:p>
        </p:txBody>
      </p:sp>
      <p:cxnSp>
        <p:nvCxnSpPr>
          <p:cNvPr id="61" name="Straight Arrow Connector 60">
            <a:extLst>
              <a:ext uri="{FF2B5EF4-FFF2-40B4-BE49-F238E27FC236}">
                <a16:creationId xmlns:a16="http://schemas.microsoft.com/office/drawing/2014/main" id="{465D8E0A-F3B7-8AF8-BFFA-C486BE565E8C}"/>
              </a:ext>
            </a:extLst>
          </p:cNvPr>
          <p:cNvCxnSpPr>
            <a:cxnSpLocks/>
            <a:stCxn id="29" idx="2"/>
            <a:endCxn id="60" idx="0"/>
          </p:cNvCxnSpPr>
          <p:nvPr/>
        </p:nvCxnSpPr>
        <p:spPr>
          <a:xfrm flipH="1">
            <a:off x="9137246" y="5430153"/>
            <a:ext cx="1" cy="105817"/>
          </a:xfrm>
          <a:prstGeom prst="straightConnector1">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6" name="Arrow: Curved Right 65">
            <a:extLst>
              <a:ext uri="{FF2B5EF4-FFF2-40B4-BE49-F238E27FC236}">
                <a16:creationId xmlns:a16="http://schemas.microsoft.com/office/drawing/2014/main" id="{91CF4006-2CF6-7160-4B43-B8E002A6FA22}"/>
              </a:ext>
            </a:extLst>
          </p:cNvPr>
          <p:cNvSpPr/>
          <p:nvPr/>
        </p:nvSpPr>
        <p:spPr>
          <a:xfrm>
            <a:off x="5694448" y="4651702"/>
            <a:ext cx="518482" cy="1014742"/>
          </a:xfrm>
          <a:prstGeom prst="curvedRightArrow">
            <a:avLst/>
          </a:prstGeom>
          <a:solidFill>
            <a:schemeClr val="accent2">
              <a:lumMod val="75000"/>
              <a:alpha val="32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Tree>
    <p:extLst>
      <p:ext uri="{BB962C8B-B14F-4D97-AF65-F5344CB8AC3E}">
        <p14:creationId xmlns:p14="http://schemas.microsoft.com/office/powerpoint/2010/main" val="4187778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72C69880-0DAF-806B-0CD9-698429C958A4}"/>
              </a:ext>
            </a:extLst>
          </p:cNvPr>
          <p:cNvSpPr>
            <a:spLocks noGrp="1"/>
          </p:cNvSpPr>
          <p:nvPr>
            <p:ph type="ftr" sz="quarter" idx="11"/>
          </p:nvPr>
        </p:nvSpPr>
        <p:spPr/>
        <p:txBody>
          <a:bodyPr/>
          <a:lstStyle/>
          <a:p>
            <a:r>
              <a:rPr lang="fr-FR" dirty="0"/>
              <a:t>Loi Vigilance et CS3D</a:t>
            </a:r>
          </a:p>
        </p:txBody>
      </p:sp>
      <p:sp>
        <p:nvSpPr>
          <p:cNvPr id="5" name="Espace réservé du numéro de diapositive 4">
            <a:extLst>
              <a:ext uri="{FF2B5EF4-FFF2-40B4-BE49-F238E27FC236}">
                <a16:creationId xmlns:a16="http://schemas.microsoft.com/office/drawing/2014/main" id="{ED5CC763-2415-EE7E-F3DC-A93160DC7A57}"/>
              </a:ext>
            </a:extLst>
          </p:cNvPr>
          <p:cNvSpPr>
            <a:spLocks noGrp="1"/>
          </p:cNvSpPr>
          <p:nvPr>
            <p:ph type="sldNum" sz="quarter" idx="12"/>
          </p:nvPr>
        </p:nvSpPr>
        <p:spPr/>
        <p:txBody>
          <a:bodyPr/>
          <a:lstStyle/>
          <a:p>
            <a:fld id="{ACD126DD-79FE-4D5A-AC7A-A91888D03992}" type="slidenum">
              <a:rPr lang="fr-FR" smtClean="0"/>
              <a:t>11</a:t>
            </a:fld>
            <a:endParaRPr lang="fr-FR" dirty="0"/>
          </a:p>
        </p:txBody>
      </p:sp>
      <p:grpSp>
        <p:nvGrpSpPr>
          <p:cNvPr id="43" name="Groupe 42">
            <a:extLst>
              <a:ext uri="{FF2B5EF4-FFF2-40B4-BE49-F238E27FC236}">
                <a16:creationId xmlns:a16="http://schemas.microsoft.com/office/drawing/2014/main" id="{B2CFA6D3-FE6B-53C7-741F-CEE55B05D3B5}"/>
              </a:ext>
            </a:extLst>
          </p:cNvPr>
          <p:cNvGrpSpPr/>
          <p:nvPr/>
        </p:nvGrpSpPr>
        <p:grpSpPr>
          <a:xfrm>
            <a:off x="345439" y="273513"/>
            <a:ext cx="9659713" cy="739257"/>
            <a:chOff x="345439" y="273513"/>
            <a:chExt cx="9659713" cy="739257"/>
          </a:xfrm>
        </p:grpSpPr>
        <p:sp>
          <p:nvSpPr>
            <p:cNvPr id="10" name="Titre 1">
              <a:extLst>
                <a:ext uri="{FF2B5EF4-FFF2-40B4-BE49-F238E27FC236}">
                  <a16:creationId xmlns:a16="http://schemas.microsoft.com/office/drawing/2014/main" id="{F9551C28-6196-B473-E8A7-3CD177022A7D}"/>
                </a:ext>
              </a:extLst>
            </p:cNvPr>
            <p:cNvSpPr txBox="1">
              <a:spLocks/>
            </p:cNvSpPr>
            <p:nvPr/>
          </p:nvSpPr>
          <p:spPr>
            <a:xfrm>
              <a:off x="1114354" y="345870"/>
              <a:ext cx="8890798" cy="6669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000" b="1" dirty="0"/>
                <a:t>Nouveautés CS3D </a:t>
              </a:r>
            </a:p>
          </p:txBody>
        </p:sp>
        <p:grpSp>
          <p:nvGrpSpPr>
            <p:cNvPr id="11" name="Groupe 10">
              <a:extLst>
                <a:ext uri="{FF2B5EF4-FFF2-40B4-BE49-F238E27FC236}">
                  <a16:creationId xmlns:a16="http://schemas.microsoft.com/office/drawing/2014/main" id="{847B89CC-5F5E-F162-76DD-38B683EA230A}"/>
                </a:ext>
              </a:extLst>
            </p:cNvPr>
            <p:cNvGrpSpPr/>
            <p:nvPr/>
          </p:nvGrpSpPr>
          <p:grpSpPr>
            <a:xfrm>
              <a:off x="345439" y="273513"/>
              <a:ext cx="581115" cy="735471"/>
              <a:chOff x="345439" y="509681"/>
              <a:chExt cx="581115" cy="735471"/>
            </a:xfrm>
          </p:grpSpPr>
          <p:sp>
            <p:nvSpPr>
              <p:cNvPr id="12" name="Forme libre : forme 11">
                <a:extLst>
                  <a:ext uri="{FF2B5EF4-FFF2-40B4-BE49-F238E27FC236}">
                    <a16:creationId xmlns:a16="http://schemas.microsoft.com/office/drawing/2014/main" id="{82501EFB-285C-445F-17E0-EEDF8C7AF723}"/>
                  </a:ext>
                </a:extLst>
              </p:cNvPr>
              <p:cNvSpPr/>
              <p:nvPr/>
            </p:nvSpPr>
            <p:spPr>
              <a:xfrm>
                <a:off x="345439" y="509681"/>
                <a:ext cx="581115" cy="735471"/>
              </a:xfrm>
              <a:custGeom>
                <a:avLst/>
                <a:gdLst>
                  <a:gd name="connsiteX0" fmla="*/ 0 w 1481666"/>
                  <a:gd name="connsiteY0" fmla="*/ 644525 h 1289050"/>
                  <a:gd name="connsiteX1" fmla="*/ 322263 w 1481666"/>
                  <a:gd name="connsiteY1" fmla="*/ 0 h 1289050"/>
                  <a:gd name="connsiteX2" fmla="*/ 1159404 w 1481666"/>
                  <a:gd name="connsiteY2" fmla="*/ 0 h 1289050"/>
                  <a:gd name="connsiteX3" fmla="*/ 1481666 w 1481666"/>
                  <a:gd name="connsiteY3" fmla="*/ 644525 h 1289050"/>
                  <a:gd name="connsiteX4" fmla="*/ 1159404 w 1481666"/>
                  <a:gd name="connsiteY4" fmla="*/ 1289050 h 1289050"/>
                  <a:gd name="connsiteX5" fmla="*/ 322263 w 1481666"/>
                  <a:gd name="connsiteY5" fmla="*/ 1289050 h 1289050"/>
                  <a:gd name="connsiteX6" fmla="*/ 0 w 1481666"/>
                  <a:gd name="connsiteY6" fmla="*/ 644525 h 128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1666" h="1289050">
                    <a:moveTo>
                      <a:pt x="740833" y="0"/>
                    </a:moveTo>
                    <a:lnTo>
                      <a:pt x="1481666" y="280369"/>
                    </a:lnTo>
                    <a:lnTo>
                      <a:pt x="1481666" y="1008682"/>
                    </a:lnTo>
                    <a:lnTo>
                      <a:pt x="740833" y="1289050"/>
                    </a:lnTo>
                    <a:lnTo>
                      <a:pt x="0" y="1008682"/>
                    </a:lnTo>
                    <a:lnTo>
                      <a:pt x="0" y="280369"/>
                    </a:lnTo>
                    <a:lnTo>
                      <a:pt x="740833" y="0"/>
                    </a:lnTo>
                    <a:close/>
                  </a:path>
                </a:pathLst>
              </a:custGeom>
              <a:noFill/>
              <a:ln>
                <a:solidFill>
                  <a:srgbClr val="FFC800"/>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2787" tIns="272803" rIns="242787" bIns="272803" numCol="1" spcCol="1270" anchor="ctr" anchorCtr="0">
                <a:noAutofit/>
              </a:bodyPr>
              <a:lstStyle/>
              <a:p>
                <a:pPr marL="0" lvl="0" indent="0" algn="ctr" defTabSz="466725">
                  <a:lnSpc>
                    <a:spcPct val="90000"/>
                  </a:lnSpc>
                  <a:spcBef>
                    <a:spcPct val="0"/>
                  </a:spcBef>
                  <a:spcAft>
                    <a:spcPct val="35000"/>
                  </a:spcAft>
                  <a:buNone/>
                </a:pPr>
                <a:endParaRPr lang="fr-FR" sz="1500" kern="1200" dirty="0">
                  <a:solidFill>
                    <a:srgbClr val="FFC800"/>
                  </a:solidFill>
                  <a:highlight>
                    <a:srgbClr val="FFCC66"/>
                  </a:highlight>
                </a:endParaRPr>
              </a:p>
            </p:txBody>
          </p:sp>
          <p:sp>
            <p:nvSpPr>
              <p:cNvPr id="13" name="ZoneTexte 12">
                <a:extLst>
                  <a:ext uri="{FF2B5EF4-FFF2-40B4-BE49-F238E27FC236}">
                    <a16:creationId xmlns:a16="http://schemas.microsoft.com/office/drawing/2014/main" id="{92C9DCB9-7380-FB35-79E1-F06DFB39F035}"/>
                  </a:ext>
                </a:extLst>
              </p:cNvPr>
              <p:cNvSpPr txBox="1"/>
              <p:nvPr/>
            </p:nvSpPr>
            <p:spPr>
              <a:xfrm>
                <a:off x="402128" y="646583"/>
                <a:ext cx="467735" cy="400110"/>
              </a:xfrm>
              <a:prstGeom prst="rect">
                <a:avLst/>
              </a:prstGeom>
              <a:noFill/>
            </p:spPr>
            <p:txBody>
              <a:bodyPr wrap="square" rtlCol="0">
                <a:spAutoFit/>
              </a:bodyPr>
              <a:lstStyle/>
              <a:p>
                <a:pPr algn="ctr"/>
                <a:r>
                  <a:rPr lang="fr-FR" sz="2000" b="1" dirty="0">
                    <a:solidFill>
                      <a:srgbClr val="FFC800"/>
                    </a:solidFill>
                    <a:latin typeface="Arial" panose="020B0604020202020204" pitchFamily="34" charset="0"/>
                    <a:cs typeface="Arial" panose="020B0604020202020204" pitchFamily="34" charset="0"/>
                  </a:rPr>
                  <a:t>10</a:t>
                </a:r>
              </a:p>
            </p:txBody>
          </p:sp>
        </p:grpSp>
      </p:grpSp>
      <p:sp>
        <p:nvSpPr>
          <p:cNvPr id="6" name="Titre 1">
            <a:extLst>
              <a:ext uri="{FF2B5EF4-FFF2-40B4-BE49-F238E27FC236}">
                <a16:creationId xmlns:a16="http://schemas.microsoft.com/office/drawing/2014/main" id="{A5F31CF7-8547-D7B2-F48B-FCDABEAEF22C}"/>
              </a:ext>
            </a:extLst>
          </p:cNvPr>
          <p:cNvSpPr txBox="1">
            <a:spLocks/>
          </p:cNvSpPr>
          <p:nvPr/>
        </p:nvSpPr>
        <p:spPr>
          <a:xfrm>
            <a:off x="1107703" y="828996"/>
            <a:ext cx="8306499" cy="340434"/>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fr-FR" sz="2000" b="1" i="1" dirty="0"/>
          </a:p>
        </p:txBody>
      </p:sp>
      <p:cxnSp>
        <p:nvCxnSpPr>
          <p:cNvPr id="7" name="Connecteur droit 6">
            <a:extLst>
              <a:ext uri="{FF2B5EF4-FFF2-40B4-BE49-F238E27FC236}">
                <a16:creationId xmlns:a16="http://schemas.microsoft.com/office/drawing/2014/main" id="{88BD261A-0AF2-54C8-414D-F6148AA47169}"/>
              </a:ext>
            </a:extLst>
          </p:cNvPr>
          <p:cNvCxnSpPr>
            <a:cxnSpLocks/>
          </p:cNvCxnSpPr>
          <p:nvPr/>
        </p:nvCxnSpPr>
        <p:spPr>
          <a:xfrm flipH="1">
            <a:off x="680936" y="6356350"/>
            <a:ext cx="10836613" cy="0"/>
          </a:xfrm>
          <a:prstGeom prst="line">
            <a:avLst/>
          </a:prstGeom>
          <a:ln>
            <a:solidFill>
              <a:srgbClr val="FFC800"/>
            </a:solidFill>
          </a:ln>
        </p:spPr>
        <p:style>
          <a:lnRef idx="1">
            <a:schemeClr val="dk1"/>
          </a:lnRef>
          <a:fillRef idx="0">
            <a:schemeClr val="dk1"/>
          </a:fillRef>
          <a:effectRef idx="0">
            <a:schemeClr val="dk1"/>
          </a:effectRef>
          <a:fontRef idx="minor">
            <a:schemeClr val="tx1"/>
          </a:fontRef>
        </p:style>
      </p:cxnSp>
      <p:graphicFrame>
        <p:nvGraphicFramePr>
          <p:cNvPr id="2" name="Espace réservé du contenu 13">
            <a:extLst>
              <a:ext uri="{FF2B5EF4-FFF2-40B4-BE49-F238E27FC236}">
                <a16:creationId xmlns:a16="http://schemas.microsoft.com/office/drawing/2014/main" id="{7A0B230B-D9FD-A705-B0FE-2382DAE793DE}"/>
              </a:ext>
            </a:extLst>
          </p:cNvPr>
          <p:cNvGraphicFramePr>
            <a:graphicFrameLocks noGrp="1"/>
          </p:cNvGraphicFramePr>
          <p:nvPr>
            <p:ph idx="1"/>
            <p:extLst>
              <p:ext uri="{D42A27DB-BD31-4B8C-83A1-F6EECF244321}">
                <p14:modId xmlns:p14="http://schemas.microsoft.com/office/powerpoint/2010/main" val="1980590614"/>
              </p:ext>
            </p:extLst>
          </p:nvPr>
        </p:nvGraphicFramePr>
        <p:xfrm>
          <a:off x="362232" y="2582972"/>
          <a:ext cx="3773524" cy="30168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oneTexte 48">
            <a:extLst>
              <a:ext uri="{FF2B5EF4-FFF2-40B4-BE49-F238E27FC236}">
                <a16:creationId xmlns:a16="http://schemas.microsoft.com/office/drawing/2014/main" id="{C783754B-00D9-D4D3-7C79-DEA2E2A65335}"/>
              </a:ext>
            </a:extLst>
          </p:cNvPr>
          <p:cNvSpPr txBox="1"/>
          <p:nvPr/>
        </p:nvSpPr>
        <p:spPr>
          <a:xfrm>
            <a:off x="5559753" y="1289619"/>
            <a:ext cx="1072494" cy="276999"/>
          </a:xfrm>
          <a:prstGeom prst="rect">
            <a:avLst/>
          </a:prstGeom>
          <a:noFill/>
          <a:ln>
            <a:noFill/>
            <a:prstDash val="dash"/>
          </a:ln>
        </p:spPr>
        <p:txBody>
          <a:bodyPr wrap="square">
            <a:spAutoFit/>
          </a:bodyPr>
          <a:lstStyle/>
          <a:p>
            <a:r>
              <a:rPr lang="fr-FR" sz="1200" b="1" dirty="0">
                <a:solidFill>
                  <a:schemeClr val="tx2">
                    <a:lumMod val="90000"/>
                    <a:lumOff val="10000"/>
                  </a:schemeClr>
                </a:solidFill>
                <a:latin typeface="Arial" panose="020B0604020202020204" pitchFamily="34" charset="0"/>
                <a:cs typeface="Arial" panose="020B0604020202020204" pitchFamily="34" charset="0"/>
              </a:rPr>
              <a:t>[art. 22]</a:t>
            </a:r>
          </a:p>
        </p:txBody>
      </p:sp>
      <p:sp>
        <p:nvSpPr>
          <p:cNvPr id="17" name="Rectangle: Folded Corner 16">
            <a:extLst>
              <a:ext uri="{FF2B5EF4-FFF2-40B4-BE49-F238E27FC236}">
                <a16:creationId xmlns:a16="http://schemas.microsoft.com/office/drawing/2014/main" id="{9E916C90-6403-3F71-3DB1-106DD518FF0E}"/>
              </a:ext>
            </a:extLst>
          </p:cNvPr>
          <p:cNvSpPr/>
          <p:nvPr/>
        </p:nvSpPr>
        <p:spPr>
          <a:xfrm>
            <a:off x="926554" y="2219832"/>
            <a:ext cx="3950246" cy="3743079"/>
          </a:xfrm>
          <a:prstGeom prst="foldedCorner">
            <a:avLst/>
          </a:prstGeom>
          <a:no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just"/>
            <a:r>
              <a:rPr lang="fr-FR" b="1" dirty="0">
                <a:solidFill>
                  <a:srgbClr val="000000"/>
                </a:solidFill>
                <a:latin typeface="Arial    "/>
                <a:ea typeface="SimSun" panose="02010600030101010101" pitchFamily="2" charset="-122"/>
                <a:cs typeface="Times New Roman" panose="02020603050405020304" pitchFamily="18" charset="0"/>
              </a:rPr>
              <a:t>   </a:t>
            </a:r>
            <a:r>
              <a:rPr lang="fr-FR" sz="1050" dirty="0">
                <a:solidFill>
                  <a:schemeClr val="bg2">
                    <a:lumMod val="25000"/>
                  </a:schemeClr>
                </a:solidFill>
                <a:latin typeface="Arial    "/>
              </a:rPr>
              <a:t>Le plan de transition contient : </a:t>
            </a:r>
          </a:p>
          <a:p>
            <a:pPr algn="just"/>
            <a:endParaRPr lang="fr-FR" sz="1050" dirty="0">
              <a:solidFill>
                <a:schemeClr val="bg2">
                  <a:lumMod val="25000"/>
                </a:schemeClr>
              </a:solidFill>
              <a:latin typeface="Arial    "/>
            </a:endParaRPr>
          </a:p>
          <a:p>
            <a:pPr marL="171450" indent="-171450" algn="just">
              <a:buFont typeface="Wingdings" panose="05000000000000000000" pitchFamily="2" charset="2"/>
              <a:buChar char="v"/>
            </a:pPr>
            <a:r>
              <a:rPr lang="fr-FR" sz="1050" dirty="0">
                <a:solidFill>
                  <a:schemeClr val="bg2">
                    <a:lumMod val="25000"/>
                  </a:schemeClr>
                </a:solidFill>
                <a:latin typeface="Arial    "/>
              </a:rPr>
              <a:t>Des objectifs temporels liés au changement climatique pour 2030 et par étapes quinquennales jusqu'en 2050, fondés sur des preuves scientifiques concluantes et comprenant, le cas échéant, des objectifs absolus de réduction des émissions de gaz à effet de serre (scope 1, champ d'application 2 et champ d'application 3) ; </a:t>
            </a:r>
          </a:p>
          <a:p>
            <a:pPr algn="just"/>
            <a:endParaRPr lang="fr-FR" sz="1050" dirty="0">
              <a:solidFill>
                <a:schemeClr val="bg2">
                  <a:lumMod val="25000"/>
                </a:schemeClr>
              </a:solidFill>
              <a:latin typeface="Arial    "/>
            </a:endParaRPr>
          </a:p>
          <a:p>
            <a:pPr marL="171450" indent="-171450" algn="just">
              <a:buFont typeface="Wingdings" panose="05000000000000000000" pitchFamily="2" charset="2"/>
              <a:buChar char="v"/>
            </a:pPr>
            <a:r>
              <a:rPr lang="fr-FR" sz="1050" dirty="0">
                <a:solidFill>
                  <a:schemeClr val="bg2">
                    <a:lumMod val="25000"/>
                  </a:schemeClr>
                </a:solidFill>
                <a:latin typeface="Arial    "/>
              </a:rPr>
              <a:t>Une description des leviers de décarbonisation identifiés et des mesures clés prévues pour atteindre les objectifs en matière de changement climatique ; </a:t>
            </a:r>
          </a:p>
          <a:p>
            <a:pPr algn="just"/>
            <a:endParaRPr lang="fr-FR" sz="1050" dirty="0">
              <a:solidFill>
                <a:schemeClr val="bg2">
                  <a:lumMod val="25000"/>
                </a:schemeClr>
              </a:solidFill>
              <a:latin typeface="Arial    "/>
            </a:endParaRPr>
          </a:p>
          <a:p>
            <a:pPr marL="171450" indent="-171450" algn="just">
              <a:buFont typeface="Wingdings" panose="05000000000000000000" pitchFamily="2" charset="2"/>
              <a:buChar char="v"/>
            </a:pPr>
            <a:r>
              <a:rPr lang="fr-FR" sz="1050" dirty="0">
                <a:solidFill>
                  <a:schemeClr val="bg2">
                    <a:lumMod val="25000"/>
                  </a:schemeClr>
                </a:solidFill>
                <a:latin typeface="Arial    "/>
              </a:rPr>
              <a:t>Une explication et une quantification des investissements et des financements soutenant la mise en œuvre du plan ; </a:t>
            </a:r>
          </a:p>
          <a:p>
            <a:pPr marL="171450" indent="-171450" algn="just">
              <a:buFont typeface="Wingdings" panose="05000000000000000000" pitchFamily="2" charset="2"/>
              <a:buChar char="v"/>
            </a:pPr>
            <a:endParaRPr lang="fr-FR" sz="1050" dirty="0">
              <a:solidFill>
                <a:schemeClr val="bg2">
                  <a:lumMod val="25000"/>
                </a:schemeClr>
              </a:solidFill>
              <a:latin typeface="Arial    "/>
            </a:endParaRPr>
          </a:p>
          <a:p>
            <a:pPr marL="171450" indent="-171450" algn="just">
              <a:buFont typeface="Wingdings" panose="05000000000000000000" pitchFamily="2" charset="2"/>
              <a:buChar char="v"/>
            </a:pPr>
            <a:r>
              <a:rPr lang="fr-FR" sz="1050" dirty="0">
                <a:solidFill>
                  <a:schemeClr val="bg2">
                    <a:lumMod val="25000"/>
                  </a:schemeClr>
                </a:solidFill>
                <a:latin typeface="Arial    "/>
              </a:rPr>
              <a:t>Une description du rôle des organes d'administration, de gestion et de surveillance en ce qui concerne le plan. </a:t>
            </a:r>
          </a:p>
          <a:p>
            <a:pPr algn="just"/>
            <a:endParaRPr lang="fr-FR" sz="1050" dirty="0">
              <a:solidFill>
                <a:schemeClr val="bg2">
                  <a:lumMod val="25000"/>
                </a:schemeClr>
              </a:solidFill>
              <a:latin typeface="Arial    "/>
            </a:endParaRPr>
          </a:p>
        </p:txBody>
      </p:sp>
      <p:pic>
        <p:nvPicPr>
          <p:cNvPr id="18" name="Graphic 17" descr="Plant outline">
            <a:extLst>
              <a:ext uri="{FF2B5EF4-FFF2-40B4-BE49-F238E27FC236}">
                <a16:creationId xmlns:a16="http://schemas.microsoft.com/office/drawing/2014/main" id="{005C6C4C-283D-F5D8-4F59-451ACB382D7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962400" y="1364696"/>
            <a:ext cx="914400" cy="1038223"/>
          </a:xfrm>
          <a:prstGeom prst="rect">
            <a:avLst/>
          </a:prstGeom>
        </p:spPr>
      </p:pic>
      <p:sp>
        <p:nvSpPr>
          <p:cNvPr id="19" name="TextBox 18">
            <a:extLst>
              <a:ext uri="{FF2B5EF4-FFF2-40B4-BE49-F238E27FC236}">
                <a16:creationId xmlns:a16="http://schemas.microsoft.com/office/drawing/2014/main" id="{9F4D2AB5-441D-B072-B377-83F9BB904B2D}"/>
              </a:ext>
            </a:extLst>
          </p:cNvPr>
          <p:cNvSpPr txBox="1"/>
          <p:nvPr/>
        </p:nvSpPr>
        <p:spPr>
          <a:xfrm>
            <a:off x="7798740" y="2741991"/>
            <a:ext cx="3718809" cy="2000548"/>
          </a:xfrm>
          <a:prstGeom prst="rect">
            <a:avLst/>
          </a:prstGeom>
          <a:solidFill>
            <a:schemeClr val="accent6">
              <a:lumMod val="20000"/>
              <a:lumOff val="80000"/>
              <a:alpha val="24000"/>
            </a:schemeClr>
          </a:solidFill>
          <a:ln>
            <a:solidFill>
              <a:schemeClr val="accent6">
                <a:lumMod val="50000"/>
              </a:schemeClr>
            </a:solidFill>
            <a:prstDash val="sysDash"/>
          </a:ln>
        </p:spPr>
        <p:txBody>
          <a:bodyPr wrap="square" rtlCol="0">
            <a:spAutoFit/>
          </a:bodyPr>
          <a:lstStyle/>
          <a:p>
            <a:pPr algn="just"/>
            <a:endParaRPr lang="fr-FR" sz="1200" dirty="0">
              <a:latin typeface="Arial    "/>
            </a:endParaRPr>
          </a:p>
          <a:p>
            <a:pPr algn="just"/>
            <a:r>
              <a:rPr lang="fr-FR" sz="1100" dirty="0">
                <a:latin typeface="Arial    "/>
              </a:rPr>
              <a:t>	Le plan de transition climatique vise à 	assurer le développement d’une stratégie 	économique compatible avec la transition 	climatique qui impliquent : </a:t>
            </a:r>
          </a:p>
          <a:p>
            <a:pPr algn="just"/>
            <a:endParaRPr lang="fr-FR" sz="1100" dirty="0">
              <a:latin typeface="Arial    "/>
            </a:endParaRPr>
          </a:p>
          <a:p>
            <a:pPr marL="171450" indent="-171450">
              <a:buFont typeface="Wingdings" panose="05000000000000000000" pitchFamily="2" charset="2"/>
              <a:buChar char="v"/>
            </a:pPr>
            <a:r>
              <a:rPr lang="fr-FR" sz="1100" dirty="0">
                <a:latin typeface="Arial    "/>
              </a:rPr>
              <a:t>une limitation du réchauffement climatique à </a:t>
            </a:r>
            <a:r>
              <a:rPr lang="fr-FR" sz="1100" b="1" dirty="0">
                <a:solidFill>
                  <a:schemeClr val="accent6">
                    <a:lumMod val="50000"/>
                  </a:schemeClr>
                </a:solidFill>
                <a:latin typeface="Arial    "/>
              </a:rPr>
              <a:t>1.5°C </a:t>
            </a:r>
            <a:r>
              <a:rPr lang="fr-FR" sz="1100" dirty="0">
                <a:latin typeface="Arial    "/>
              </a:rPr>
              <a:t>;</a:t>
            </a:r>
          </a:p>
          <a:p>
            <a:endParaRPr lang="fr-FR" sz="1100" dirty="0">
              <a:latin typeface="Arial    "/>
            </a:endParaRPr>
          </a:p>
          <a:p>
            <a:pPr marL="171450" indent="-171450">
              <a:buFont typeface="Wingdings" panose="05000000000000000000" pitchFamily="2" charset="2"/>
              <a:buChar char="v"/>
            </a:pPr>
            <a:r>
              <a:rPr lang="fr-FR" sz="1100" dirty="0">
                <a:latin typeface="Arial    "/>
              </a:rPr>
              <a:t>Un objectif de </a:t>
            </a:r>
            <a:r>
              <a:rPr lang="fr-FR" sz="1100" b="1" dirty="0">
                <a:solidFill>
                  <a:schemeClr val="accent6">
                    <a:lumMod val="50000"/>
                  </a:schemeClr>
                </a:solidFill>
                <a:latin typeface="Arial    "/>
              </a:rPr>
              <a:t>neutralité climatique </a:t>
            </a:r>
            <a:r>
              <a:rPr lang="fr-FR" sz="1100" dirty="0">
                <a:latin typeface="Arial    "/>
              </a:rPr>
              <a:t>d’ici 2050.</a:t>
            </a:r>
          </a:p>
          <a:p>
            <a:pPr marL="171450" indent="-171450">
              <a:buFont typeface="Wingdings" panose="05000000000000000000" pitchFamily="2" charset="2"/>
              <a:buChar char="v"/>
            </a:pPr>
            <a:endParaRPr lang="fr-FR" sz="1200" dirty="0">
              <a:latin typeface="Arial    "/>
            </a:endParaRPr>
          </a:p>
          <a:p>
            <a:pPr marL="171450" indent="-171450">
              <a:buFont typeface="Wingdings" panose="05000000000000000000" pitchFamily="2" charset="2"/>
              <a:buChar char="v"/>
            </a:pPr>
            <a:endParaRPr lang="fr-FR" sz="1200" dirty="0">
              <a:latin typeface="Arial    "/>
            </a:endParaRPr>
          </a:p>
        </p:txBody>
      </p:sp>
      <p:pic>
        <p:nvPicPr>
          <p:cNvPr id="20" name="Graphic 19" descr="Target outline">
            <a:extLst>
              <a:ext uri="{FF2B5EF4-FFF2-40B4-BE49-F238E27FC236}">
                <a16:creationId xmlns:a16="http://schemas.microsoft.com/office/drawing/2014/main" id="{1DF4EA30-9139-93F8-E7EF-FC6BCC65C65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990355" y="2858282"/>
            <a:ext cx="735468" cy="735468"/>
          </a:xfrm>
          <a:prstGeom prst="rect">
            <a:avLst/>
          </a:prstGeom>
        </p:spPr>
      </p:pic>
      <p:cxnSp>
        <p:nvCxnSpPr>
          <p:cNvPr id="21" name="Straight Arrow Connector 20">
            <a:extLst>
              <a:ext uri="{FF2B5EF4-FFF2-40B4-BE49-F238E27FC236}">
                <a16:creationId xmlns:a16="http://schemas.microsoft.com/office/drawing/2014/main" id="{CA3B4942-3267-D6FC-3CFA-CE4CF19023C3}"/>
              </a:ext>
            </a:extLst>
          </p:cNvPr>
          <p:cNvCxnSpPr>
            <a:cxnSpLocks/>
          </p:cNvCxnSpPr>
          <p:nvPr/>
        </p:nvCxnSpPr>
        <p:spPr>
          <a:xfrm>
            <a:off x="4876800" y="4059565"/>
            <a:ext cx="2921940" cy="0"/>
          </a:xfrm>
          <a:prstGeom prst="straightConnector1">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D620D298-6FBF-5882-3972-5E4B903C98FF}"/>
              </a:ext>
            </a:extLst>
          </p:cNvPr>
          <p:cNvSpPr txBox="1">
            <a:spLocks/>
          </p:cNvSpPr>
          <p:nvPr/>
        </p:nvSpPr>
        <p:spPr>
          <a:xfrm>
            <a:off x="5441122" y="4255636"/>
            <a:ext cx="1765441" cy="1223412"/>
          </a:xfrm>
          <a:prstGeom prst="rect">
            <a:avLst/>
          </a:prstGeom>
          <a:noFill/>
        </p:spPr>
        <p:txBody>
          <a:bodyPr wrap="square" rtlCol="0">
            <a:spAutoFit/>
          </a:bodyPr>
          <a:lstStyle/>
          <a:p>
            <a:pPr algn="just"/>
            <a:r>
              <a:rPr lang="fr-FR" sz="1050" dirty="0">
                <a:latin typeface="Arial    "/>
              </a:rPr>
              <a:t>Le plan de transition doit être mis à jour </a:t>
            </a:r>
            <a:r>
              <a:rPr lang="fr-FR" sz="1050" b="1" dirty="0">
                <a:solidFill>
                  <a:schemeClr val="accent2">
                    <a:lumMod val="75000"/>
                  </a:schemeClr>
                </a:solidFill>
                <a:latin typeface="Arial    "/>
              </a:rPr>
              <a:t>tous les ans</a:t>
            </a:r>
            <a:r>
              <a:rPr lang="fr-FR" sz="1050" b="1" dirty="0">
                <a:latin typeface="Arial    "/>
              </a:rPr>
              <a:t> </a:t>
            </a:r>
            <a:r>
              <a:rPr lang="fr-FR" sz="1050" dirty="0">
                <a:latin typeface="Arial    "/>
              </a:rPr>
              <a:t>et doit contenir une </a:t>
            </a:r>
            <a:r>
              <a:rPr lang="fr-FR" sz="1050" b="1" dirty="0">
                <a:solidFill>
                  <a:schemeClr val="accent2">
                    <a:lumMod val="75000"/>
                  </a:schemeClr>
                </a:solidFill>
                <a:latin typeface="Arial    "/>
              </a:rPr>
              <a:t>description des progrès </a:t>
            </a:r>
            <a:r>
              <a:rPr lang="fr-FR" sz="1050" dirty="0">
                <a:latin typeface="Arial    "/>
              </a:rPr>
              <a:t>accomplis par l’entreprise vers les objectifs de la transition climatique</a:t>
            </a:r>
          </a:p>
        </p:txBody>
      </p:sp>
      <p:sp>
        <p:nvSpPr>
          <p:cNvPr id="26" name="TextBox 25">
            <a:extLst>
              <a:ext uri="{FF2B5EF4-FFF2-40B4-BE49-F238E27FC236}">
                <a16:creationId xmlns:a16="http://schemas.microsoft.com/office/drawing/2014/main" id="{5AE3750B-8980-2A7C-EA3C-F7ABC856238A}"/>
              </a:ext>
            </a:extLst>
          </p:cNvPr>
          <p:cNvSpPr txBox="1"/>
          <p:nvPr/>
        </p:nvSpPr>
        <p:spPr>
          <a:xfrm>
            <a:off x="1107703" y="895089"/>
            <a:ext cx="8764015" cy="369332"/>
          </a:xfrm>
          <a:prstGeom prst="rect">
            <a:avLst/>
          </a:prstGeom>
          <a:noFill/>
        </p:spPr>
        <p:txBody>
          <a:bodyPr wrap="square">
            <a:spAutoFit/>
          </a:bodyPr>
          <a:lstStyle/>
          <a:p>
            <a:r>
              <a:rPr lang="fr-FR" sz="1800" b="1" i="1" dirty="0"/>
              <a:t> Le plan de transition pour l’atténuation du changement climatique </a:t>
            </a:r>
            <a:endParaRPr lang="fr-FR" i="1" dirty="0"/>
          </a:p>
        </p:txBody>
      </p:sp>
      <p:sp>
        <p:nvSpPr>
          <p:cNvPr id="27" name="TextBox 26">
            <a:extLst>
              <a:ext uri="{FF2B5EF4-FFF2-40B4-BE49-F238E27FC236}">
                <a16:creationId xmlns:a16="http://schemas.microsoft.com/office/drawing/2014/main" id="{CDDE861D-5FC8-F069-95E8-522D26833E3B}"/>
              </a:ext>
            </a:extLst>
          </p:cNvPr>
          <p:cNvSpPr txBox="1"/>
          <p:nvPr/>
        </p:nvSpPr>
        <p:spPr>
          <a:xfrm>
            <a:off x="5458951" y="1664255"/>
            <a:ext cx="4199193" cy="738664"/>
          </a:xfrm>
          <a:prstGeom prst="rect">
            <a:avLst/>
          </a:prstGeom>
          <a:noFill/>
          <a:ln>
            <a:solidFill>
              <a:schemeClr val="accent2">
                <a:lumMod val="75000"/>
              </a:schemeClr>
            </a:solidFill>
            <a:prstDash val="dash"/>
          </a:ln>
        </p:spPr>
        <p:txBody>
          <a:bodyPr wrap="square" rtlCol="0">
            <a:spAutoFit/>
          </a:bodyPr>
          <a:lstStyle/>
          <a:p>
            <a:pPr algn="just"/>
            <a:r>
              <a:rPr lang="fr-FR" sz="1050" dirty="0">
                <a:latin typeface="Arial    "/>
              </a:rPr>
              <a:t>Les entreprises visées par la CS3D, à l’exception de celles qui sont déjà soumises à l’obligation de publication d’un plan de transition au titre de la directive CSRD, doivent mettre en place un plan de transition pour l’atténuation du changement climatique</a:t>
            </a:r>
          </a:p>
        </p:txBody>
      </p:sp>
      <p:cxnSp>
        <p:nvCxnSpPr>
          <p:cNvPr id="28" name="Straight Arrow Connector 27">
            <a:extLst>
              <a:ext uri="{FF2B5EF4-FFF2-40B4-BE49-F238E27FC236}">
                <a16:creationId xmlns:a16="http://schemas.microsoft.com/office/drawing/2014/main" id="{CB11D635-13D9-E076-912C-9BFC7074DDC1}"/>
              </a:ext>
            </a:extLst>
          </p:cNvPr>
          <p:cNvCxnSpPr>
            <a:cxnSpLocks/>
          </p:cNvCxnSpPr>
          <p:nvPr/>
        </p:nvCxnSpPr>
        <p:spPr>
          <a:xfrm flipH="1">
            <a:off x="4864827" y="2421754"/>
            <a:ext cx="1389852" cy="520210"/>
          </a:xfrm>
          <a:prstGeom prst="straightConnector1">
            <a:avLst/>
          </a:prstGeom>
          <a:ln>
            <a:solidFill>
              <a:schemeClr val="accent2">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AECF8C59-5D4D-3398-04AA-78AF9EE130F4}"/>
              </a:ext>
            </a:extLst>
          </p:cNvPr>
          <p:cNvSpPr txBox="1"/>
          <p:nvPr/>
        </p:nvSpPr>
        <p:spPr>
          <a:xfrm>
            <a:off x="8288075" y="1451421"/>
            <a:ext cx="1568468" cy="253916"/>
          </a:xfrm>
          <a:prstGeom prst="rect">
            <a:avLst/>
          </a:prstGeom>
          <a:noFill/>
          <a:ln>
            <a:noFill/>
            <a:prstDash val="dash"/>
          </a:ln>
        </p:spPr>
        <p:txBody>
          <a:bodyPr wrap="square" rtlCol="0">
            <a:spAutoFit/>
          </a:bodyPr>
          <a:lstStyle/>
          <a:p>
            <a:pPr algn="just"/>
            <a:r>
              <a:rPr lang="fr-FR" sz="1050" b="1" dirty="0">
                <a:solidFill>
                  <a:schemeClr val="accent2">
                    <a:lumMod val="75000"/>
                  </a:schemeClr>
                </a:solidFill>
                <a:latin typeface="Arial    "/>
              </a:rPr>
              <a:t>Champ d’application </a:t>
            </a:r>
          </a:p>
        </p:txBody>
      </p:sp>
      <p:sp>
        <p:nvSpPr>
          <p:cNvPr id="31" name="TextBox 30">
            <a:extLst>
              <a:ext uri="{FF2B5EF4-FFF2-40B4-BE49-F238E27FC236}">
                <a16:creationId xmlns:a16="http://schemas.microsoft.com/office/drawing/2014/main" id="{4887E927-66AB-86C4-3D1F-4410E42AD2DC}"/>
              </a:ext>
            </a:extLst>
          </p:cNvPr>
          <p:cNvSpPr txBox="1"/>
          <p:nvPr/>
        </p:nvSpPr>
        <p:spPr>
          <a:xfrm>
            <a:off x="10880022" y="2537751"/>
            <a:ext cx="947556" cy="253916"/>
          </a:xfrm>
          <a:prstGeom prst="rect">
            <a:avLst/>
          </a:prstGeom>
          <a:noFill/>
          <a:ln>
            <a:noFill/>
            <a:prstDash val="dash"/>
          </a:ln>
        </p:spPr>
        <p:txBody>
          <a:bodyPr wrap="square" rtlCol="0">
            <a:spAutoFit/>
          </a:bodyPr>
          <a:lstStyle/>
          <a:p>
            <a:pPr algn="just"/>
            <a:r>
              <a:rPr lang="fr-FR" sz="1050" b="1" dirty="0">
                <a:solidFill>
                  <a:schemeClr val="accent6">
                    <a:lumMod val="50000"/>
                  </a:schemeClr>
                </a:solidFill>
                <a:latin typeface="Arial    "/>
              </a:rPr>
              <a:t>Objectifs</a:t>
            </a:r>
          </a:p>
        </p:txBody>
      </p:sp>
      <p:sp>
        <p:nvSpPr>
          <p:cNvPr id="32" name="TextBox 31">
            <a:extLst>
              <a:ext uri="{FF2B5EF4-FFF2-40B4-BE49-F238E27FC236}">
                <a16:creationId xmlns:a16="http://schemas.microsoft.com/office/drawing/2014/main" id="{8A99D027-7E65-CFB4-5884-DCEA2B8CC070}"/>
              </a:ext>
            </a:extLst>
          </p:cNvPr>
          <p:cNvSpPr txBox="1"/>
          <p:nvPr/>
        </p:nvSpPr>
        <p:spPr>
          <a:xfrm>
            <a:off x="869863" y="1974627"/>
            <a:ext cx="1470348" cy="253916"/>
          </a:xfrm>
          <a:prstGeom prst="rect">
            <a:avLst/>
          </a:prstGeom>
          <a:noFill/>
          <a:ln>
            <a:noFill/>
            <a:prstDash val="dash"/>
          </a:ln>
        </p:spPr>
        <p:txBody>
          <a:bodyPr wrap="square" rtlCol="0">
            <a:spAutoFit/>
          </a:bodyPr>
          <a:lstStyle/>
          <a:p>
            <a:pPr algn="just"/>
            <a:r>
              <a:rPr lang="fr-FR" sz="1050" b="1" dirty="0">
                <a:solidFill>
                  <a:schemeClr val="accent2">
                    <a:lumMod val="75000"/>
                  </a:schemeClr>
                </a:solidFill>
                <a:latin typeface="Arial    "/>
              </a:rPr>
              <a:t>Contenu du plan </a:t>
            </a:r>
          </a:p>
        </p:txBody>
      </p:sp>
    </p:spTree>
    <p:extLst>
      <p:ext uri="{BB962C8B-B14F-4D97-AF65-F5344CB8AC3E}">
        <p14:creationId xmlns:p14="http://schemas.microsoft.com/office/powerpoint/2010/main" val="3477772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9BF5B8-69C8-C055-1F55-52B5DAD8CD4B}"/>
            </a:ext>
          </a:extLst>
        </p:cNvPr>
        <p:cNvGrpSpPr/>
        <p:nvPr/>
      </p:nvGrpSpPr>
      <p:grpSpPr>
        <a:xfrm>
          <a:off x="0" y="0"/>
          <a:ext cx="0" cy="0"/>
          <a:chOff x="0" y="0"/>
          <a:chExt cx="0" cy="0"/>
        </a:xfrm>
      </p:grpSpPr>
      <p:cxnSp>
        <p:nvCxnSpPr>
          <p:cNvPr id="7" name="Connecteur droit 6">
            <a:extLst>
              <a:ext uri="{FF2B5EF4-FFF2-40B4-BE49-F238E27FC236}">
                <a16:creationId xmlns:a16="http://schemas.microsoft.com/office/drawing/2014/main" id="{C31E7D55-0A46-7BFB-7412-4643A1F99E98}"/>
              </a:ext>
            </a:extLst>
          </p:cNvPr>
          <p:cNvCxnSpPr>
            <a:cxnSpLocks/>
          </p:cNvCxnSpPr>
          <p:nvPr/>
        </p:nvCxnSpPr>
        <p:spPr>
          <a:xfrm flipH="1">
            <a:off x="721610" y="6437262"/>
            <a:ext cx="10836613" cy="0"/>
          </a:xfrm>
          <a:prstGeom prst="line">
            <a:avLst/>
          </a:prstGeom>
          <a:ln>
            <a:solidFill>
              <a:srgbClr val="FFC000"/>
            </a:solidFill>
          </a:ln>
        </p:spPr>
        <p:style>
          <a:lnRef idx="1">
            <a:schemeClr val="dk1"/>
          </a:lnRef>
          <a:fillRef idx="0">
            <a:schemeClr val="dk1"/>
          </a:fillRef>
          <a:effectRef idx="0">
            <a:schemeClr val="dk1"/>
          </a:effectRef>
          <a:fontRef idx="minor">
            <a:schemeClr val="tx1"/>
          </a:fontRef>
        </p:style>
      </p:cxnSp>
      <p:sp>
        <p:nvSpPr>
          <p:cNvPr id="6" name="TextBox 5">
            <a:extLst>
              <a:ext uri="{FF2B5EF4-FFF2-40B4-BE49-F238E27FC236}">
                <a16:creationId xmlns:a16="http://schemas.microsoft.com/office/drawing/2014/main" id="{12B58985-34C5-F52D-A0D3-CBC82D1E090E}"/>
              </a:ext>
            </a:extLst>
          </p:cNvPr>
          <p:cNvSpPr txBox="1"/>
          <p:nvPr/>
        </p:nvSpPr>
        <p:spPr>
          <a:xfrm>
            <a:off x="3509926" y="1221615"/>
            <a:ext cx="5686425" cy="369332"/>
          </a:xfrm>
          <a:prstGeom prst="rect">
            <a:avLst/>
          </a:prstGeom>
          <a:noFill/>
        </p:spPr>
        <p:txBody>
          <a:bodyPr wrap="square" rtlCol="0">
            <a:spAutoFit/>
          </a:bodyPr>
          <a:lstStyle/>
          <a:p>
            <a:r>
              <a:rPr lang="fr-FR" b="1" dirty="0">
                <a:latin typeface="Arial    "/>
              </a:rPr>
              <a:t>Réseau européen d’autorités de contrôle</a:t>
            </a:r>
          </a:p>
        </p:txBody>
      </p:sp>
      <p:pic>
        <p:nvPicPr>
          <p:cNvPr id="9" name="Graphic 8" descr="Europe with solid fill">
            <a:extLst>
              <a:ext uri="{FF2B5EF4-FFF2-40B4-BE49-F238E27FC236}">
                <a16:creationId xmlns:a16="http://schemas.microsoft.com/office/drawing/2014/main" id="{1B0B9F9D-DC22-9CEB-4D6A-05D6B5731AC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77287" y="1175266"/>
            <a:ext cx="914400" cy="914400"/>
          </a:xfrm>
          <a:prstGeom prst="rect">
            <a:avLst/>
          </a:prstGeom>
        </p:spPr>
      </p:pic>
      <p:sp>
        <p:nvSpPr>
          <p:cNvPr id="14" name="TextBox 13">
            <a:extLst>
              <a:ext uri="{FF2B5EF4-FFF2-40B4-BE49-F238E27FC236}">
                <a16:creationId xmlns:a16="http://schemas.microsoft.com/office/drawing/2014/main" id="{1E09D914-59FE-2E1C-9FC4-99994237E4A8}"/>
              </a:ext>
            </a:extLst>
          </p:cNvPr>
          <p:cNvSpPr txBox="1"/>
          <p:nvPr/>
        </p:nvSpPr>
        <p:spPr>
          <a:xfrm>
            <a:off x="2258562" y="1730250"/>
            <a:ext cx="7800974" cy="738664"/>
          </a:xfrm>
          <a:prstGeom prst="rect">
            <a:avLst/>
          </a:prstGeom>
          <a:noFill/>
          <a:ln>
            <a:solidFill>
              <a:schemeClr val="accent4">
                <a:lumMod val="75000"/>
              </a:schemeClr>
            </a:solidFill>
            <a:prstDash val="sysDash"/>
          </a:ln>
        </p:spPr>
        <p:txBody>
          <a:bodyPr wrap="square" rtlCol="0">
            <a:spAutoFit/>
          </a:bodyPr>
          <a:lstStyle/>
          <a:p>
            <a:pPr algn="just"/>
            <a:r>
              <a:rPr lang="fr-FR" sz="1050" dirty="0">
                <a:latin typeface="Arial    "/>
              </a:rPr>
              <a:t>Composé de représentants des autorités de surveillance locales, le réseau européen facilite : </a:t>
            </a:r>
          </a:p>
          <a:p>
            <a:pPr algn="just"/>
            <a:r>
              <a:rPr lang="fr-FR" sz="1050" dirty="0">
                <a:latin typeface="Arial    "/>
              </a:rPr>
              <a:t>- la coopération en fournissant une assistance mutuelle entre les autorités pour la coordination des pratiques en matière de réglementation, d'enquête, de sanctions et de surveillance ; </a:t>
            </a:r>
          </a:p>
          <a:p>
            <a:pPr algn="just"/>
            <a:r>
              <a:rPr lang="fr-FR" sz="1050" dirty="0">
                <a:latin typeface="Arial    "/>
              </a:rPr>
              <a:t>- l'échange d'informations entre les autorités dans l'exercice de leurs fonctions.</a:t>
            </a:r>
          </a:p>
        </p:txBody>
      </p:sp>
      <p:sp>
        <p:nvSpPr>
          <p:cNvPr id="17" name="TextBox 16">
            <a:extLst>
              <a:ext uri="{FF2B5EF4-FFF2-40B4-BE49-F238E27FC236}">
                <a16:creationId xmlns:a16="http://schemas.microsoft.com/office/drawing/2014/main" id="{347392E0-CBED-B135-7CF8-20F624F745D4}"/>
              </a:ext>
            </a:extLst>
          </p:cNvPr>
          <p:cNvSpPr txBox="1"/>
          <p:nvPr/>
        </p:nvSpPr>
        <p:spPr>
          <a:xfrm>
            <a:off x="4854691" y="2526556"/>
            <a:ext cx="2531091" cy="369332"/>
          </a:xfrm>
          <a:prstGeom prst="rect">
            <a:avLst/>
          </a:prstGeom>
          <a:noFill/>
        </p:spPr>
        <p:txBody>
          <a:bodyPr wrap="square" rtlCol="0">
            <a:spAutoFit/>
          </a:bodyPr>
          <a:lstStyle/>
          <a:p>
            <a:r>
              <a:rPr lang="fr-FR" b="1" dirty="0">
                <a:latin typeface="Arial    "/>
              </a:rPr>
              <a:t>Autorités de contrôle</a:t>
            </a:r>
          </a:p>
        </p:txBody>
      </p:sp>
      <p:sp>
        <p:nvSpPr>
          <p:cNvPr id="19" name="TextBox 18">
            <a:extLst>
              <a:ext uri="{FF2B5EF4-FFF2-40B4-BE49-F238E27FC236}">
                <a16:creationId xmlns:a16="http://schemas.microsoft.com/office/drawing/2014/main" id="{1E4B0BAB-535D-99DE-67A1-D6CE1693347B}"/>
              </a:ext>
            </a:extLst>
          </p:cNvPr>
          <p:cNvSpPr txBox="1"/>
          <p:nvPr/>
        </p:nvSpPr>
        <p:spPr>
          <a:xfrm>
            <a:off x="3534093" y="1487755"/>
            <a:ext cx="1916815" cy="276999"/>
          </a:xfrm>
          <a:prstGeom prst="rect">
            <a:avLst/>
          </a:prstGeom>
          <a:noFill/>
        </p:spPr>
        <p:txBody>
          <a:bodyPr wrap="square" rtlCol="0">
            <a:spAutoFit/>
          </a:bodyPr>
          <a:lstStyle/>
          <a:p>
            <a:r>
              <a:rPr lang="fr-FR" sz="1200" dirty="0">
                <a:latin typeface="Arial    "/>
              </a:rPr>
              <a:t>Au niveau de l’UE</a:t>
            </a:r>
          </a:p>
        </p:txBody>
      </p:sp>
      <p:sp>
        <p:nvSpPr>
          <p:cNvPr id="20" name="TextBox 19">
            <a:extLst>
              <a:ext uri="{FF2B5EF4-FFF2-40B4-BE49-F238E27FC236}">
                <a16:creationId xmlns:a16="http://schemas.microsoft.com/office/drawing/2014/main" id="{0765D9F1-D087-BC2B-137C-1438D6DD0E9D}"/>
              </a:ext>
            </a:extLst>
          </p:cNvPr>
          <p:cNvSpPr txBox="1"/>
          <p:nvPr/>
        </p:nvSpPr>
        <p:spPr>
          <a:xfrm>
            <a:off x="4836282" y="2785182"/>
            <a:ext cx="2321542" cy="276999"/>
          </a:xfrm>
          <a:prstGeom prst="rect">
            <a:avLst/>
          </a:prstGeom>
          <a:noFill/>
        </p:spPr>
        <p:txBody>
          <a:bodyPr wrap="square" rtlCol="0">
            <a:spAutoFit/>
          </a:bodyPr>
          <a:lstStyle/>
          <a:p>
            <a:r>
              <a:rPr lang="fr-FR" sz="1200" dirty="0">
                <a:latin typeface="Arial    "/>
              </a:rPr>
              <a:t>Au niveau des Etats membres</a:t>
            </a:r>
          </a:p>
        </p:txBody>
      </p:sp>
      <p:sp>
        <p:nvSpPr>
          <p:cNvPr id="25" name="TextBox 24">
            <a:extLst>
              <a:ext uri="{FF2B5EF4-FFF2-40B4-BE49-F238E27FC236}">
                <a16:creationId xmlns:a16="http://schemas.microsoft.com/office/drawing/2014/main" id="{A5B1AEA0-A17E-9A34-FB76-357E7FE4D04D}"/>
              </a:ext>
            </a:extLst>
          </p:cNvPr>
          <p:cNvSpPr txBox="1"/>
          <p:nvPr/>
        </p:nvSpPr>
        <p:spPr>
          <a:xfrm>
            <a:off x="247488" y="2635744"/>
            <a:ext cx="3586999" cy="276999"/>
          </a:xfrm>
          <a:prstGeom prst="rect">
            <a:avLst/>
          </a:prstGeom>
          <a:solidFill>
            <a:schemeClr val="accent2">
              <a:lumMod val="50000"/>
              <a:alpha val="24000"/>
            </a:schemeClr>
          </a:solidFill>
          <a:ln>
            <a:solidFill>
              <a:schemeClr val="accent2">
                <a:lumMod val="50000"/>
              </a:schemeClr>
            </a:solidFill>
            <a:prstDash val="solid"/>
          </a:ln>
        </p:spPr>
        <p:txBody>
          <a:bodyPr wrap="square" rtlCol="0">
            <a:spAutoFit/>
          </a:bodyPr>
          <a:lstStyle/>
          <a:p>
            <a:pPr algn="just"/>
            <a:r>
              <a:rPr lang="fr-FR" sz="1050" b="1" dirty="0">
                <a:latin typeface="Arial    "/>
              </a:rPr>
              <a:t>        	</a:t>
            </a:r>
            <a:r>
              <a:rPr lang="fr-FR" sz="1200" b="1" dirty="0">
                <a:latin typeface="Arial    "/>
              </a:rPr>
              <a:t>       Désignation  </a:t>
            </a:r>
          </a:p>
        </p:txBody>
      </p:sp>
      <p:sp>
        <p:nvSpPr>
          <p:cNvPr id="27" name="TextBox 26">
            <a:extLst>
              <a:ext uri="{FF2B5EF4-FFF2-40B4-BE49-F238E27FC236}">
                <a16:creationId xmlns:a16="http://schemas.microsoft.com/office/drawing/2014/main" id="{CF52C531-6AE9-D43B-CAEB-9811D24D1BD7}"/>
              </a:ext>
            </a:extLst>
          </p:cNvPr>
          <p:cNvSpPr txBox="1"/>
          <p:nvPr/>
        </p:nvSpPr>
        <p:spPr>
          <a:xfrm>
            <a:off x="247487" y="2953471"/>
            <a:ext cx="3586999" cy="738664"/>
          </a:xfrm>
          <a:prstGeom prst="rect">
            <a:avLst/>
          </a:prstGeom>
          <a:noFill/>
          <a:ln>
            <a:solidFill>
              <a:schemeClr val="accent2">
                <a:lumMod val="50000"/>
              </a:schemeClr>
            </a:solidFill>
            <a:prstDash val="dash"/>
          </a:ln>
        </p:spPr>
        <p:txBody>
          <a:bodyPr wrap="square" rtlCol="0">
            <a:spAutoFit/>
          </a:bodyPr>
          <a:lstStyle/>
          <a:p>
            <a:pPr algn="just"/>
            <a:r>
              <a:rPr lang="fr-FR" sz="1050" dirty="0">
                <a:latin typeface="Arial    "/>
              </a:rPr>
              <a:t>Les États membres devront désigner une ou plusieurs autorités de contrôle </a:t>
            </a:r>
            <a:r>
              <a:rPr lang="fr-FR" sz="1050" b="1" dirty="0">
                <a:solidFill>
                  <a:schemeClr val="accent2">
                    <a:lumMod val="50000"/>
                  </a:schemeClr>
                </a:solidFill>
                <a:latin typeface="Arial    "/>
              </a:rPr>
              <a:t>indépendantes</a:t>
            </a:r>
            <a:r>
              <a:rPr lang="fr-FR" sz="1050" b="1" dirty="0">
                <a:solidFill>
                  <a:schemeClr val="tx2">
                    <a:lumMod val="90000"/>
                    <a:lumOff val="10000"/>
                  </a:schemeClr>
                </a:solidFill>
                <a:latin typeface="Arial    "/>
              </a:rPr>
              <a:t> </a:t>
            </a:r>
            <a:r>
              <a:rPr lang="fr-FR" sz="1050" dirty="0">
                <a:latin typeface="Arial    "/>
              </a:rPr>
              <a:t>et </a:t>
            </a:r>
            <a:r>
              <a:rPr lang="fr-FR" sz="1050" b="1" dirty="0">
                <a:solidFill>
                  <a:schemeClr val="accent2">
                    <a:lumMod val="50000"/>
                  </a:schemeClr>
                </a:solidFill>
                <a:latin typeface="Arial    "/>
              </a:rPr>
              <a:t>impartiales</a:t>
            </a:r>
            <a:r>
              <a:rPr lang="fr-FR" sz="1050" dirty="0">
                <a:latin typeface="Arial    "/>
              </a:rPr>
              <a:t> chargées de surveiller le respect des exigences de la CS3D</a:t>
            </a:r>
          </a:p>
        </p:txBody>
      </p:sp>
      <p:sp>
        <p:nvSpPr>
          <p:cNvPr id="29" name="TextBox 28">
            <a:extLst>
              <a:ext uri="{FF2B5EF4-FFF2-40B4-BE49-F238E27FC236}">
                <a16:creationId xmlns:a16="http://schemas.microsoft.com/office/drawing/2014/main" id="{E882DD86-99EE-9D67-B977-C2889D69716D}"/>
              </a:ext>
            </a:extLst>
          </p:cNvPr>
          <p:cNvSpPr txBox="1"/>
          <p:nvPr/>
        </p:nvSpPr>
        <p:spPr>
          <a:xfrm>
            <a:off x="216481" y="3900917"/>
            <a:ext cx="3618006" cy="415498"/>
          </a:xfrm>
          <a:prstGeom prst="rect">
            <a:avLst/>
          </a:prstGeom>
          <a:noFill/>
          <a:ln>
            <a:solidFill>
              <a:schemeClr val="accent2">
                <a:lumMod val="50000"/>
              </a:schemeClr>
            </a:solidFill>
            <a:prstDash val="sysDash"/>
          </a:ln>
        </p:spPr>
        <p:txBody>
          <a:bodyPr wrap="square" rtlCol="0">
            <a:spAutoFit/>
          </a:bodyPr>
          <a:lstStyle/>
          <a:p>
            <a:pPr algn="just"/>
            <a:r>
              <a:rPr lang="fr-FR" sz="1050" dirty="0">
                <a:latin typeface="Arial    "/>
              </a:rPr>
              <a:t>L'autorité compétente est celle de l'État membre dans lequel la société a son </a:t>
            </a:r>
            <a:r>
              <a:rPr lang="fr-FR" sz="1050" b="1" dirty="0">
                <a:solidFill>
                  <a:schemeClr val="accent2">
                    <a:lumMod val="50000"/>
                  </a:schemeClr>
                </a:solidFill>
                <a:latin typeface="Arial    "/>
              </a:rPr>
              <a:t>siège social</a:t>
            </a:r>
            <a:r>
              <a:rPr lang="fr-FR" sz="1050" dirty="0">
                <a:latin typeface="Arial    "/>
              </a:rPr>
              <a:t>.</a:t>
            </a:r>
          </a:p>
        </p:txBody>
      </p:sp>
      <p:sp>
        <p:nvSpPr>
          <p:cNvPr id="30" name="TextBox 29">
            <a:extLst>
              <a:ext uri="{FF2B5EF4-FFF2-40B4-BE49-F238E27FC236}">
                <a16:creationId xmlns:a16="http://schemas.microsoft.com/office/drawing/2014/main" id="{C8A5E6D2-DD15-9C9B-8F86-3F9A3909570A}"/>
              </a:ext>
            </a:extLst>
          </p:cNvPr>
          <p:cNvSpPr txBox="1"/>
          <p:nvPr/>
        </p:nvSpPr>
        <p:spPr>
          <a:xfrm>
            <a:off x="216481" y="4513403"/>
            <a:ext cx="3666480" cy="738664"/>
          </a:xfrm>
          <a:prstGeom prst="rect">
            <a:avLst/>
          </a:prstGeom>
          <a:noFill/>
          <a:ln>
            <a:solidFill>
              <a:schemeClr val="accent2">
                <a:lumMod val="50000"/>
              </a:schemeClr>
            </a:solidFill>
            <a:prstDash val="dash"/>
          </a:ln>
        </p:spPr>
        <p:txBody>
          <a:bodyPr wrap="square" rtlCol="0">
            <a:spAutoFit/>
          </a:bodyPr>
          <a:lstStyle/>
          <a:p>
            <a:pPr algn="just"/>
            <a:r>
              <a:rPr lang="fr-FR" sz="1050" dirty="0">
                <a:latin typeface="Arial    "/>
              </a:rPr>
              <a:t>L’autorité compétente est celle de l’Etat membre où l’entreprise a : </a:t>
            </a:r>
          </a:p>
          <a:p>
            <a:pPr algn="just"/>
            <a:r>
              <a:rPr lang="fr-FR" sz="1050" dirty="0">
                <a:latin typeface="Arial    "/>
              </a:rPr>
              <a:t>-   une </a:t>
            </a:r>
            <a:r>
              <a:rPr lang="fr-FR" sz="1050" b="1" dirty="0">
                <a:solidFill>
                  <a:schemeClr val="accent2">
                    <a:lumMod val="50000"/>
                  </a:schemeClr>
                </a:solidFill>
                <a:latin typeface="Arial    "/>
              </a:rPr>
              <a:t>succursale</a:t>
            </a:r>
            <a:r>
              <a:rPr lang="fr-FR" sz="1050" dirty="0">
                <a:latin typeface="Arial    "/>
              </a:rPr>
              <a:t> </a:t>
            </a:r>
            <a:r>
              <a:rPr lang="fr-FR" sz="1050" u="sng" dirty="0">
                <a:latin typeface="Arial    "/>
              </a:rPr>
              <a:t>OU </a:t>
            </a:r>
            <a:r>
              <a:rPr lang="fr-FR" sz="1050" dirty="0">
                <a:latin typeface="Arial    "/>
              </a:rPr>
              <a:t>à défaut ; </a:t>
            </a:r>
          </a:p>
          <a:p>
            <a:pPr marL="171450" indent="-171450" algn="just">
              <a:buFontTx/>
              <a:buChar char="-"/>
            </a:pPr>
            <a:r>
              <a:rPr lang="fr-FR" sz="1050" dirty="0">
                <a:latin typeface="Arial    "/>
              </a:rPr>
              <a:t>la plus grande partie de son </a:t>
            </a:r>
            <a:r>
              <a:rPr lang="fr-FR" sz="1050" b="1" dirty="0">
                <a:solidFill>
                  <a:schemeClr val="accent2">
                    <a:lumMod val="50000"/>
                  </a:schemeClr>
                </a:solidFill>
                <a:latin typeface="Arial    "/>
              </a:rPr>
              <a:t>chiffre d’affaires net</a:t>
            </a:r>
            <a:r>
              <a:rPr lang="fr-FR" sz="1050" dirty="0">
                <a:solidFill>
                  <a:schemeClr val="accent2">
                    <a:lumMod val="50000"/>
                  </a:schemeClr>
                </a:solidFill>
                <a:latin typeface="Arial    "/>
              </a:rPr>
              <a:t>.</a:t>
            </a:r>
          </a:p>
        </p:txBody>
      </p:sp>
      <p:sp>
        <p:nvSpPr>
          <p:cNvPr id="31" name="TextBox 30">
            <a:extLst>
              <a:ext uri="{FF2B5EF4-FFF2-40B4-BE49-F238E27FC236}">
                <a16:creationId xmlns:a16="http://schemas.microsoft.com/office/drawing/2014/main" id="{3A7672DB-222B-920A-4540-0239BE86B929}"/>
              </a:ext>
            </a:extLst>
          </p:cNvPr>
          <p:cNvSpPr txBox="1"/>
          <p:nvPr/>
        </p:nvSpPr>
        <p:spPr>
          <a:xfrm>
            <a:off x="156778" y="3667841"/>
            <a:ext cx="1167758" cy="246221"/>
          </a:xfrm>
          <a:prstGeom prst="rect">
            <a:avLst/>
          </a:prstGeom>
          <a:noFill/>
        </p:spPr>
        <p:txBody>
          <a:bodyPr wrap="square" rtlCol="0">
            <a:spAutoFit/>
          </a:bodyPr>
          <a:lstStyle/>
          <a:p>
            <a:r>
              <a:rPr lang="fr-FR" sz="1000" b="1" dirty="0">
                <a:solidFill>
                  <a:schemeClr val="accent2">
                    <a:lumMod val="50000"/>
                  </a:schemeClr>
                </a:solidFill>
                <a:latin typeface="Arial    "/>
              </a:rPr>
              <a:t>Entreprises UE :</a:t>
            </a:r>
          </a:p>
        </p:txBody>
      </p:sp>
      <p:sp>
        <p:nvSpPr>
          <p:cNvPr id="32" name="TextBox 31">
            <a:extLst>
              <a:ext uri="{FF2B5EF4-FFF2-40B4-BE49-F238E27FC236}">
                <a16:creationId xmlns:a16="http://schemas.microsoft.com/office/drawing/2014/main" id="{258C76BD-85EF-B59F-13E2-B4EC48F25F14}"/>
              </a:ext>
            </a:extLst>
          </p:cNvPr>
          <p:cNvSpPr txBox="1"/>
          <p:nvPr/>
        </p:nvSpPr>
        <p:spPr>
          <a:xfrm>
            <a:off x="156778" y="4295113"/>
            <a:ext cx="1689576" cy="246221"/>
          </a:xfrm>
          <a:prstGeom prst="rect">
            <a:avLst/>
          </a:prstGeom>
          <a:noFill/>
        </p:spPr>
        <p:txBody>
          <a:bodyPr wrap="square" rtlCol="0">
            <a:spAutoFit/>
          </a:bodyPr>
          <a:lstStyle/>
          <a:p>
            <a:r>
              <a:rPr lang="fr-FR" sz="1000" b="1" dirty="0">
                <a:solidFill>
                  <a:schemeClr val="accent2">
                    <a:lumMod val="50000"/>
                  </a:schemeClr>
                </a:solidFill>
                <a:latin typeface="Arial    "/>
              </a:rPr>
              <a:t>Entreprises hors UE </a:t>
            </a:r>
            <a:r>
              <a:rPr lang="fr-FR" sz="1000" dirty="0">
                <a:solidFill>
                  <a:schemeClr val="tx2">
                    <a:lumMod val="90000"/>
                    <a:lumOff val="10000"/>
                  </a:schemeClr>
                </a:solidFill>
                <a:latin typeface="Arial    "/>
              </a:rPr>
              <a:t>:</a:t>
            </a:r>
          </a:p>
        </p:txBody>
      </p:sp>
      <p:sp>
        <p:nvSpPr>
          <p:cNvPr id="34" name="TextBox 33">
            <a:extLst>
              <a:ext uri="{FF2B5EF4-FFF2-40B4-BE49-F238E27FC236}">
                <a16:creationId xmlns:a16="http://schemas.microsoft.com/office/drawing/2014/main" id="{43733D1D-CE6F-EF5B-51AE-14DFFA981DB5}"/>
              </a:ext>
            </a:extLst>
          </p:cNvPr>
          <p:cNvSpPr txBox="1"/>
          <p:nvPr/>
        </p:nvSpPr>
        <p:spPr>
          <a:xfrm>
            <a:off x="4150963" y="3128673"/>
            <a:ext cx="3817691" cy="276999"/>
          </a:xfrm>
          <a:prstGeom prst="rect">
            <a:avLst/>
          </a:prstGeom>
          <a:solidFill>
            <a:schemeClr val="accent2">
              <a:lumMod val="75000"/>
              <a:alpha val="23000"/>
            </a:schemeClr>
          </a:solidFill>
          <a:ln>
            <a:solidFill>
              <a:schemeClr val="accent2">
                <a:lumMod val="75000"/>
              </a:schemeClr>
            </a:solidFill>
            <a:prstDash val="solid"/>
          </a:ln>
        </p:spPr>
        <p:txBody>
          <a:bodyPr wrap="square" rtlCol="0">
            <a:spAutoFit/>
          </a:bodyPr>
          <a:lstStyle/>
          <a:p>
            <a:pPr algn="just"/>
            <a:r>
              <a:rPr lang="fr-FR" sz="1200" b="1" dirty="0">
                <a:latin typeface="Arial    "/>
              </a:rPr>
              <a:t>	     Compétence</a:t>
            </a:r>
          </a:p>
        </p:txBody>
      </p:sp>
      <p:sp>
        <p:nvSpPr>
          <p:cNvPr id="35" name="TextBox 34">
            <a:extLst>
              <a:ext uri="{FF2B5EF4-FFF2-40B4-BE49-F238E27FC236}">
                <a16:creationId xmlns:a16="http://schemas.microsoft.com/office/drawing/2014/main" id="{716794E4-BACF-E896-1C12-0A306B9EB30B}"/>
              </a:ext>
            </a:extLst>
          </p:cNvPr>
          <p:cNvSpPr txBox="1"/>
          <p:nvPr/>
        </p:nvSpPr>
        <p:spPr>
          <a:xfrm>
            <a:off x="8259872" y="2904935"/>
            <a:ext cx="3775349" cy="738664"/>
          </a:xfrm>
          <a:prstGeom prst="rect">
            <a:avLst/>
          </a:prstGeom>
          <a:noFill/>
          <a:ln>
            <a:solidFill>
              <a:schemeClr val="accent2">
                <a:lumMod val="60000"/>
                <a:lumOff val="40000"/>
              </a:schemeClr>
            </a:solidFill>
            <a:prstDash val="dash"/>
          </a:ln>
        </p:spPr>
        <p:txBody>
          <a:bodyPr wrap="square" rtlCol="0">
            <a:spAutoFit/>
          </a:bodyPr>
          <a:lstStyle/>
          <a:p>
            <a:pPr algn="just"/>
            <a:r>
              <a:rPr lang="fr-FR" sz="1050" dirty="0">
                <a:latin typeface="Arial    "/>
              </a:rPr>
              <a:t>	      </a:t>
            </a:r>
            <a:r>
              <a:rPr lang="fr-FR" sz="1050" b="1" dirty="0">
                <a:latin typeface="Arial    "/>
              </a:rPr>
              <a:t>Pouvoir d’enquête</a:t>
            </a:r>
          </a:p>
          <a:p>
            <a:pPr algn="just"/>
            <a:r>
              <a:rPr lang="fr-FR" sz="1050" dirty="0">
                <a:latin typeface="Arial    "/>
              </a:rPr>
              <a:t>Les autorités de contrôle sont habilitées à exiger des informations et à mener des enquêtes pour s'assurer du respect des obligations de diligence. </a:t>
            </a:r>
          </a:p>
        </p:txBody>
      </p:sp>
      <p:sp>
        <p:nvSpPr>
          <p:cNvPr id="36" name="TextBox 35">
            <a:extLst>
              <a:ext uri="{FF2B5EF4-FFF2-40B4-BE49-F238E27FC236}">
                <a16:creationId xmlns:a16="http://schemas.microsoft.com/office/drawing/2014/main" id="{8BBA7F9D-976C-1C5C-85B4-D68487EBEF8E}"/>
              </a:ext>
            </a:extLst>
          </p:cNvPr>
          <p:cNvSpPr txBox="1"/>
          <p:nvPr/>
        </p:nvSpPr>
        <p:spPr>
          <a:xfrm>
            <a:off x="8259871" y="2574394"/>
            <a:ext cx="3775349" cy="276999"/>
          </a:xfrm>
          <a:prstGeom prst="rect">
            <a:avLst/>
          </a:prstGeom>
          <a:solidFill>
            <a:schemeClr val="accent2">
              <a:lumMod val="60000"/>
              <a:lumOff val="40000"/>
              <a:alpha val="16000"/>
            </a:schemeClr>
          </a:solidFill>
          <a:ln>
            <a:solidFill>
              <a:schemeClr val="accent2">
                <a:lumMod val="60000"/>
                <a:lumOff val="40000"/>
              </a:schemeClr>
            </a:solidFill>
            <a:prstDash val="solid"/>
          </a:ln>
        </p:spPr>
        <p:txBody>
          <a:bodyPr wrap="square" rtlCol="0">
            <a:spAutoFit/>
          </a:bodyPr>
          <a:lstStyle/>
          <a:p>
            <a:pPr algn="just"/>
            <a:r>
              <a:rPr lang="fr-FR" sz="1200" b="1" dirty="0">
                <a:latin typeface="Arial    "/>
              </a:rPr>
              <a:t>                                Pouvoirs </a:t>
            </a:r>
          </a:p>
        </p:txBody>
      </p:sp>
      <p:sp>
        <p:nvSpPr>
          <p:cNvPr id="37" name="TextBox 36">
            <a:extLst>
              <a:ext uri="{FF2B5EF4-FFF2-40B4-BE49-F238E27FC236}">
                <a16:creationId xmlns:a16="http://schemas.microsoft.com/office/drawing/2014/main" id="{F6714D2E-EC65-65B9-0BB2-C69DA4552ED5}"/>
              </a:ext>
            </a:extLst>
          </p:cNvPr>
          <p:cNvSpPr txBox="1"/>
          <p:nvPr/>
        </p:nvSpPr>
        <p:spPr>
          <a:xfrm>
            <a:off x="4174179" y="3485313"/>
            <a:ext cx="3804220" cy="1061829"/>
          </a:xfrm>
          <a:prstGeom prst="rect">
            <a:avLst/>
          </a:prstGeom>
          <a:noFill/>
          <a:ln>
            <a:solidFill>
              <a:schemeClr val="accent2">
                <a:lumMod val="75000"/>
              </a:schemeClr>
            </a:solidFill>
            <a:prstDash val="dash"/>
          </a:ln>
        </p:spPr>
        <p:txBody>
          <a:bodyPr wrap="square" rtlCol="0">
            <a:spAutoFit/>
          </a:bodyPr>
          <a:lstStyle/>
          <a:p>
            <a:pPr algn="just"/>
            <a:r>
              <a:rPr lang="fr-FR" sz="1050" dirty="0">
                <a:latin typeface="Arial    "/>
              </a:rPr>
              <a:t>Les autorités de contrôles peuvent être saisies : </a:t>
            </a:r>
          </a:p>
          <a:p>
            <a:pPr algn="just"/>
            <a:r>
              <a:rPr lang="fr-FR" sz="1050" dirty="0">
                <a:latin typeface="Arial    "/>
              </a:rPr>
              <a:t>- de leur propre initiative ; </a:t>
            </a:r>
          </a:p>
          <a:p>
            <a:pPr algn="just"/>
            <a:r>
              <a:rPr lang="fr-FR" sz="1050" dirty="0">
                <a:latin typeface="Arial    "/>
              </a:rPr>
              <a:t>- à la suite de la présentation de </a:t>
            </a:r>
            <a:r>
              <a:rPr lang="fr-FR" sz="1050" b="1" dirty="0">
                <a:solidFill>
                  <a:schemeClr val="accent2">
                    <a:lumMod val="75000"/>
                  </a:schemeClr>
                </a:solidFill>
                <a:latin typeface="Arial    "/>
              </a:rPr>
              <a:t>rapport étayés faisant état de préoccupations</a:t>
            </a:r>
            <a:r>
              <a:rPr lang="fr-FR" sz="1050" dirty="0">
                <a:solidFill>
                  <a:schemeClr val="accent2">
                    <a:lumMod val="75000"/>
                  </a:schemeClr>
                </a:solidFill>
                <a:latin typeface="Arial    "/>
              </a:rPr>
              <a:t> </a:t>
            </a:r>
            <a:r>
              <a:rPr lang="fr-FR" sz="1050" dirty="0">
                <a:latin typeface="Arial    "/>
              </a:rPr>
              <a:t>transmis par des personnes ayant des raisons objectives de penser qu’une entreprise ne se conforme pas à la directive</a:t>
            </a:r>
          </a:p>
        </p:txBody>
      </p:sp>
      <p:sp>
        <p:nvSpPr>
          <p:cNvPr id="39" name="TextBox 38">
            <a:extLst>
              <a:ext uri="{FF2B5EF4-FFF2-40B4-BE49-F238E27FC236}">
                <a16:creationId xmlns:a16="http://schemas.microsoft.com/office/drawing/2014/main" id="{814B2833-4833-BBE1-E43A-3F29586D1654}"/>
              </a:ext>
            </a:extLst>
          </p:cNvPr>
          <p:cNvSpPr txBox="1"/>
          <p:nvPr/>
        </p:nvSpPr>
        <p:spPr>
          <a:xfrm>
            <a:off x="5309331" y="863059"/>
            <a:ext cx="2352587" cy="369332"/>
          </a:xfrm>
          <a:prstGeom prst="rect">
            <a:avLst/>
          </a:prstGeom>
          <a:noFill/>
        </p:spPr>
        <p:txBody>
          <a:bodyPr wrap="square">
            <a:spAutoFit/>
          </a:bodyPr>
          <a:lstStyle/>
          <a:p>
            <a:r>
              <a:rPr lang="fr-FR" b="1" dirty="0">
                <a:solidFill>
                  <a:schemeClr val="tx2">
                    <a:lumMod val="90000"/>
                    <a:lumOff val="10000"/>
                  </a:schemeClr>
                </a:solidFill>
                <a:latin typeface="Arial    "/>
              </a:rPr>
              <a:t>[art.24 à 28]</a:t>
            </a:r>
          </a:p>
        </p:txBody>
      </p:sp>
      <p:sp>
        <p:nvSpPr>
          <p:cNvPr id="44" name="TextBox 43">
            <a:extLst>
              <a:ext uri="{FF2B5EF4-FFF2-40B4-BE49-F238E27FC236}">
                <a16:creationId xmlns:a16="http://schemas.microsoft.com/office/drawing/2014/main" id="{35229CBB-6259-726D-828C-47C20649B6BC}"/>
              </a:ext>
            </a:extLst>
          </p:cNvPr>
          <p:cNvSpPr txBox="1"/>
          <p:nvPr/>
        </p:nvSpPr>
        <p:spPr>
          <a:xfrm>
            <a:off x="8316526" y="4581556"/>
            <a:ext cx="3718696" cy="1546577"/>
          </a:xfrm>
          <a:prstGeom prst="rect">
            <a:avLst/>
          </a:prstGeom>
          <a:noFill/>
          <a:ln>
            <a:solidFill>
              <a:schemeClr val="accent2">
                <a:lumMod val="60000"/>
                <a:lumOff val="40000"/>
              </a:schemeClr>
            </a:solidFill>
            <a:prstDash val="dash"/>
          </a:ln>
        </p:spPr>
        <p:txBody>
          <a:bodyPr wrap="square" rtlCol="0">
            <a:spAutoFit/>
          </a:bodyPr>
          <a:lstStyle/>
          <a:p>
            <a:pPr algn="just"/>
            <a:r>
              <a:rPr lang="fr-FR" sz="1050" b="1" dirty="0">
                <a:latin typeface="Arial    "/>
              </a:rPr>
              <a:t>	          Pouvoir de sanctions</a:t>
            </a:r>
          </a:p>
          <a:p>
            <a:pPr algn="just"/>
            <a:r>
              <a:rPr lang="fr-FR" sz="1050" dirty="0">
                <a:latin typeface="Arial    "/>
              </a:rPr>
              <a:t>Face à une entreprise non conforme, les autorités peuvent : </a:t>
            </a:r>
          </a:p>
          <a:p>
            <a:pPr algn="just"/>
            <a:r>
              <a:rPr lang="fr-FR" sz="1050" dirty="0">
                <a:latin typeface="Arial    "/>
              </a:rPr>
              <a:t>- accorder à l'entreprise un </a:t>
            </a:r>
            <a:r>
              <a:rPr lang="fr-FR" sz="1050" b="1" dirty="0">
                <a:solidFill>
                  <a:schemeClr val="accent2">
                    <a:lumMod val="60000"/>
                    <a:lumOff val="40000"/>
                  </a:schemeClr>
                </a:solidFill>
                <a:latin typeface="Arial    "/>
              </a:rPr>
              <a:t>délai </a:t>
            </a:r>
            <a:r>
              <a:rPr lang="fr-FR" sz="1050" dirty="0">
                <a:latin typeface="Arial    "/>
              </a:rPr>
              <a:t>pour prendre des mesures correctives ;</a:t>
            </a:r>
          </a:p>
          <a:p>
            <a:pPr algn="just"/>
            <a:r>
              <a:rPr lang="fr-FR" sz="1050" dirty="0">
                <a:latin typeface="Arial    "/>
              </a:rPr>
              <a:t>- ordonner la </a:t>
            </a:r>
            <a:r>
              <a:rPr lang="fr-FR" sz="1050" b="1" dirty="0">
                <a:solidFill>
                  <a:schemeClr val="accent2">
                    <a:lumMod val="60000"/>
                    <a:lumOff val="40000"/>
                  </a:schemeClr>
                </a:solidFill>
                <a:latin typeface="Arial    "/>
              </a:rPr>
              <a:t>cessation</a:t>
            </a:r>
            <a:r>
              <a:rPr lang="fr-FR" sz="1050" dirty="0">
                <a:latin typeface="Arial    "/>
              </a:rPr>
              <a:t> des infractions, l'abstention de toute récidive ou la mise en place de mesures correctives ;</a:t>
            </a:r>
          </a:p>
          <a:p>
            <a:pPr algn="just"/>
            <a:r>
              <a:rPr lang="fr-FR" sz="1050" dirty="0">
                <a:latin typeface="Arial    "/>
              </a:rPr>
              <a:t>- imposer des sanctions conformément à l’ </a:t>
            </a:r>
            <a:r>
              <a:rPr lang="fr-FR" sz="1050" b="1" dirty="0">
                <a:solidFill>
                  <a:schemeClr val="accent2">
                    <a:lumMod val="60000"/>
                    <a:lumOff val="40000"/>
                  </a:schemeClr>
                </a:solidFill>
                <a:latin typeface="Arial    "/>
              </a:rPr>
              <a:t>[art.27]</a:t>
            </a:r>
            <a:r>
              <a:rPr lang="fr-FR" sz="1050" b="1" dirty="0">
                <a:latin typeface="Arial    "/>
              </a:rPr>
              <a:t> </a:t>
            </a:r>
            <a:r>
              <a:rPr lang="fr-FR" sz="1050" dirty="0">
                <a:latin typeface="Arial    "/>
              </a:rPr>
              <a:t>;</a:t>
            </a:r>
          </a:p>
          <a:p>
            <a:pPr algn="just"/>
            <a:r>
              <a:rPr lang="fr-FR" sz="1050" dirty="0">
                <a:latin typeface="Arial    "/>
              </a:rPr>
              <a:t>- adopter des mesures provisoires en cas de risque imminent de préjudice grave et irréparable.</a:t>
            </a:r>
          </a:p>
        </p:txBody>
      </p:sp>
      <p:sp>
        <p:nvSpPr>
          <p:cNvPr id="45" name="TextBox 44">
            <a:extLst>
              <a:ext uri="{FF2B5EF4-FFF2-40B4-BE49-F238E27FC236}">
                <a16:creationId xmlns:a16="http://schemas.microsoft.com/office/drawing/2014/main" id="{7ADDCB51-8950-2220-17D1-9B3BDDAB12A8}"/>
              </a:ext>
            </a:extLst>
          </p:cNvPr>
          <p:cNvSpPr txBox="1"/>
          <p:nvPr/>
        </p:nvSpPr>
        <p:spPr>
          <a:xfrm>
            <a:off x="8259873" y="3739334"/>
            <a:ext cx="3775349" cy="738664"/>
          </a:xfrm>
          <a:prstGeom prst="rect">
            <a:avLst/>
          </a:prstGeom>
          <a:noFill/>
          <a:ln>
            <a:solidFill>
              <a:schemeClr val="accent2">
                <a:lumMod val="60000"/>
                <a:lumOff val="40000"/>
              </a:schemeClr>
            </a:solidFill>
            <a:prstDash val="dash"/>
          </a:ln>
        </p:spPr>
        <p:txBody>
          <a:bodyPr wrap="square" rtlCol="0">
            <a:spAutoFit/>
          </a:bodyPr>
          <a:lstStyle/>
          <a:p>
            <a:pPr algn="just"/>
            <a:r>
              <a:rPr lang="fr-FR" sz="1050" b="1" dirty="0">
                <a:latin typeface="Arial    "/>
              </a:rPr>
              <a:t>	        Pouvoir de contrôle </a:t>
            </a:r>
          </a:p>
          <a:p>
            <a:pPr algn="just"/>
            <a:r>
              <a:rPr lang="fr-FR" sz="1050" dirty="0">
                <a:latin typeface="Arial    "/>
              </a:rPr>
              <a:t>Les autorités de contrôle devront veiller à l’adoption et la conception des plans de transition pour l’atténuation du changement climatique</a:t>
            </a:r>
          </a:p>
        </p:txBody>
      </p:sp>
      <p:sp>
        <p:nvSpPr>
          <p:cNvPr id="54" name="Callout: Bent Line with Accent Bar 53">
            <a:extLst>
              <a:ext uri="{FF2B5EF4-FFF2-40B4-BE49-F238E27FC236}">
                <a16:creationId xmlns:a16="http://schemas.microsoft.com/office/drawing/2014/main" id="{F8BD4C62-1E58-F531-9269-A961F6DD241B}"/>
              </a:ext>
            </a:extLst>
          </p:cNvPr>
          <p:cNvSpPr/>
          <p:nvPr/>
        </p:nvSpPr>
        <p:spPr>
          <a:xfrm>
            <a:off x="4150963" y="4670487"/>
            <a:ext cx="3799158" cy="1546576"/>
          </a:xfrm>
          <a:prstGeom prst="accentCallout2">
            <a:avLst>
              <a:gd name="adj1" fmla="val 88398"/>
              <a:gd name="adj2" fmla="val 103559"/>
              <a:gd name="adj3" fmla="val 65543"/>
              <a:gd name="adj4" fmla="val 106236"/>
              <a:gd name="adj5" fmla="val 65685"/>
              <a:gd name="adj6" fmla="val 109649"/>
            </a:avLst>
          </a:prstGeom>
          <a:solidFill>
            <a:schemeClr val="accent2">
              <a:lumMod val="60000"/>
              <a:lumOff val="40000"/>
              <a:alpha val="4000"/>
            </a:schemeClr>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just"/>
            <a:r>
              <a:rPr lang="fr-FR" sz="1100" b="1" dirty="0">
                <a:solidFill>
                  <a:schemeClr val="accent2">
                    <a:lumMod val="50000"/>
                  </a:schemeClr>
                </a:solidFill>
              </a:rPr>
              <a:t>	</a:t>
            </a:r>
            <a:r>
              <a:rPr lang="fr-FR" sz="1100" b="1" dirty="0">
                <a:solidFill>
                  <a:schemeClr val="accent2">
                    <a:lumMod val="75000"/>
                  </a:schemeClr>
                </a:solidFill>
              </a:rPr>
              <a:t>Nature des sanctions [art.27] </a:t>
            </a:r>
          </a:p>
          <a:p>
            <a:pPr algn="just"/>
            <a:r>
              <a:rPr lang="fr-FR" sz="1050" dirty="0">
                <a:solidFill>
                  <a:schemeClr val="accent2">
                    <a:lumMod val="75000"/>
                  </a:schemeClr>
                </a:solidFill>
              </a:rPr>
              <a:t>- Les sanctions prévues doivent être « effectives », « proportionnées » et « dissuasives ». </a:t>
            </a:r>
          </a:p>
          <a:p>
            <a:pPr algn="just"/>
            <a:r>
              <a:rPr lang="fr-FR" sz="1050" dirty="0">
                <a:solidFill>
                  <a:schemeClr val="accent2">
                    <a:lumMod val="75000"/>
                  </a:schemeClr>
                </a:solidFill>
              </a:rPr>
              <a:t>- Elles ne doivent pas être inférieures </a:t>
            </a:r>
            <a:r>
              <a:rPr lang="fr-FR" sz="1050" u="sng" dirty="0">
                <a:solidFill>
                  <a:schemeClr val="accent2">
                    <a:lumMod val="75000"/>
                  </a:schemeClr>
                </a:solidFill>
              </a:rPr>
              <a:t>à 5 % du chiffre d'affaires </a:t>
            </a:r>
            <a:r>
              <a:rPr lang="fr-FR" sz="1050" dirty="0">
                <a:solidFill>
                  <a:schemeClr val="accent2">
                    <a:lumMod val="75000"/>
                  </a:schemeClr>
                </a:solidFill>
              </a:rPr>
              <a:t>net mondial de l'entreprise ;</a:t>
            </a:r>
          </a:p>
          <a:p>
            <a:pPr algn="just"/>
            <a:r>
              <a:rPr lang="fr-FR" sz="1050" dirty="0">
                <a:solidFill>
                  <a:schemeClr val="accent2">
                    <a:lumMod val="75000"/>
                  </a:schemeClr>
                </a:solidFill>
              </a:rPr>
              <a:t>- Les déclarations publiques feront référence à l'entreprise et à la nature de l'infraction et seront disponibles pendant au moins cinq ans. </a:t>
            </a:r>
          </a:p>
        </p:txBody>
      </p:sp>
      <p:grpSp>
        <p:nvGrpSpPr>
          <p:cNvPr id="5" name="Groupe 42">
            <a:extLst>
              <a:ext uri="{FF2B5EF4-FFF2-40B4-BE49-F238E27FC236}">
                <a16:creationId xmlns:a16="http://schemas.microsoft.com/office/drawing/2014/main" id="{40EEF115-40AF-CCAA-E774-D8F19C322FCE}"/>
              </a:ext>
            </a:extLst>
          </p:cNvPr>
          <p:cNvGrpSpPr/>
          <p:nvPr/>
        </p:nvGrpSpPr>
        <p:grpSpPr>
          <a:xfrm>
            <a:off x="387887" y="283890"/>
            <a:ext cx="9568790" cy="758025"/>
            <a:chOff x="345439" y="273513"/>
            <a:chExt cx="9568790" cy="758025"/>
          </a:xfrm>
        </p:grpSpPr>
        <p:sp>
          <p:nvSpPr>
            <p:cNvPr id="8" name="Titre 1">
              <a:extLst>
                <a:ext uri="{FF2B5EF4-FFF2-40B4-BE49-F238E27FC236}">
                  <a16:creationId xmlns:a16="http://schemas.microsoft.com/office/drawing/2014/main" id="{FD47943D-6C54-FED9-9107-4926446488DA}"/>
                </a:ext>
              </a:extLst>
            </p:cNvPr>
            <p:cNvSpPr txBox="1">
              <a:spLocks/>
            </p:cNvSpPr>
            <p:nvPr/>
          </p:nvSpPr>
          <p:spPr>
            <a:xfrm>
              <a:off x="1023431" y="364638"/>
              <a:ext cx="8890798" cy="6669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200" b="1" dirty="0"/>
                <a:t>Nouveautés CS3D </a:t>
              </a:r>
            </a:p>
          </p:txBody>
        </p:sp>
        <p:grpSp>
          <p:nvGrpSpPr>
            <p:cNvPr id="16" name="Groupe 10">
              <a:extLst>
                <a:ext uri="{FF2B5EF4-FFF2-40B4-BE49-F238E27FC236}">
                  <a16:creationId xmlns:a16="http://schemas.microsoft.com/office/drawing/2014/main" id="{7C5EC1D8-9344-E29C-D88B-3907856E4C6E}"/>
                </a:ext>
              </a:extLst>
            </p:cNvPr>
            <p:cNvGrpSpPr/>
            <p:nvPr/>
          </p:nvGrpSpPr>
          <p:grpSpPr>
            <a:xfrm>
              <a:off x="345439" y="273513"/>
              <a:ext cx="581115" cy="735471"/>
              <a:chOff x="345439" y="509681"/>
              <a:chExt cx="581115" cy="735471"/>
            </a:xfrm>
          </p:grpSpPr>
          <p:sp>
            <p:nvSpPr>
              <p:cNvPr id="18" name="Forme libre : forme 11">
                <a:extLst>
                  <a:ext uri="{FF2B5EF4-FFF2-40B4-BE49-F238E27FC236}">
                    <a16:creationId xmlns:a16="http://schemas.microsoft.com/office/drawing/2014/main" id="{F6BB0BB9-B02F-2879-576B-A6DC2C39CF33}"/>
                  </a:ext>
                </a:extLst>
              </p:cNvPr>
              <p:cNvSpPr/>
              <p:nvPr/>
            </p:nvSpPr>
            <p:spPr>
              <a:xfrm>
                <a:off x="345439" y="509681"/>
                <a:ext cx="581115" cy="735471"/>
              </a:xfrm>
              <a:custGeom>
                <a:avLst/>
                <a:gdLst>
                  <a:gd name="connsiteX0" fmla="*/ 0 w 1481666"/>
                  <a:gd name="connsiteY0" fmla="*/ 644525 h 1289050"/>
                  <a:gd name="connsiteX1" fmla="*/ 322263 w 1481666"/>
                  <a:gd name="connsiteY1" fmla="*/ 0 h 1289050"/>
                  <a:gd name="connsiteX2" fmla="*/ 1159404 w 1481666"/>
                  <a:gd name="connsiteY2" fmla="*/ 0 h 1289050"/>
                  <a:gd name="connsiteX3" fmla="*/ 1481666 w 1481666"/>
                  <a:gd name="connsiteY3" fmla="*/ 644525 h 1289050"/>
                  <a:gd name="connsiteX4" fmla="*/ 1159404 w 1481666"/>
                  <a:gd name="connsiteY4" fmla="*/ 1289050 h 1289050"/>
                  <a:gd name="connsiteX5" fmla="*/ 322263 w 1481666"/>
                  <a:gd name="connsiteY5" fmla="*/ 1289050 h 1289050"/>
                  <a:gd name="connsiteX6" fmla="*/ 0 w 1481666"/>
                  <a:gd name="connsiteY6" fmla="*/ 644525 h 128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1666" h="1289050">
                    <a:moveTo>
                      <a:pt x="740833" y="0"/>
                    </a:moveTo>
                    <a:lnTo>
                      <a:pt x="1481666" y="280369"/>
                    </a:lnTo>
                    <a:lnTo>
                      <a:pt x="1481666" y="1008682"/>
                    </a:lnTo>
                    <a:lnTo>
                      <a:pt x="740833" y="1289050"/>
                    </a:lnTo>
                    <a:lnTo>
                      <a:pt x="0" y="1008682"/>
                    </a:lnTo>
                    <a:lnTo>
                      <a:pt x="0" y="280369"/>
                    </a:lnTo>
                    <a:lnTo>
                      <a:pt x="740833" y="0"/>
                    </a:lnTo>
                    <a:close/>
                  </a:path>
                </a:pathLst>
              </a:custGeom>
              <a:noFill/>
              <a:ln>
                <a:solidFill>
                  <a:srgbClr val="FFC800"/>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2787" tIns="272803" rIns="242787" bIns="272803" numCol="1" spcCol="1270" anchor="ctr" anchorCtr="0">
                <a:noAutofit/>
              </a:bodyPr>
              <a:lstStyle/>
              <a:p>
                <a:pPr marL="0" lvl="0" indent="0" algn="ctr" defTabSz="466725">
                  <a:lnSpc>
                    <a:spcPct val="90000"/>
                  </a:lnSpc>
                  <a:spcBef>
                    <a:spcPct val="0"/>
                  </a:spcBef>
                  <a:spcAft>
                    <a:spcPct val="35000"/>
                  </a:spcAft>
                  <a:buNone/>
                </a:pPr>
                <a:endParaRPr lang="fr-FR" sz="1500" kern="1200" dirty="0">
                  <a:solidFill>
                    <a:srgbClr val="FFC800"/>
                  </a:solidFill>
                  <a:highlight>
                    <a:srgbClr val="FFCC66"/>
                  </a:highlight>
                </a:endParaRPr>
              </a:p>
            </p:txBody>
          </p:sp>
          <p:sp>
            <p:nvSpPr>
              <p:cNvPr id="21" name="ZoneTexte 12">
                <a:extLst>
                  <a:ext uri="{FF2B5EF4-FFF2-40B4-BE49-F238E27FC236}">
                    <a16:creationId xmlns:a16="http://schemas.microsoft.com/office/drawing/2014/main" id="{66F3E4E7-13C5-3157-5E32-2A8A754176FC}"/>
                  </a:ext>
                </a:extLst>
              </p:cNvPr>
              <p:cNvSpPr txBox="1"/>
              <p:nvPr/>
            </p:nvSpPr>
            <p:spPr>
              <a:xfrm>
                <a:off x="402128" y="646583"/>
                <a:ext cx="467735" cy="400110"/>
              </a:xfrm>
              <a:prstGeom prst="rect">
                <a:avLst/>
              </a:prstGeom>
              <a:noFill/>
            </p:spPr>
            <p:txBody>
              <a:bodyPr wrap="square" rtlCol="0">
                <a:spAutoFit/>
              </a:bodyPr>
              <a:lstStyle/>
              <a:p>
                <a:pPr algn="ctr"/>
                <a:r>
                  <a:rPr lang="fr-FR" sz="2000" b="1" dirty="0">
                    <a:solidFill>
                      <a:srgbClr val="FFC800"/>
                    </a:solidFill>
                    <a:latin typeface="Arial" panose="020B0604020202020204" pitchFamily="34" charset="0"/>
                    <a:cs typeface="Arial" panose="020B0604020202020204" pitchFamily="34" charset="0"/>
                  </a:rPr>
                  <a:t>11</a:t>
                </a:r>
              </a:p>
            </p:txBody>
          </p:sp>
        </p:grpSp>
      </p:grpSp>
      <p:sp>
        <p:nvSpPr>
          <p:cNvPr id="22" name="Titre 1">
            <a:extLst>
              <a:ext uri="{FF2B5EF4-FFF2-40B4-BE49-F238E27FC236}">
                <a16:creationId xmlns:a16="http://schemas.microsoft.com/office/drawing/2014/main" id="{7AB0D0AB-EA25-4882-28AD-3B54F332EC67}"/>
              </a:ext>
            </a:extLst>
          </p:cNvPr>
          <p:cNvSpPr txBox="1">
            <a:spLocks/>
          </p:cNvSpPr>
          <p:nvPr/>
        </p:nvSpPr>
        <p:spPr>
          <a:xfrm>
            <a:off x="1104110" y="876729"/>
            <a:ext cx="8890798" cy="542467"/>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1800" b="1" i="1" dirty="0">
                <a:latin typeface="Arial    "/>
              </a:rPr>
              <a:t>Les autorités de contrôle </a:t>
            </a:r>
          </a:p>
        </p:txBody>
      </p:sp>
      <p:cxnSp>
        <p:nvCxnSpPr>
          <p:cNvPr id="24" name="Straight Arrow Connector 23">
            <a:extLst>
              <a:ext uri="{FF2B5EF4-FFF2-40B4-BE49-F238E27FC236}">
                <a16:creationId xmlns:a16="http://schemas.microsoft.com/office/drawing/2014/main" id="{DA0CF809-3F70-FB2B-4BF1-FB980FE744D1}"/>
              </a:ext>
            </a:extLst>
          </p:cNvPr>
          <p:cNvCxnSpPr>
            <a:cxnSpLocks/>
            <a:stCxn id="17" idx="1"/>
          </p:cNvCxnSpPr>
          <p:nvPr/>
        </p:nvCxnSpPr>
        <p:spPr>
          <a:xfrm flipH="1">
            <a:off x="3847822" y="2711222"/>
            <a:ext cx="1006869" cy="0"/>
          </a:xfrm>
          <a:prstGeom prst="straightConnector1">
            <a:avLst/>
          </a:prstGeom>
          <a:ln>
            <a:solidFill>
              <a:schemeClr val="accent2">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a:extLst>
              <a:ext uri="{FF2B5EF4-FFF2-40B4-BE49-F238E27FC236}">
                <a16:creationId xmlns:a16="http://schemas.microsoft.com/office/drawing/2014/main" id="{A4F9DA8D-E90F-0B7C-70F7-EB235D3D4056}"/>
              </a:ext>
            </a:extLst>
          </p:cNvPr>
          <p:cNvCxnSpPr>
            <a:cxnSpLocks/>
            <a:stCxn id="17" idx="3"/>
          </p:cNvCxnSpPr>
          <p:nvPr/>
        </p:nvCxnSpPr>
        <p:spPr>
          <a:xfrm>
            <a:off x="7385782" y="2711222"/>
            <a:ext cx="700943" cy="0"/>
          </a:xfrm>
          <a:prstGeom prst="straightConnector1">
            <a:avLst/>
          </a:prstGeom>
          <a:ln>
            <a:solidFill>
              <a:schemeClr val="accent2">
                <a:lumMod val="7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2" name="Espace réservé du pied de page 3">
            <a:extLst>
              <a:ext uri="{FF2B5EF4-FFF2-40B4-BE49-F238E27FC236}">
                <a16:creationId xmlns:a16="http://schemas.microsoft.com/office/drawing/2014/main" id="{43146971-29CB-483F-F3EF-EEFA8BC18B9D}"/>
              </a:ext>
            </a:extLst>
          </p:cNvPr>
          <p:cNvSpPr>
            <a:spLocks noGrp="1"/>
          </p:cNvSpPr>
          <p:nvPr>
            <p:ph type="ftr" sz="quarter" idx="11"/>
          </p:nvPr>
        </p:nvSpPr>
        <p:spPr>
          <a:xfrm>
            <a:off x="4038600" y="6434138"/>
            <a:ext cx="4114800" cy="365125"/>
          </a:xfrm>
        </p:spPr>
        <p:txBody>
          <a:bodyPr/>
          <a:lstStyle/>
          <a:p>
            <a:r>
              <a:rPr lang="fr-FR" dirty="0"/>
              <a:t>Loi Vigilance et CS3D</a:t>
            </a:r>
          </a:p>
        </p:txBody>
      </p:sp>
    </p:spTree>
    <p:extLst>
      <p:ext uri="{BB962C8B-B14F-4D97-AF65-F5344CB8AC3E}">
        <p14:creationId xmlns:p14="http://schemas.microsoft.com/office/powerpoint/2010/main" val="753942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72C69880-0DAF-806B-0CD9-698429C958A4}"/>
              </a:ext>
            </a:extLst>
          </p:cNvPr>
          <p:cNvSpPr>
            <a:spLocks noGrp="1"/>
          </p:cNvSpPr>
          <p:nvPr>
            <p:ph type="ftr" sz="quarter" idx="11"/>
          </p:nvPr>
        </p:nvSpPr>
        <p:spPr/>
        <p:txBody>
          <a:bodyPr/>
          <a:lstStyle/>
          <a:p>
            <a:r>
              <a:rPr lang="fr-FR" dirty="0"/>
              <a:t>Loi Vigilance et CS3D</a:t>
            </a:r>
          </a:p>
        </p:txBody>
      </p:sp>
      <p:sp>
        <p:nvSpPr>
          <p:cNvPr id="5" name="Espace réservé du numéro de diapositive 4">
            <a:extLst>
              <a:ext uri="{FF2B5EF4-FFF2-40B4-BE49-F238E27FC236}">
                <a16:creationId xmlns:a16="http://schemas.microsoft.com/office/drawing/2014/main" id="{ED5CC763-2415-EE7E-F3DC-A93160DC7A57}"/>
              </a:ext>
            </a:extLst>
          </p:cNvPr>
          <p:cNvSpPr>
            <a:spLocks noGrp="1"/>
          </p:cNvSpPr>
          <p:nvPr>
            <p:ph type="sldNum" sz="quarter" idx="12"/>
          </p:nvPr>
        </p:nvSpPr>
        <p:spPr/>
        <p:txBody>
          <a:bodyPr/>
          <a:lstStyle/>
          <a:p>
            <a:fld id="{ACD126DD-79FE-4D5A-AC7A-A91888D03992}" type="slidenum">
              <a:rPr lang="fr-FR" smtClean="0"/>
              <a:t>13</a:t>
            </a:fld>
            <a:endParaRPr lang="fr-FR" dirty="0"/>
          </a:p>
        </p:txBody>
      </p:sp>
      <p:grpSp>
        <p:nvGrpSpPr>
          <p:cNvPr id="43" name="Groupe 42">
            <a:extLst>
              <a:ext uri="{FF2B5EF4-FFF2-40B4-BE49-F238E27FC236}">
                <a16:creationId xmlns:a16="http://schemas.microsoft.com/office/drawing/2014/main" id="{B2CFA6D3-FE6B-53C7-741F-CEE55B05D3B5}"/>
              </a:ext>
            </a:extLst>
          </p:cNvPr>
          <p:cNvGrpSpPr/>
          <p:nvPr/>
        </p:nvGrpSpPr>
        <p:grpSpPr>
          <a:xfrm>
            <a:off x="345438" y="273513"/>
            <a:ext cx="9258493" cy="735471"/>
            <a:chOff x="345438" y="273513"/>
            <a:chExt cx="9258493" cy="735471"/>
          </a:xfrm>
        </p:grpSpPr>
        <p:sp>
          <p:nvSpPr>
            <p:cNvPr id="10" name="Titre 1">
              <a:extLst>
                <a:ext uri="{FF2B5EF4-FFF2-40B4-BE49-F238E27FC236}">
                  <a16:creationId xmlns:a16="http://schemas.microsoft.com/office/drawing/2014/main" id="{F9551C28-6196-B473-E8A7-3CD177022A7D}"/>
                </a:ext>
              </a:extLst>
            </p:cNvPr>
            <p:cNvSpPr txBox="1">
              <a:spLocks/>
            </p:cNvSpPr>
            <p:nvPr/>
          </p:nvSpPr>
          <p:spPr>
            <a:xfrm>
              <a:off x="1107703" y="316597"/>
              <a:ext cx="8496228" cy="555483"/>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fr-FR" sz="4000" b="1" dirty="0">
                <a:latin typeface="Arial    "/>
              </a:endParaRPr>
            </a:p>
          </p:txBody>
        </p:sp>
        <p:grpSp>
          <p:nvGrpSpPr>
            <p:cNvPr id="11" name="Groupe 10">
              <a:extLst>
                <a:ext uri="{FF2B5EF4-FFF2-40B4-BE49-F238E27FC236}">
                  <a16:creationId xmlns:a16="http://schemas.microsoft.com/office/drawing/2014/main" id="{847B89CC-5F5E-F162-76DD-38B683EA230A}"/>
                </a:ext>
              </a:extLst>
            </p:cNvPr>
            <p:cNvGrpSpPr/>
            <p:nvPr/>
          </p:nvGrpSpPr>
          <p:grpSpPr>
            <a:xfrm>
              <a:off x="345438" y="273513"/>
              <a:ext cx="581116" cy="735471"/>
              <a:chOff x="345438" y="509681"/>
              <a:chExt cx="581116" cy="735471"/>
            </a:xfrm>
          </p:grpSpPr>
          <p:sp>
            <p:nvSpPr>
              <p:cNvPr id="12" name="Forme libre : forme 11">
                <a:extLst>
                  <a:ext uri="{FF2B5EF4-FFF2-40B4-BE49-F238E27FC236}">
                    <a16:creationId xmlns:a16="http://schemas.microsoft.com/office/drawing/2014/main" id="{82501EFB-285C-445F-17E0-EEDF8C7AF723}"/>
                  </a:ext>
                </a:extLst>
              </p:cNvPr>
              <p:cNvSpPr/>
              <p:nvPr/>
            </p:nvSpPr>
            <p:spPr>
              <a:xfrm>
                <a:off x="345439" y="509681"/>
                <a:ext cx="581115" cy="735471"/>
              </a:xfrm>
              <a:custGeom>
                <a:avLst/>
                <a:gdLst>
                  <a:gd name="connsiteX0" fmla="*/ 0 w 1481666"/>
                  <a:gd name="connsiteY0" fmla="*/ 644525 h 1289050"/>
                  <a:gd name="connsiteX1" fmla="*/ 322263 w 1481666"/>
                  <a:gd name="connsiteY1" fmla="*/ 0 h 1289050"/>
                  <a:gd name="connsiteX2" fmla="*/ 1159404 w 1481666"/>
                  <a:gd name="connsiteY2" fmla="*/ 0 h 1289050"/>
                  <a:gd name="connsiteX3" fmla="*/ 1481666 w 1481666"/>
                  <a:gd name="connsiteY3" fmla="*/ 644525 h 1289050"/>
                  <a:gd name="connsiteX4" fmla="*/ 1159404 w 1481666"/>
                  <a:gd name="connsiteY4" fmla="*/ 1289050 h 1289050"/>
                  <a:gd name="connsiteX5" fmla="*/ 322263 w 1481666"/>
                  <a:gd name="connsiteY5" fmla="*/ 1289050 h 1289050"/>
                  <a:gd name="connsiteX6" fmla="*/ 0 w 1481666"/>
                  <a:gd name="connsiteY6" fmla="*/ 644525 h 128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1666" h="1289050">
                    <a:moveTo>
                      <a:pt x="740833" y="0"/>
                    </a:moveTo>
                    <a:lnTo>
                      <a:pt x="1481666" y="280369"/>
                    </a:lnTo>
                    <a:lnTo>
                      <a:pt x="1481666" y="1008682"/>
                    </a:lnTo>
                    <a:lnTo>
                      <a:pt x="740833" y="1289050"/>
                    </a:lnTo>
                    <a:lnTo>
                      <a:pt x="0" y="1008682"/>
                    </a:lnTo>
                    <a:lnTo>
                      <a:pt x="0" y="280369"/>
                    </a:lnTo>
                    <a:lnTo>
                      <a:pt x="740833" y="0"/>
                    </a:lnTo>
                    <a:close/>
                  </a:path>
                </a:pathLst>
              </a:custGeom>
              <a:noFill/>
              <a:ln>
                <a:solidFill>
                  <a:srgbClr val="FFC800"/>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2787" tIns="272803" rIns="242787" bIns="272803" numCol="1" spcCol="1270" anchor="ctr" anchorCtr="0">
                <a:noAutofit/>
              </a:bodyPr>
              <a:lstStyle/>
              <a:p>
                <a:pPr marL="0" lvl="0" indent="0" algn="ctr" defTabSz="466725">
                  <a:lnSpc>
                    <a:spcPct val="90000"/>
                  </a:lnSpc>
                  <a:spcBef>
                    <a:spcPct val="0"/>
                  </a:spcBef>
                  <a:spcAft>
                    <a:spcPct val="35000"/>
                  </a:spcAft>
                  <a:buNone/>
                </a:pPr>
                <a:endParaRPr lang="fr-FR" sz="1500" kern="1200" dirty="0">
                  <a:solidFill>
                    <a:srgbClr val="FFC800"/>
                  </a:solidFill>
                  <a:highlight>
                    <a:srgbClr val="FFCC66"/>
                  </a:highlight>
                </a:endParaRPr>
              </a:p>
            </p:txBody>
          </p:sp>
          <p:sp>
            <p:nvSpPr>
              <p:cNvPr id="13" name="ZoneTexte 12">
                <a:extLst>
                  <a:ext uri="{FF2B5EF4-FFF2-40B4-BE49-F238E27FC236}">
                    <a16:creationId xmlns:a16="http://schemas.microsoft.com/office/drawing/2014/main" id="{92C9DCB9-7380-FB35-79E1-F06DFB39F035}"/>
                  </a:ext>
                </a:extLst>
              </p:cNvPr>
              <p:cNvSpPr txBox="1"/>
              <p:nvPr/>
            </p:nvSpPr>
            <p:spPr>
              <a:xfrm>
                <a:off x="345438" y="646583"/>
                <a:ext cx="581114" cy="461665"/>
              </a:xfrm>
              <a:prstGeom prst="rect">
                <a:avLst/>
              </a:prstGeom>
              <a:noFill/>
            </p:spPr>
            <p:txBody>
              <a:bodyPr wrap="square" rtlCol="0">
                <a:spAutoFit/>
              </a:bodyPr>
              <a:lstStyle/>
              <a:p>
                <a:pPr algn="ctr"/>
                <a:r>
                  <a:rPr lang="fr-FR" sz="2400" b="1" dirty="0">
                    <a:solidFill>
                      <a:srgbClr val="FFC800"/>
                    </a:solidFill>
                    <a:latin typeface="Arial" panose="020B0604020202020204" pitchFamily="34" charset="0"/>
                    <a:cs typeface="Arial" panose="020B0604020202020204" pitchFamily="34" charset="0"/>
                  </a:rPr>
                  <a:t>12</a:t>
                </a:r>
                <a:r>
                  <a:rPr lang="fr-FR" sz="1400" b="1" dirty="0">
                    <a:solidFill>
                      <a:srgbClr val="FFC800"/>
                    </a:solidFill>
                    <a:latin typeface="Arial" panose="020B0604020202020204" pitchFamily="34" charset="0"/>
                    <a:cs typeface="Arial" panose="020B0604020202020204" pitchFamily="34" charset="0"/>
                  </a:rPr>
                  <a:t>.</a:t>
                </a:r>
                <a:endParaRPr lang="fr-FR" sz="2400" b="1" dirty="0">
                  <a:solidFill>
                    <a:srgbClr val="FFC800"/>
                  </a:solidFill>
                  <a:latin typeface="Arial" panose="020B0604020202020204" pitchFamily="34" charset="0"/>
                  <a:cs typeface="Arial" panose="020B0604020202020204" pitchFamily="34" charset="0"/>
                </a:endParaRPr>
              </a:p>
            </p:txBody>
          </p:sp>
        </p:grpSp>
      </p:grpSp>
      <p:sp>
        <p:nvSpPr>
          <p:cNvPr id="6" name="Titre 1">
            <a:extLst>
              <a:ext uri="{FF2B5EF4-FFF2-40B4-BE49-F238E27FC236}">
                <a16:creationId xmlns:a16="http://schemas.microsoft.com/office/drawing/2014/main" id="{A5F31CF7-8547-D7B2-F48B-FCDABEAEF22C}"/>
              </a:ext>
            </a:extLst>
          </p:cNvPr>
          <p:cNvSpPr txBox="1">
            <a:spLocks/>
          </p:cNvSpPr>
          <p:nvPr/>
        </p:nvSpPr>
        <p:spPr>
          <a:xfrm>
            <a:off x="1107703" y="892263"/>
            <a:ext cx="10246097" cy="340434"/>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fr-FR" sz="2000" b="1" i="1" dirty="0">
              <a:latin typeface="Arial    "/>
            </a:endParaRPr>
          </a:p>
        </p:txBody>
      </p:sp>
      <p:cxnSp>
        <p:nvCxnSpPr>
          <p:cNvPr id="7" name="Connecteur droit 6">
            <a:extLst>
              <a:ext uri="{FF2B5EF4-FFF2-40B4-BE49-F238E27FC236}">
                <a16:creationId xmlns:a16="http://schemas.microsoft.com/office/drawing/2014/main" id="{88BD261A-0AF2-54C8-414D-F6148AA47169}"/>
              </a:ext>
            </a:extLst>
          </p:cNvPr>
          <p:cNvCxnSpPr>
            <a:cxnSpLocks/>
          </p:cNvCxnSpPr>
          <p:nvPr/>
        </p:nvCxnSpPr>
        <p:spPr>
          <a:xfrm flipH="1">
            <a:off x="680936" y="6356350"/>
            <a:ext cx="10836613" cy="0"/>
          </a:xfrm>
          <a:prstGeom prst="line">
            <a:avLst/>
          </a:prstGeom>
          <a:ln>
            <a:solidFill>
              <a:srgbClr val="FFC800"/>
            </a:solidFill>
          </a:ln>
        </p:spPr>
        <p:style>
          <a:lnRef idx="1">
            <a:schemeClr val="dk1"/>
          </a:lnRef>
          <a:fillRef idx="0">
            <a:schemeClr val="dk1"/>
          </a:fillRef>
          <a:effectRef idx="0">
            <a:schemeClr val="dk1"/>
          </a:effectRef>
          <a:fontRef idx="minor">
            <a:schemeClr val="tx1"/>
          </a:fontRef>
        </p:style>
      </p:cxnSp>
      <p:sp>
        <p:nvSpPr>
          <p:cNvPr id="37" name="Titre 1">
            <a:extLst>
              <a:ext uri="{FF2B5EF4-FFF2-40B4-BE49-F238E27FC236}">
                <a16:creationId xmlns:a16="http://schemas.microsoft.com/office/drawing/2014/main" id="{556E3B96-9C07-5058-C96B-D203B6884212}"/>
              </a:ext>
            </a:extLst>
          </p:cNvPr>
          <p:cNvSpPr txBox="1">
            <a:spLocks/>
          </p:cNvSpPr>
          <p:nvPr/>
        </p:nvSpPr>
        <p:spPr>
          <a:xfrm>
            <a:off x="1107703" y="883671"/>
            <a:ext cx="10246097" cy="340434"/>
          </a:xfrm>
          <a:prstGeom prst="rect">
            <a:avLst/>
          </a:prstGeom>
        </p:spPr>
        <p:txBody>
          <a:bodyPr vert="horz" lIns="91440" tIns="45720" rIns="91440" bIns="45720" rtlCol="0" anchor="t">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000" b="1" i="1" dirty="0">
                <a:latin typeface="Arial    "/>
              </a:rPr>
              <a:t>La CS3D prévoit que la transposition de celle-ci n’ex</a:t>
            </a:r>
          </a:p>
          <a:p>
            <a:r>
              <a:rPr lang="fr-FR" sz="2000" b="1" i="1" dirty="0" err="1">
                <a:latin typeface="Arial    "/>
              </a:rPr>
              <a:t>clut</a:t>
            </a:r>
            <a:r>
              <a:rPr lang="fr-FR" sz="2000" b="1" i="1" dirty="0">
                <a:latin typeface="Arial    "/>
              </a:rPr>
              <a:t> pas des dispositions plus strictes en droit interne</a:t>
            </a:r>
          </a:p>
        </p:txBody>
      </p:sp>
      <p:sp>
        <p:nvSpPr>
          <p:cNvPr id="52" name="TextBox 51">
            <a:extLst>
              <a:ext uri="{FF2B5EF4-FFF2-40B4-BE49-F238E27FC236}">
                <a16:creationId xmlns:a16="http://schemas.microsoft.com/office/drawing/2014/main" id="{2F4FF4C1-9923-1A70-9492-AEB1741BF3E8}"/>
              </a:ext>
            </a:extLst>
          </p:cNvPr>
          <p:cNvSpPr txBox="1"/>
          <p:nvPr/>
        </p:nvSpPr>
        <p:spPr>
          <a:xfrm>
            <a:off x="7237698" y="4105183"/>
            <a:ext cx="4608863" cy="1754326"/>
          </a:xfrm>
          <a:prstGeom prst="rect">
            <a:avLst/>
          </a:prstGeom>
          <a:solidFill>
            <a:schemeClr val="accent2">
              <a:lumMod val="50000"/>
              <a:alpha val="6000"/>
            </a:schemeClr>
          </a:solidFill>
          <a:ln w="15875">
            <a:solidFill>
              <a:schemeClr val="accent2">
                <a:lumMod val="50000"/>
              </a:schemeClr>
            </a:solidFill>
            <a:prstDash val="sysDot"/>
          </a:ln>
        </p:spPr>
        <p:txBody>
          <a:bodyPr wrap="square" rtlCol="0">
            <a:spAutoFit/>
          </a:bodyPr>
          <a:lstStyle/>
          <a:p>
            <a:pPr algn="just"/>
            <a:r>
              <a:rPr lang="fr-FR" sz="1200" dirty="0">
                <a:solidFill>
                  <a:srgbClr val="0D0D0D"/>
                </a:solidFill>
                <a:latin typeface="Arial "/>
              </a:rPr>
              <a:t>La directive prévoit qu’afin de soutenir les entreprises et Etats membres dans la mise en œuvre des obligations de la CS3D ainsi que pour apporter un soutien aux parties prenantes, la Commission publiera en concertation avec ces derniers des </a:t>
            </a:r>
            <a:r>
              <a:rPr lang="fr-FR" sz="1200" b="1" dirty="0">
                <a:solidFill>
                  <a:schemeClr val="accent2">
                    <a:lumMod val="50000"/>
                  </a:schemeClr>
                </a:solidFill>
                <a:latin typeface="Arial "/>
              </a:rPr>
              <a:t>Lignes directrices</a:t>
            </a:r>
            <a:r>
              <a:rPr lang="fr-FR" sz="1200" dirty="0">
                <a:solidFill>
                  <a:schemeClr val="accent2">
                    <a:lumMod val="50000"/>
                  </a:schemeClr>
                </a:solidFill>
                <a:latin typeface="Arial "/>
              </a:rPr>
              <a:t> </a:t>
            </a:r>
            <a:r>
              <a:rPr lang="fr-FR" sz="1200" dirty="0">
                <a:solidFill>
                  <a:srgbClr val="0D0D0D"/>
                </a:solidFill>
                <a:latin typeface="Arial "/>
              </a:rPr>
              <a:t>générales et spécifiques, notamment pour des incidences négatives spécifiques. </a:t>
            </a:r>
          </a:p>
          <a:p>
            <a:pPr algn="just"/>
            <a:r>
              <a:rPr lang="fr-FR" sz="1200" dirty="0">
                <a:solidFill>
                  <a:srgbClr val="0D0D0D"/>
                </a:solidFill>
                <a:latin typeface="Arial "/>
              </a:rPr>
              <a:t>Ces lignes complètent celles existantes en matière de droits de l’homme qui figurent par exemple dans le cadre de </a:t>
            </a:r>
            <a:r>
              <a:rPr lang="fr-FR" sz="1200" i="1" dirty="0" err="1">
                <a:solidFill>
                  <a:srgbClr val="0D0D0D"/>
                </a:solidFill>
                <a:latin typeface="Arial "/>
              </a:rPr>
              <a:t>reporting</a:t>
            </a:r>
            <a:r>
              <a:rPr lang="fr-FR" sz="1200" dirty="0">
                <a:solidFill>
                  <a:srgbClr val="0D0D0D"/>
                </a:solidFill>
                <a:latin typeface="Arial "/>
              </a:rPr>
              <a:t> conforme aux principes directeurs des Nations Unies.</a:t>
            </a:r>
          </a:p>
        </p:txBody>
      </p:sp>
      <p:sp>
        <p:nvSpPr>
          <p:cNvPr id="2" name="Titre 1">
            <a:extLst>
              <a:ext uri="{FF2B5EF4-FFF2-40B4-BE49-F238E27FC236}">
                <a16:creationId xmlns:a16="http://schemas.microsoft.com/office/drawing/2014/main" id="{E6F81495-CA03-27EF-DCC7-63733AED2B26}"/>
              </a:ext>
            </a:extLst>
          </p:cNvPr>
          <p:cNvSpPr txBox="1">
            <a:spLocks/>
          </p:cNvSpPr>
          <p:nvPr/>
        </p:nvSpPr>
        <p:spPr>
          <a:xfrm>
            <a:off x="1107702" y="422326"/>
            <a:ext cx="8588747" cy="555483"/>
          </a:xfrm>
          <a:prstGeom prst="rect">
            <a:avLst/>
          </a:prstGeom>
        </p:spPr>
        <p:txBody>
          <a:bodyPr vert="horz" lIns="91440" tIns="45720" rIns="91440" bIns="45720" rtlCol="0" anchor="t">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000" b="1" dirty="0">
                <a:latin typeface="Arial    "/>
              </a:rPr>
              <a:t>Harmonisation et interprétation de la CS3D</a:t>
            </a:r>
          </a:p>
        </p:txBody>
      </p:sp>
      <p:sp>
        <p:nvSpPr>
          <p:cNvPr id="9" name="TextBox 8">
            <a:extLst>
              <a:ext uri="{FF2B5EF4-FFF2-40B4-BE49-F238E27FC236}">
                <a16:creationId xmlns:a16="http://schemas.microsoft.com/office/drawing/2014/main" id="{7CDA2BB6-E70A-41C9-798C-E7E4DFF50592}"/>
              </a:ext>
            </a:extLst>
          </p:cNvPr>
          <p:cNvSpPr txBox="1"/>
          <p:nvPr/>
        </p:nvSpPr>
        <p:spPr>
          <a:xfrm>
            <a:off x="8225003" y="3762159"/>
            <a:ext cx="2545237" cy="292388"/>
          </a:xfrm>
          <a:prstGeom prst="rect">
            <a:avLst/>
          </a:prstGeom>
          <a:noFill/>
          <a:ln>
            <a:noFill/>
            <a:prstDash val="dash"/>
          </a:ln>
        </p:spPr>
        <p:txBody>
          <a:bodyPr wrap="square" rtlCol="0">
            <a:spAutoFit/>
          </a:bodyPr>
          <a:lstStyle/>
          <a:p>
            <a:pPr algn="just"/>
            <a:r>
              <a:rPr lang="fr-FR" sz="1100" b="1" dirty="0">
                <a:solidFill>
                  <a:schemeClr val="accent2">
                    <a:lumMod val="50000"/>
                  </a:schemeClr>
                </a:solidFill>
                <a:latin typeface="Arial" panose="020B0604020202020204" pitchFamily="34" charset="0"/>
                <a:cs typeface="Arial" panose="020B0604020202020204" pitchFamily="34" charset="0"/>
              </a:rPr>
              <a:t>    </a:t>
            </a:r>
            <a:r>
              <a:rPr lang="fr-FR" sz="1300" b="1" dirty="0">
                <a:solidFill>
                  <a:schemeClr val="accent2">
                    <a:lumMod val="50000"/>
                  </a:schemeClr>
                </a:solidFill>
                <a:latin typeface="Arial" panose="020B0604020202020204" pitchFamily="34" charset="0"/>
                <a:cs typeface="Arial" panose="020B0604020202020204" pitchFamily="34" charset="0"/>
              </a:rPr>
              <a:t>Lignes directrices [art.19]</a:t>
            </a:r>
          </a:p>
        </p:txBody>
      </p:sp>
      <p:sp>
        <p:nvSpPr>
          <p:cNvPr id="14" name="TextBox 13">
            <a:extLst>
              <a:ext uri="{FF2B5EF4-FFF2-40B4-BE49-F238E27FC236}">
                <a16:creationId xmlns:a16="http://schemas.microsoft.com/office/drawing/2014/main" id="{50D64723-A917-D640-313B-40B5B34637EE}"/>
              </a:ext>
            </a:extLst>
          </p:cNvPr>
          <p:cNvSpPr txBox="1"/>
          <p:nvPr/>
        </p:nvSpPr>
        <p:spPr>
          <a:xfrm>
            <a:off x="2970211" y="2100040"/>
            <a:ext cx="6726238" cy="1369606"/>
          </a:xfrm>
          <a:prstGeom prst="rect">
            <a:avLst/>
          </a:prstGeom>
          <a:solidFill>
            <a:schemeClr val="accent2">
              <a:lumMod val="75000"/>
              <a:alpha val="4000"/>
            </a:schemeClr>
          </a:solidFill>
          <a:ln w="15875">
            <a:solidFill>
              <a:schemeClr val="accent2">
                <a:lumMod val="75000"/>
              </a:schemeClr>
            </a:solidFill>
            <a:prstDash val="sysDot"/>
          </a:ln>
        </p:spPr>
        <p:txBody>
          <a:bodyPr wrap="square" rtlCol="0">
            <a:spAutoFit/>
          </a:bodyPr>
          <a:lstStyle/>
          <a:p>
            <a:pPr marL="171450" indent="-171450" algn="just">
              <a:buFontTx/>
              <a:buChar char="-"/>
            </a:pPr>
            <a:r>
              <a:rPr lang="fr-FR" sz="1200" dirty="0">
                <a:solidFill>
                  <a:srgbClr val="0D0D0D"/>
                </a:solidFill>
                <a:latin typeface="Arial "/>
              </a:rPr>
              <a:t>Les Etats ne doivent pas introduire dans leurs législations des dispositions s’écartant des mesures prévues par la directive en termes de recensement, de prévention et de suppression des incidences négatives potentielles ou réelles en matière de droits de l’homme et d’environnement </a:t>
            </a:r>
            <a:r>
              <a:rPr lang="fr-FR" sz="1200" b="1" dirty="0">
                <a:solidFill>
                  <a:schemeClr val="accent2">
                    <a:lumMod val="75000"/>
                  </a:schemeClr>
                </a:solidFill>
                <a:latin typeface="Arial "/>
              </a:rPr>
              <a:t>[art. 8 (1),10 (1) et 11 (1)] </a:t>
            </a:r>
            <a:r>
              <a:rPr lang="fr-FR" sz="1200" dirty="0">
                <a:solidFill>
                  <a:srgbClr val="0D0D0D"/>
                </a:solidFill>
                <a:latin typeface="Arial "/>
              </a:rPr>
              <a:t>;</a:t>
            </a:r>
          </a:p>
          <a:p>
            <a:pPr marL="171450" indent="-171450" algn="just">
              <a:buFontTx/>
              <a:buChar char="-"/>
            </a:pPr>
            <a:r>
              <a:rPr lang="fr-FR" sz="1200" dirty="0">
                <a:solidFill>
                  <a:srgbClr val="0D0D0D"/>
                </a:solidFill>
                <a:latin typeface="Arial "/>
              </a:rPr>
              <a:t>Toutefois, la directive ne s’oppose pas à ce que les Etats membres introduisent des </a:t>
            </a:r>
            <a:r>
              <a:rPr lang="fr-FR" sz="1200" b="1" dirty="0">
                <a:solidFill>
                  <a:schemeClr val="accent2">
                    <a:lumMod val="75000"/>
                  </a:schemeClr>
                </a:solidFill>
                <a:latin typeface="Arial "/>
              </a:rPr>
              <a:t>dispositions plus strictes</a:t>
            </a:r>
            <a:r>
              <a:rPr lang="fr-FR" sz="1200" dirty="0">
                <a:solidFill>
                  <a:srgbClr val="0D0D0D"/>
                </a:solidFill>
                <a:latin typeface="Arial "/>
              </a:rPr>
              <a:t> que celles visées par la directive. </a:t>
            </a:r>
          </a:p>
          <a:p>
            <a:pPr marL="171450" indent="-171450" algn="just">
              <a:buFontTx/>
              <a:buChar char="-"/>
            </a:pPr>
            <a:endParaRPr lang="fr-FR" sz="1100" dirty="0">
              <a:solidFill>
                <a:srgbClr val="0D0D0D"/>
              </a:solidFill>
              <a:latin typeface="Arial "/>
            </a:endParaRPr>
          </a:p>
        </p:txBody>
      </p:sp>
      <p:sp>
        <p:nvSpPr>
          <p:cNvPr id="17" name="Titre 1">
            <a:extLst>
              <a:ext uri="{FF2B5EF4-FFF2-40B4-BE49-F238E27FC236}">
                <a16:creationId xmlns:a16="http://schemas.microsoft.com/office/drawing/2014/main" id="{6CBC7108-ECB2-B673-241C-6441F5119B5F}"/>
              </a:ext>
            </a:extLst>
          </p:cNvPr>
          <p:cNvSpPr txBox="1">
            <a:spLocks/>
          </p:cNvSpPr>
          <p:nvPr/>
        </p:nvSpPr>
        <p:spPr>
          <a:xfrm>
            <a:off x="1107702" y="827775"/>
            <a:ext cx="10738859" cy="340434"/>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fr-FR" sz="2000" b="1" i="1" dirty="0">
              <a:highlight>
                <a:srgbClr val="FFFF00"/>
              </a:highlight>
              <a:latin typeface="Arial    "/>
            </a:endParaRPr>
          </a:p>
        </p:txBody>
      </p:sp>
      <p:sp>
        <p:nvSpPr>
          <p:cNvPr id="19" name="TextBox 18">
            <a:extLst>
              <a:ext uri="{FF2B5EF4-FFF2-40B4-BE49-F238E27FC236}">
                <a16:creationId xmlns:a16="http://schemas.microsoft.com/office/drawing/2014/main" id="{5E476DF8-E18B-3D20-BD2E-D29023A0F1B3}"/>
              </a:ext>
            </a:extLst>
          </p:cNvPr>
          <p:cNvSpPr txBox="1"/>
          <p:nvPr/>
        </p:nvSpPr>
        <p:spPr>
          <a:xfrm>
            <a:off x="5437875" y="1753304"/>
            <a:ext cx="2078512" cy="292388"/>
          </a:xfrm>
          <a:prstGeom prst="rect">
            <a:avLst/>
          </a:prstGeom>
          <a:noFill/>
          <a:ln>
            <a:noFill/>
            <a:prstDash val="dash"/>
          </a:ln>
        </p:spPr>
        <p:txBody>
          <a:bodyPr wrap="square" rtlCol="0">
            <a:spAutoFit/>
          </a:bodyPr>
          <a:lstStyle/>
          <a:p>
            <a:pPr algn="just"/>
            <a:r>
              <a:rPr lang="fr-FR" sz="1300" b="1" dirty="0">
                <a:solidFill>
                  <a:schemeClr val="accent2">
                    <a:lumMod val="75000"/>
                  </a:schemeClr>
                </a:solidFill>
                <a:latin typeface="Arial" panose="020B0604020202020204" pitchFamily="34" charset="0"/>
                <a:cs typeface="Arial" panose="020B0604020202020204" pitchFamily="34" charset="0"/>
              </a:rPr>
              <a:t>Harmonisation [art.4]</a:t>
            </a:r>
            <a:r>
              <a:rPr lang="fr-FR" sz="1300" b="1" dirty="0">
                <a:solidFill>
                  <a:schemeClr val="tx2">
                    <a:lumMod val="75000"/>
                    <a:lumOff val="25000"/>
                  </a:schemeClr>
                </a:solidFill>
                <a:latin typeface="Arial" panose="020B0604020202020204" pitchFamily="34" charset="0"/>
                <a:cs typeface="Arial" panose="020B0604020202020204" pitchFamily="34" charset="0"/>
              </a:rPr>
              <a:t> </a:t>
            </a:r>
          </a:p>
        </p:txBody>
      </p:sp>
      <p:pic>
        <p:nvPicPr>
          <p:cNvPr id="21" name="Graphic 20" descr="Abacus with solid fill">
            <a:extLst>
              <a:ext uri="{FF2B5EF4-FFF2-40B4-BE49-F238E27FC236}">
                <a16:creationId xmlns:a16="http://schemas.microsoft.com/office/drawing/2014/main" id="{7EA7241E-7AB2-EA78-9A33-3D1B0CBC1DC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49260" y="1710823"/>
            <a:ext cx="693203" cy="693203"/>
          </a:xfrm>
          <a:prstGeom prst="rect">
            <a:avLst/>
          </a:prstGeom>
        </p:spPr>
      </p:pic>
      <p:pic>
        <p:nvPicPr>
          <p:cNvPr id="26" name="Graphic 25" descr="Compass outline">
            <a:extLst>
              <a:ext uri="{FF2B5EF4-FFF2-40B4-BE49-F238E27FC236}">
                <a16:creationId xmlns:a16="http://schemas.microsoft.com/office/drawing/2014/main" id="{9152E92D-6D34-EB4B-4518-C1C9F151F4A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43103" y="3669461"/>
            <a:ext cx="695256" cy="695256"/>
          </a:xfrm>
          <a:prstGeom prst="rect">
            <a:avLst/>
          </a:prstGeom>
        </p:spPr>
      </p:pic>
      <p:sp>
        <p:nvSpPr>
          <p:cNvPr id="27" name="TextBox 26">
            <a:extLst>
              <a:ext uri="{FF2B5EF4-FFF2-40B4-BE49-F238E27FC236}">
                <a16:creationId xmlns:a16="http://schemas.microsoft.com/office/drawing/2014/main" id="{98AC29AA-345B-628E-24B7-5607401FA5BC}"/>
              </a:ext>
            </a:extLst>
          </p:cNvPr>
          <p:cNvSpPr txBox="1"/>
          <p:nvPr/>
        </p:nvSpPr>
        <p:spPr>
          <a:xfrm>
            <a:off x="544499" y="4151845"/>
            <a:ext cx="4702723" cy="1569660"/>
          </a:xfrm>
          <a:prstGeom prst="rect">
            <a:avLst/>
          </a:prstGeom>
          <a:solidFill>
            <a:schemeClr val="accent2">
              <a:lumMod val="60000"/>
              <a:lumOff val="40000"/>
              <a:alpha val="4000"/>
            </a:schemeClr>
          </a:solidFill>
          <a:ln w="15875">
            <a:solidFill>
              <a:schemeClr val="accent2">
                <a:lumMod val="60000"/>
                <a:lumOff val="40000"/>
              </a:schemeClr>
            </a:solidFill>
            <a:prstDash val="sysDot"/>
          </a:ln>
        </p:spPr>
        <p:txBody>
          <a:bodyPr wrap="square" rtlCol="0">
            <a:spAutoFit/>
          </a:bodyPr>
          <a:lstStyle/>
          <a:p>
            <a:pPr algn="just"/>
            <a:r>
              <a:rPr lang="fr-FR" sz="1200" dirty="0">
                <a:solidFill>
                  <a:srgbClr val="0D0D0D"/>
                </a:solidFill>
                <a:latin typeface="Arial "/>
              </a:rPr>
              <a:t>La Commission, en concertation avec les Etats membres et les parties prenantes, adoptera des orientations sur les </a:t>
            </a:r>
            <a:r>
              <a:rPr lang="fr-FR" sz="1200" b="1" dirty="0">
                <a:solidFill>
                  <a:schemeClr val="accent2">
                    <a:lumMod val="60000"/>
                    <a:lumOff val="40000"/>
                  </a:schemeClr>
                </a:solidFill>
                <a:latin typeface="Arial "/>
              </a:rPr>
              <a:t>clauses contractuelles types volontaires</a:t>
            </a:r>
            <a:r>
              <a:rPr lang="fr-FR" sz="1200" dirty="0">
                <a:solidFill>
                  <a:srgbClr val="0D0D0D"/>
                </a:solidFill>
                <a:latin typeface="Arial "/>
              </a:rPr>
              <a:t>.</a:t>
            </a:r>
          </a:p>
          <a:p>
            <a:pPr algn="just"/>
            <a:endParaRPr lang="fr-FR" sz="1200" dirty="0">
              <a:solidFill>
                <a:srgbClr val="0D0D0D"/>
              </a:solidFill>
              <a:latin typeface="Arial "/>
            </a:endParaRPr>
          </a:p>
          <a:p>
            <a:pPr algn="just"/>
            <a:r>
              <a:rPr lang="fr-FR" sz="1200" dirty="0">
                <a:solidFill>
                  <a:srgbClr val="0D0D0D"/>
                </a:solidFill>
                <a:latin typeface="Arial "/>
              </a:rPr>
              <a:t>Les entreprises pourront les utiliser </a:t>
            </a:r>
            <a:r>
              <a:rPr lang="fr-FR" sz="1200" u="sng" dirty="0">
                <a:solidFill>
                  <a:srgbClr val="0D0D0D"/>
                </a:solidFill>
                <a:latin typeface="Arial "/>
              </a:rPr>
              <a:t>volontairement </a:t>
            </a:r>
            <a:r>
              <a:rPr lang="fr-FR" sz="1200" dirty="0">
                <a:solidFill>
                  <a:srgbClr val="0D0D0D"/>
                </a:solidFill>
                <a:latin typeface="Arial "/>
              </a:rPr>
              <a:t>comme un outil les aidant à remplir les obligations qui leur incombent au titre des mesures de prévention et de suppression des incidences négatives. </a:t>
            </a:r>
          </a:p>
        </p:txBody>
      </p:sp>
      <p:sp>
        <p:nvSpPr>
          <p:cNvPr id="30" name="TextBox 29">
            <a:extLst>
              <a:ext uri="{FF2B5EF4-FFF2-40B4-BE49-F238E27FC236}">
                <a16:creationId xmlns:a16="http://schemas.microsoft.com/office/drawing/2014/main" id="{BD10AE04-C666-9ADE-DD98-0C4074DF322D}"/>
              </a:ext>
            </a:extLst>
          </p:cNvPr>
          <p:cNvSpPr txBox="1"/>
          <p:nvPr/>
        </p:nvSpPr>
        <p:spPr>
          <a:xfrm>
            <a:off x="1421760" y="3812103"/>
            <a:ext cx="3641406" cy="292388"/>
          </a:xfrm>
          <a:prstGeom prst="rect">
            <a:avLst/>
          </a:prstGeom>
          <a:noFill/>
          <a:ln>
            <a:noFill/>
            <a:prstDash val="dash"/>
          </a:ln>
        </p:spPr>
        <p:txBody>
          <a:bodyPr wrap="square" rtlCol="0">
            <a:spAutoFit/>
          </a:bodyPr>
          <a:lstStyle/>
          <a:p>
            <a:pPr algn="just"/>
            <a:r>
              <a:rPr lang="fr-FR" sz="1300" b="1" dirty="0">
                <a:solidFill>
                  <a:schemeClr val="accent2">
                    <a:lumMod val="60000"/>
                    <a:lumOff val="40000"/>
                  </a:schemeClr>
                </a:solidFill>
                <a:latin typeface="Arial" panose="020B0604020202020204" pitchFamily="34" charset="0"/>
                <a:cs typeface="Arial" panose="020B0604020202020204" pitchFamily="34" charset="0"/>
              </a:rPr>
              <a:t>Clauses contractuelles types [art.18] </a:t>
            </a:r>
          </a:p>
        </p:txBody>
      </p:sp>
      <p:pic>
        <p:nvPicPr>
          <p:cNvPr id="38" name="Graphic 37" descr="Contract outline">
            <a:extLst>
              <a:ext uri="{FF2B5EF4-FFF2-40B4-BE49-F238E27FC236}">
                <a16:creationId xmlns:a16="http://schemas.microsoft.com/office/drawing/2014/main" id="{9A2C5D53-7B27-9C37-A7F9-5B63DD687EB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8171" y="3560725"/>
            <a:ext cx="695255" cy="695255"/>
          </a:xfrm>
          <a:prstGeom prst="rect">
            <a:avLst/>
          </a:prstGeom>
        </p:spPr>
      </p:pic>
      <p:cxnSp>
        <p:nvCxnSpPr>
          <p:cNvPr id="39" name="Straight Arrow Connector 38">
            <a:extLst>
              <a:ext uri="{FF2B5EF4-FFF2-40B4-BE49-F238E27FC236}">
                <a16:creationId xmlns:a16="http://schemas.microsoft.com/office/drawing/2014/main" id="{849DAC75-7678-D660-7075-42B2ED1F8B0D}"/>
              </a:ext>
            </a:extLst>
          </p:cNvPr>
          <p:cNvCxnSpPr>
            <a:cxnSpLocks/>
            <a:stCxn id="14" idx="2"/>
          </p:cNvCxnSpPr>
          <p:nvPr/>
        </p:nvCxnSpPr>
        <p:spPr>
          <a:xfrm flipH="1">
            <a:off x="2762250" y="3469646"/>
            <a:ext cx="3571080" cy="682199"/>
          </a:xfrm>
          <a:prstGeom prst="straightConnector1">
            <a:avLst/>
          </a:prstGeom>
          <a:ln>
            <a:solidFill>
              <a:schemeClr val="accent2">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1F34D274-A3BF-8627-0C1A-F568F9FC9115}"/>
              </a:ext>
            </a:extLst>
          </p:cNvPr>
          <p:cNvCxnSpPr>
            <a:cxnSpLocks/>
            <a:stCxn id="14" idx="2"/>
            <a:endCxn id="52" idx="0"/>
          </p:cNvCxnSpPr>
          <p:nvPr/>
        </p:nvCxnSpPr>
        <p:spPr>
          <a:xfrm>
            <a:off x="6333330" y="3469646"/>
            <a:ext cx="3208800" cy="635537"/>
          </a:xfrm>
          <a:prstGeom prst="straightConnector1">
            <a:avLst/>
          </a:prstGeom>
          <a:ln>
            <a:solidFill>
              <a:schemeClr val="accent2">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2341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46BA6743-BD4C-3A0F-2CC0-9C4CD400BCA2}"/>
              </a:ext>
            </a:extLst>
          </p:cNvPr>
          <p:cNvSpPr txBox="1">
            <a:spLocks/>
          </p:cNvSpPr>
          <p:nvPr/>
        </p:nvSpPr>
        <p:spPr>
          <a:xfrm>
            <a:off x="1623754" y="716177"/>
            <a:ext cx="8496228" cy="55548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fr-FR" sz="3200" b="1" dirty="0">
              <a:latin typeface="Arial" panose="020B0604020202020204" pitchFamily="34" charset="0"/>
              <a:cs typeface="Arial" panose="020B0604020202020204" pitchFamily="34" charset="0"/>
            </a:endParaRPr>
          </a:p>
        </p:txBody>
      </p:sp>
      <p:sp>
        <p:nvSpPr>
          <p:cNvPr id="7" name="Sous-titre 5">
            <a:extLst>
              <a:ext uri="{FF2B5EF4-FFF2-40B4-BE49-F238E27FC236}">
                <a16:creationId xmlns:a16="http://schemas.microsoft.com/office/drawing/2014/main" id="{A84B050E-D984-557C-E91D-5ED607CF07B1}"/>
              </a:ext>
            </a:extLst>
          </p:cNvPr>
          <p:cNvSpPr txBox="1">
            <a:spLocks/>
          </p:cNvSpPr>
          <p:nvPr/>
        </p:nvSpPr>
        <p:spPr>
          <a:xfrm>
            <a:off x="1623754" y="1706804"/>
            <a:ext cx="10223197" cy="3444391"/>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50000"/>
              </a:lnSpc>
              <a:spcBef>
                <a:spcPts val="600"/>
              </a:spcBef>
              <a:buFont typeface="+mj-lt"/>
              <a:buAutoNum type="arabicPeriod"/>
            </a:pPr>
            <a:endParaRPr lang="fr-FR" sz="1800" b="1" dirty="0">
              <a:latin typeface="Arial" panose="020B0604020202020204" pitchFamily="34" charset="0"/>
              <a:cs typeface="Arial" panose="020B0604020202020204" pitchFamily="34" charset="0"/>
            </a:endParaRPr>
          </a:p>
        </p:txBody>
      </p:sp>
      <p:sp>
        <p:nvSpPr>
          <p:cNvPr id="8" name="Footer Placeholder 7">
            <a:extLst>
              <a:ext uri="{FF2B5EF4-FFF2-40B4-BE49-F238E27FC236}">
                <a16:creationId xmlns:a16="http://schemas.microsoft.com/office/drawing/2014/main" id="{C7913619-4C15-8A73-F60E-5CE71267847E}"/>
              </a:ext>
            </a:extLst>
          </p:cNvPr>
          <p:cNvSpPr>
            <a:spLocks noGrp="1"/>
          </p:cNvSpPr>
          <p:nvPr>
            <p:ph type="ftr" sz="quarter" idx="11"/>
          </p:nvPr>
        </p:nvSpPr>
        <p:spPr>
          <a:xfrm>
            <a:off x="4038599" y="6378636"/>
            <a:ext cx="4114800" cy="365125"/>
          </a:xfrm>
        </p:spPr>
        <p:txBody>
          <a:bodyPr/>
          <a:lstStyle/>
          <a:p>
            <a:r>
              <a:rPr lang="fr-FR" dirty="0">
                <a:latin typeface="Arial" panose="020B0604020202020204" pitchFamily="34" charset="0"/>
                <a:cs typeface="Arial" panose="020B0604020202020204" pitchFamily="34" charset="0"/>
              </a:rPr>
              <a:t>Loi Vigilance et CS3D</a:t>
            </a:r>
          </a:p>
          <a:p>
            <a:endParaRPr lang="fr-FR" dirty="0">
              <a:latin typeface="Arial" panose="020B0604020202020204" pitchFamily="34" charset="0"/>
              <a:cs typeface="Arial" panose="020B0604020202020204" pitchFamily="34" charset="0"/>
            </a:endParaRPr>
          </a:p>
        </p:txBody>
      </p:sp>
      <p:cxnSp>
        <p:nvCxnSpPr>
          <p:cNvPr id="10" name="Connecteur droit 6">
            <a:extLst>
              <a:ext uri="{FF2B5EF4-FFF2-40B4-BE49-F238E27FC236}">
                <a16:creationId xmlns:a16="http://schemas.microsoft.com/office/drawing/2014/main" id="{0E4551E0-5042-988B-3BE9-C7FAE4F1F4F1}"/>
              </a:ext>
            </a:extLst>
          </p:cNvPr>
          <p:cNvCxnSpPr>
            <a:cxnSpLocks/>
          </p:cNvCxnSpPr>
          <p:nvPr/>
        </p:nvCxnSpPr>
        <p:spPr>
          <a:xfrm flipH="1">
            <a:off x="336000" y="6331151"/>
            <a:ext cx="11520000" cy="0"/>
          </a:xfrm>
          <a:prstGeom prst="line">
            <a:avLst/>
          </a:prstGeom>
          <a:ln>
            <a:solidFill>
              <a:srgbClr val="FFC800"/>
            </a:solidFill>
          </a:ln>
        </p:spPr>
        <p:style>
          <a:lnRef idx="1">
            <a:schemeClr val="dk1"/>
          </a:lnRef>
          <a:fillRef idx="0">
            <a:schemeClr val="dk1"/>
          </a:fillRef>
          <a:effectRef idx="0">
            <a:schemeClr val="dk1"/>
          </a:effectRef>
          <a:fontRef idx="minor">
            <a:schemeClr val="tx1"/>
          </a:fontRef>
        </p:style>
      </p:cxnSp>
      <p:pic>
        <p:nvPicPr>
          <p:cNvPr id="6" name="Image 10">
            <a:extLst>
              <a:ext uri="{FF2B5EF4-FFF2-40B4-BE49-F238E27FC236}">
                <a16:creationId xmlns:a16="http://schemas.microsoft.com/office/drawing/2014/main" id="{75147F32-8984-C370-B458-BCE9C66C59AB}"/>
              </a:ext>
            </a:extLst>
          </p:cNvPr>
          <p:cNvPicPr>
            <a:picLocks noChangeAspect="1"/>
          </p:cNvPicPr>
          <p:nvPr/>
        </p:nvPicPr>
        <p:blipFill rotWithShape="1">
          <a:blip r:embed="rId2">
            <a:extLst>
              <a:ext uri="{28A0092B-C50C-407E-A947-70E740481C1C}">
                <a14:useLocalDpi xmlns:a14="http://schemas.microsoft.com/office/drawing/2010/main" val="0"/>
              </a:ext>
            </a:extLst>
          </a:blip>
          <a:srcRect t="1268"/>
          <a:stretch/>
        </p:blipFill>
        <p:spPr>
          <a:xfrm>
            <a:off x="5003471" y="1461839"/>
            <a:ext cx="2185057" cy="2157345"/>
          </a:xfrm>
          <a:prstGeom prst="rect">
            <a:avLst/>
          </a:prstGeom>
        </p:spPr>
      </p:pic>
      <p:sp>
        <p:nvSpPr>
          <p:cNvPr id="11" name="Titre 1">
            <a:extLst>
              <a:ext uri="{FF2B5EF4-FFF2-40B4-BE49-F238E27FC236}">
                <a16:creationId xmlns:a16="http://schemas.microsoft.com/office/drawing/2014/main" id="{7C09525E-165E-7D85-0974-59C7BA311981}"/>
              </a:ext>
            </a:extLst>
          </p:cNvPr>
          <p:cNvSpPr txBox="1">
            <a:spLocks/>
          </p:cNvSpPr>
          <p:nvPr/>
        </p:nvSpPr>
        <p:spPr>
          <a:xfrm>
            <a:off x="3911092" y="3898568"/>
            <a:ext cx="4369814" cy="1293762"/>
          </a:xfrm>
          <a:prstGeom prst="rect">
            <a:avLst/>
          </a:prstGeom>
        </p:spPr>
        <p:txBody>
          <a:bodyPr vert="horz" lIns="91440" tIns="45720" rIns="91440" bIns="45720" rtlCol="0" anchor="t">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r>
              <a:rPr lang="fr-FR" sz="2000" b="1" spc="600" dirty="0">
                <a:latin typeface="Arial" panose="020B0604020202020204" pitchFamily="34" charset="0"/>
                <a:cs typeface="Arial" panose="020B0604020202020204" pitchFamily="34" charset="0"/>
              </a:rPr>
            </a:br>
            <a:r>
              <a:rPr lang="fr-FR" sz="1400" b="1" dirty="0">
                <a:solidFill>
                  <a:srgbClr val="FFC800"/>
                </a:solidFill>
                <a:latin typeface="Arial" panose="020B0604020202020204" pitchFamily="34" charset="0"/>
                <a:cs typeface="Arial" panose="020B0604020202020204" pitchFamily="34" charset="0"/>
              </a:rPr>
              <a:t>Ophélia Claude</a:t>
            </a:r>
          </a:p>
          <a:p>
            <a:pPr algn="ctr"/>
            <a:br>
              <a:rPr lang="fr-FR" sz="1400" b="1" dirty="0">
                <a:latin typeface="Arial" panose="020B0604020202020204" pitchFamily="34" charset="0"/>
                <a:cs typeface="Arial" panose="020B0604020202020204" pitchFamily="34" charset="0"/>
              </a:rPr>
            </a:br>
            <a:r>
              <a:rPr lang="fr-FR" sz="1400" b="1" dirty="0">
                <a:latin typeface="Arial" panose="020B0604020202020204" pitchFamily="34" charset="0"/>
                <a:cs typeface="Arial" panose="020B0604020202020204" pitchFamily="34" charset="0"/>
              </a:rPr>
              <a:t>Avocate au Barreau de Paris</a:t>
            </a:r>
            <a:br>
              <a:rPr lang="fr-FR" sz="1400" b="1" dirty="0">
                <a:latin typeface="Arial" panose="020B0604020202020204" pitchFamily="34" charset="0"/>
                <a:cs typeface="Arial" panose="020B0604020202020204" pitchFamily="34" charset="0"/>
              </a:rPr>
            </a:br>
            <a:br>
              <a:rPr lang="fr-FR" sz="1400" b="1" dirty="0">
                <a:latin typeface="Arial" panose="020B0604020202020204" pitchFamily="34" charset="0"/>
                <a:cs typeface="Arial" panose="020B0604020202020204" pitchFamily="34" charset="0"/>
              </a:rPr>
            </a:br>
            <a:r>
              <a:rPr lang="fr-FR" sz="1100" dirty="0">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ophelia.claude@alassocies.fr</a:t>
            </a:r>
            <a:endParaRPr lang="fr-FR" sz="1100" dirty="0">
              <a:latin typeface="Arial" panose="020B0604020202020204" pitchFamily="34" charset="0"/>
              <a:cs typeface="Arial" panose="020B0604020202020204" pitchFamily="34" charset="0"/>
            </a:endParaRPr>
          </a:p>
          <a:p>
            <a:pPr algn="ctr"/>
            <a:br>
              <a:rPr lang="fr-FR" sz="1400" b="1" dirty="0">
                <a:latin typeface="Arial" panose="020B0604020202020204" pitchFamily="34" charset="0"/>
                <a:cs typeface="Arial" panose="020B0604020202020204" pitchFamily="34" charset="0"/>
              </a:rPr>
            </a:br>
            <a:r>
              <a:rPr lang="fr-FR" sz="1100" dirty="0">
                <a:latin typeface="Arial" panose="020B0604020202020204" pitchFamily="34" charset="0"/>
                <a:ea typeface="Calibri" panose="020F0502020204030204" pitchFamily="34" charset="0"/>
              </a:rPr>
              <a:t>+33 1 88 88 48 80</a:t>
            </a:r>
            <a:endParaRPr lang="fr-FR" sz="2800" b="1" dirty="0">
              <a:solidFill>
                <a:srgbClr val="DEA900"/>
              </a:solidFill>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74416F87-4C76-DB1B-8C5A-A6285C5D1186}"/>
              </a:ext>
            </a:extLst>
          </p:cNvPr>
          <p:cNvSpPr>
            <a:spLocks noGrp="1"/>
          </p:cNvSpPr>
          <p:nvPr>
            <p:ph type="sldNum" sz="quarter" idx="12"/>
          </p:nvPr>
        </p:nvSpPr>
        <p:spPr/>
        <p:txBody>
          <a:bodyPr/>
          <a:lstStyle/>
          <a:p>
            <a:fld id="{C9EFA195-A18B-4EC9-A8EC-BFB5456552B6}" type="slidenum">
              <a:rPr lang="fr-FR" smtClean="0">
                <a:latin typeface="Arial    "/>
              </a:rPr>
              <a:t>14</a:t>
            </a:fld>
            <a:endParaRPr lang="fr-FR" dirty="0">
              <a:latin typeface="Arial    "/>
            </a:endParaRPr>
          </a:p>
        </p:txBody>
      </p:sp>
    </p:spTree>
    <p:extLst>
      <p:ext uri="{BB962C8B-B14F-4D97-AF65-F5344CB8AC3E}">
        <p14:creationId xmlns:p14="http://schemas.microsoft.com/office/powerpoint/2010/main" val="526269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72C69880-0DAF-806B-0CD9-698429C958A4}"/>
              </a:ext>
            </a:extLst>
          </p:cNvPr>
          <p:cNvSpPr>
            <a:spLocks noGrp="1"/>
          </p:cNvSpPr>
          <p:nvPr>
            <p:ph type="ftr" sz="quarter" idx="11"/>
          </p:nvPr>
        </p:nvSpPr>
        <p:spPr/>
        <p:txBody>
          <a:bodyPr/>
          <a:lstStyle/>
          <a:p>
            <a:r>
              <a:rPr lang="fr-FR" dirty="0"/>
              <a:t>Loi Vigilance et CS3D</a:t>
            </a:r>
          </a:p>
        </p:txBody>
      </p:sp>
      <p:sp>
        <p:nvSpPr>
          <p:cNvPr id="5" name="Espace réservé du numéro de diapositive 4">
            <a:extLst>
              <a:ext uri="{FF2B5EF4-FFF2-40B4-BE49-F238E27FC236}">
                <a16:creationId xmlns:a16="http://schemas.microsoft.com/office/drawing/2014/main" id="{ED5CC763-2415-EE7E-F3DC-A93160DC7A57}"/>
              </a:ext>
            </a:extLst>
          </p:cNvPr>
          <p:cNvSpPr>
            <a:spLocks noGrp="1"/>
          </p:cNvSpPr>
          <p:nvPr>
            <p:ph type="sldNum" sz="quarter" idx="12"/>
          </p:nvPr>
        </p:nvSpPr>
        <p:spPr/>
        <p:txBody>
          <a:bodyPr/>
          <a:lstStyle/>
          <a:p>
            <a:fld id="{ACD126DD-79FE-4D5A-AC7A-A91888D03992}" type="slidenum">
              <a:rPr lang="fr-FR" smtClean="0"/>
              <a:t>2</a:t>
            </a:fld>
            <a:endParaRPr lang="fr-FR" dirty="0"/>
          </a:p>
        </p:txBody>
      </p:sp>
      <p:grpSp>
        <p:nvGrpSpPr>
          <p:cNvPr id="43" name="Groupe 42">
            <a:extLst>
              <a:ext uri="{FF2B5EF4-FFF2-40B4-BE49-F238E27FC236}">
                <a16:creationId xmlns:a16="http://schemas.microsoft.com/office/drawing/2014/main" id="{B2CFA6D3-FE6B-53C7-741F-CEE55B05D3B5}"/>
              </a:ext>
            </a:extLst>
          </p:cNvPr>
          <p:cNvGrpSpPr/>
          <p:nvPr/>
        </p:nvGrpSpPr>
        <p:grpSpPr>
          <a:xfrm>
            <a:off x="345439" y="273513"/>
            <a:ext cx="9258492" cy="735471"/>
            <a:chOff x="345439" y="273513"/>
            <a:chExt cx="9258492" cy="735471"/>
          </a:xfrm>
        </p:grpSpPr>
        <p:sp>
          <p:nvSpPr>
            <p:cNvPr id="10" name="Titre 1">
              <a:extLst>
                <a:ext uri="{FF2B5EF4-FFF2-40B4-BE49-F238E27FC236}">
                  <a16:creationId xmlns:a16="http://schemas.microsoft.com/office/drawing/2014/main" id="{F9551C28-6196-B473-E8A7-3CD177022A7D}"/>
                </a:ext>
              </a:extLst>
            </p:cNvPr>
            <p:cNvSpPr txBox="1">
              <a:spLocks/>
            </p:cNvSpPr>
            <p:nvPr/>
          </p:nvSpPr>
          <p:spPr>
            <a:xfrm>
              <a:off x="1107703" y="316597"/>
              <a:ext cx="8496228" cy="555483"/>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000" b="1" dirty="0">
                  <a:latin typeface="Arial    "/>
                </a:rPr>
                <a:t>Champ d’application</a:t>
              </a:r>
            </a:p>
          </p:txBody>
        </p:sp>
        <p:grpSp>
          <p:nvGrpSpPr>
            <p:cNvPr id="11" name="Groupe 10">
              <a:extLst>
                <a:ext uri="{FF2B5EF4-FFF2-40B4-BE49-F238E27FC236}">
                  <a16:creationId xmlns:a16="http://schemas.microsoft.com/office/drawing/2014/main" id="{847B89CC-5F5E-F162-76DD-38B683EA230A}"/>
                </a:ext>
              </a:extLst>
            </p:cNvPr>
            <p:cNvGrpSpPr/>
            <p:nvPr/>
          </p:nvGrpSpPr>
          <p:grpSpPr>
            <a:xfrm>
              <a:off x="345439" y="273513"/>
              <a:ext cx="581115" cy="735471"/>
              <a:chOff x="345439" y="509681"/>
              <a:chExt cx="581115" cy="735471"/>
            </a:xfrm>
          </p:grpSpPr>
          <p:sp>
            <p:nvSpPr>
              <p:cNvPr id="12" name="Forme libre : forme 11">
                <a:extLst>
                  <a:ext uri="{FF2B5EF4-FFF2-40B4-BE49-F238E27FC236}">
                    <a16:creationId xmlns:a16="http://schemas.microsoft.com/office/drawing/2014/main" id="{82501EFB-285C-445F-17E0-EEDF8C7AF723}"/>
                  </a:ext>
                </a:extLst>
              </p:cNvPr>
              <p:cNvSpPr/>
              <p:nvPr/>
            </p:nvSpPr>
            <p:spPr>
              <a:xfrm>
                <a:off x="345439" y="509681"/>
                <a:ext cx="581115" cy="735471"/>
              </a:xfrm>
              <a:custGeom>
                <a:avLst/>
                <a:gdLst>
                  <a:gd name="connsiteX0" fmla="*/ 0 w 1481666"/>
                  <a:gd name="connsiteY0" fmla="*/ 644525 h 1289050"/>
                  <a:gd name="connsiteX1" fmla="*/ 322263 w 1481666"/>
                  <a:gd name="connsiteY1" fmla="*/ 0 h 1289050"/>
                  <a:gd name="connsiteX2" fmla="*/ 1159404 w 1481666"/>
                  <a:gd name="connsiteY2" fmla="*/ 0 h 1289050"/>
                  <a:gd name="connsiteX3" fmla="*/ 1481666 w 1481666"/>
                  <a:gd name="connsiteY3" fmla="*/ 644525 h 1289050"/>
                  <a:gd name="connsiteX4" fmla="*/ 1159404 w 1481666"/>
                  <a:gd name="connsiteY4" fmla="*/ 1289050 h 1289050"/>
                  <a:gd name="connsiteX5" fmla="*/ 322263 w 1481666"/>
                  <a:gd name="connsiteY5" fmla="*/ 1289050 h 1289050"/>
                  <a:gd name="connsiteX6" fmla="*/ 0 w 1481666"/>
                  <a:gd name="connsiteY6" fmla="*/ 644525 h 128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1666" h="1289050">
                    <a:moveTo>
                      <a:pt x="740833" y="0"/>
                    </a:moveTo>
                    <a:lnTo>
                      <a:pt x="1481666" y="280369"/>
                    </a:lnTo>
                    <a:lnTo>
                      <a:pt x="1481666" y="1008682"/>
                    </a:lnTo>
                    <a:lnTo>
                      <a:pt x="740833" y="1289050"/>
                    </a:lnTo>
                    <a:lnTo>
                      <a:pt x="0" y="1008682"/>
                    </a:lnTo>
                    <a:lnTo>
                      <a:pt x="0" y="280369"/>
                    </a:lnTo>
                    <a:lnTo>
                      <a:pt x="740833" y="0"/>
                    </a:lnTo>
                    <a:close/>
                  </a:path>
                </a:pathLst>
              </a:custGeom>
              <a:noFill/>
              <a:ln>
                <a:solidFill>
                  <a:srgbClr val="FFC800"/>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2787" tIns="272803" rIns="242787" bIns="272803" numCol="1" spcCol="1270" anchor="ctr" anchorCtr="0">
                <a:noAutofit/>
              </a:bodyPr>
              <a:lstStyle/>
              <a:p>
                <a:pPr marL="0" lvl="0" indent="0" algn="ctr" defTabSz="466725">
                  <a:lnSpc>
                    <a:spcPct val="90000"/>
                  </a:lnSpc>
                  <a:spcBef>
                    <a:spcPct val="0"/>
                  </a:spcBef>
                  <a:spcAft>
                    <a:spcPct val="35000"/>
                  </a:spcAft>
                  <a:buNone/>
                </a:pPr>
                <a:endParaRPr lang="fr-FR" sz="1500" kern="1200" dirty="0">
                  <a:solidFill>
                    <a:srgbClr val="FFC800"/>
                  </a:solidFill>
                  <a:highlight>
                    <a:srgbClr val="FFCC66"/>
                  </a:highlight>
                </a:endParaRPr>
              </a:p>
            </p:txBody>
          </p:sp>
          <p:sp>
            <p:nvSpPr>
              <p:cNvPr id="13" name="ZoneTexte 12">
                <a:extLst>
                  <a:ext uri="{FF2B5EF4-FFF2-40B4-BE49-F238E27FC236}">
                    <a16:creationId xmlns:a16="http://schemas.microsoft.com/office/drawing/2014/main" id="{92C9DCB9-7380-FB35-79E1-F06DFB39F035}"/>
                  </a:ext>
                </a:extLst>
              </p:cNvPr>
              <p:cNvSpPr txBox="1"/>
              <p:nvPr/>
            </p:nvSpPr>
            <p:spPr>
              <a:xfrm>
                <a:off x="402128" y="646583"/>
                <a:ext cx="467735" cy="461665"/>
              </a:xfrm>
              <a:prstGeom prst="rect">
                <a:avLst/>
              </a:prstGeom>
              <a:noFill/>
            </p:spPr>
            <p:txBody>
              <a:bodyPr wrap="square" rtlCol="0">
                <a:spAutoFit/>
              </a:bodyPr>
              <a:lstStyle/>
              <a:p>
                <a:pPr algn="ctr"/>
                <a:r>
                  <a:rPr lang="fr-FR" sz="2400" b="1" dirty="0">
                    <a:solidFill>
                      <a:srgbClr val="FFC800"/>
                    </a:solidFill>
                    <a:latin typeface="Arial" panose="020B0604020202020204" pitchFamily="34" charset="0"/>
                    <a:cs typeface="Arial" panose="020B0604020202020204" pitchFamily="34" charset="0"/>
                  </a:rPr>
                  <a:t>1</a:t>
                </a:r>
                <a:r>
                  <a:rPr lang="fr-FR" sz="1400" b="1" dirty="0">
                    <a:solidFill>
                      <a:srgbClr val="FFC800"/>
                    </a:solidFill>
                    <a:latin typeface="Arial" panose="020B0604020202020204" pitchFamily="34" charset="0"/>
                    <a:cs typeface="Arial" panose="020B0604020202020204" pitchFamily="34" charset="0"/>
                  </a:rPr>
                  <a:t>.</a:t>
                </a:r>
                <a:endParaRPr lang="fr-FR" sz="2400" b="1" dirty="0">
                  <a:solidFill>
                    <a:srgbClr val="FFC800"/>
                  </a:solidFill>
                  <a:latin typeface="Arial" panose="020B0604020202020204" pitchFamily="34" charset="0"/>
                  <a:cs typeface="Arial" panose="020B0604020202020204" pitchFamily="34" charset="0"/>
                </a:endParaRPr>
              </a:p>
            </p:txBody>
          </p:sp>
        </p:grpSp>
      </p:grpSp>
      <p:sp>
        <p:nvSpPr>
          <p:cNvPr id="6" name="Titre 1">
            <a:extLst>
              <a:ext uri="{FF2B5EF4-FFF2-40B4-BE49-F238E27FC236}">
                <a16:creationId xmlns:a16="http://schemas.microsoft.com/office/drawing/2014/main" id="{A5F31CF7-8547-D7B2-F48B-FCDABEAEF22C}"/>
              </a:ext>
            </a:extLst>
          </p:cNvPr>
          <p:cNvSpPr txBox="1">
            <a:spLocks/>
          </p:cNvSpPr>
          <p:nvPr/>
        </p:nvSpPr>
        <p:spPr>
          <a:xfrm>
            <a:off x="1107703" y="828996"/>
            <a:ext cx="9712697" cy="340434"/>
          </a:xfrm>
          <a:prstGeom prst="rect">
            <a:avLst/>
          </a:prstGeom>
        </p:spPr>
        <p:txBody>
          <a:bodyPr vert="horz" lIns="91440" tIns="45720" rIns="91440" bIns="45720" rtlCol="0" anchor="t">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000" b="1" i="1" dirty="0">
                <a:latin typeface="Arial    "/>
              </a:rPr>
              <a:t>La CS3D étend le champ d’application des sociétés visées par les obligations de vigilance</a:t>
            </a:r>
          </a:p>
        </p:txBody>
      </p:sp>
      <p:cxnSp>
        <p:nvCxnSpPr>
          <p:cNvPr id="7" name="Connecteur droit 6">
            <a:extLst>
              <a:ext uri="{FF2B5EF4-FFF2-40B4-BE49-F238E27FC236}">
                <a16:creationId xmlns:a16="http://schemas.microsoft.com/office/drawing/2014/main" id="{88BD261A-0AF2-54C8-414D-F6148AA47169}"/>
              </a:ext>
            </a:extLst>
          </p:cNvPr>
          <p:cNvCxnSpPr>
            <a:cxnSpLocks/>
          </p:cNvCxnSpPr>
          <p:nvPr/>
        </p:nvCxnSpPr>
        <p:spPr>
          <a:xfrm flipH="1">
            <a:off x="680936" y="6356350"/>
            <a:ext cx="10836613" cy="0"/>
          </a:xfrm>
          <a:prstGeom prst="line">
            <a:avLst/>
          </a:prstGeom>
          <a:ln>
            <a:solidFill>
              <a:srgbClr val="FFC800"/>
            </a:solidFill>
          </a:ln>
        </p:spPr>
        <p:style>
          <a:lnRef idx="1">
            <a:schemeClr val="dk1"/>
          </a:lnRef>
          <a:fillRef idx="0">
            <a:schemeClr val="dk1"/>
          </a:fillRef>
          <a:effectRef idx="0">
            <a:schemeClr val="dk1"/>
          </a:effectRef>
          <a:fontRef idx="minor">
            <a:schemeClr val="tx1"/>
          </a:fontRef>
        </p:style>
      </p:cxnSp>
      <p:sp>
        <p:nvSpPr>
          <p:cNvPr id="15" name="ZoneTexte 14">
            <a:extLst>
              <a:ext uri="{FF2B5EF4-FFF2-40B4-BE49-F238E27FC236}">
                <a16:creationId xmlns:a16="http://schemas.microsoft.com/office/drawing/2014/main" id="{3C3E33F1-2E2B-FF28-C03F-944A927D883B}"/>
              </a:ext>
            </a:extLst>
          </p:cNvPr>
          <p:cNvSpPr txBox="1"/>
          <p:nvPr/>
        </p:nvSpPr>
        <p:spPr>
          <a:xfrm>
            <a:off x="224705" y="1247519"/>
            <a:ext cx="3406922" cy="830997"/>
          </a:xfrm>
          <a:prstGeom prst="rect">
            <a:avLst/>
          </a:prstGeom>
          <a:noFill/>
          <a:ln>
            <a:noFill/>
            <a:prstDash val="dash"/>
          </a:ln>
        </p:spPr>
        <p:txBody>
          <a:bodyPr wrap="square">
            <a:spAutoFit/>
          </a:bodyPr>
          <a:lstStyle/>
          <a:p>
            <a:pPr algn="just"/>
            <a:r>
              <a:rPr lang="fr-FR" sz="1600" b="1" dirty="0">
                <a:solidFill>
                  <a:srgbClr val="FFC800"/>
                </a:solidFill>
                <a:latin typeface="Arial" panose="020B0604020202020204" pitchFamily="34" charset="0"/>
                <a:cs typeface="Arial" panose="020B0604020202020204" pitchFamily="34" charset="0"/>
              </a:rPr>
              <a:t>Les entreprises assujetties aux obligations découlant de la Loi Vigilance</a:t>
            </a:r>
          </a:p>
        </p:txBody>
      </p:sp>
      <p:sp>
        <p:nvSpPr>
          <p:cNvPr id="16" name="ZoneTexte 15">
            <a:extLst>
              <a:ext uri="{FF2B5EF4-FFF2-40B4-BE49-F238E27FC236}">
                <a16:creationId xmlns:a16="http://schemas.microsoft.com/office/drawing/2014/main" id="{39A22399-1552-32D6-E367-9805C3F98C3E}"/>
              </a:ext>
            </a:extLst>
          </p:cNvPr>
          <p:cNvSpPr txBox="1"/>
          <p:nvPr/>
        </p:nvSpPr>
        <p:spPr>
          <a:xfrm>
            <a:off x="4038600" y="1302807"/>
            <a:ext cx="7823920" cy="338554"/>
          </a:xfrm>
          <a:prstGeom prst="rect">
            <a:avLst/>
          </a:prstGeom>
          <a:noFill/>
          <a:ln>
            <a:noFill/>
            <a:prstDash val="dash"/>
          </a:ln>
        </p:spPr>
        <p:txBody>
          <a:bodyPr wrap="square">
            <a:spAutoFit/>
          </a:bodyPr>
          <a:lstStyle/>
          <a:p>
            <a:pPr algn="ctr"/>
            <a:r>
              <a:rPr lang="fr-FR" sz="1600" b="1" dirty="0">
                <a:solidFill>
                  <a:schemeClr val="accent2">
                    <a:lumMod val="75000"/>
                  </a:schemeClr>
                </a:solidFill>
                <a:latin typeface="Arial" panose="020B0604020202020204" pitchFamily="34" charset="0"/>
                <a:cs typeface="Arial" panose="020B0604020202020204" pitchFamily="34" charset="0"/>
              </a:rPr>
              <a:t>Les entreprises assujetties au processus de vigilance de la CS3D</a:t>
            </a:r>
          </a:p>
        </p:txBody>
      </p:sp>
      <p:cxnSp>
        <p:nvCxnSpPr>
          <p:cNvPr id="31" name="Connecteur droit 30">
            <a:extLst>
              <a:ext uri="{FF2B5EF4-FFF2-40B4-BE49-F238E27FC236}">
                <a16:creationId xmlns:a16="http://schemas.microsoft.com/office/drawing/2014/main" id="{4FC0AFD3-F85B-3C10-CE4F-24303BAA7028}"/>
              </a:ext>
            </a:extLst>
          </p:cNvPr>
          <p:cNvCxnSpPr>
            <a:cxnSpLocks/>
          </p:cNvCxnSpPr>
          <p:nvPr/>
        </p:nvCxnSpPr>
        <p:spPr>
          <a:xfrm flipV="1">
            <a:off x="3933825" y="1375125"/>
            <a:ext cx="0" cy="4838859"/>
          </a:xfrm>
          <a:prstGeom prst="line">
            <a:avLst/>
          </a:prstGeom>
          <a:ln>
            <a:solidFill>
              <a:srgbClr val="FFC800"/>
            </a:solidFill>
          </a:ln>
        </p:spPr>
        <p:style>
          <a:lnRef idx="1">
            <a:schemeClr val="dk1"/>
          </a:lnRef>
          <a:fillRef idx="0">
            <a:schemeClr val="dk1"/>
          </a:fillRef>
          <a:effectRef idx="0">
            <a:schemeClr val="dk1"/>
          </a:effectRef>
          <a:fontRef idx="minor">
            <a:schemeClr val="tx1"/>
          </a:fontRef>
        </p:style>
      </p:cxnSp>
      <p:sp>
        <p:nvSpPr>
          <p:cNvPr id="19" name="ZoneTexte 48">
            <a:extLst>
              <a:ext uri="{FF2B5EF4-FFF2-40B4-BE49-F238E27FC236}">
                <a16:creationId xmlns:a16="http://schemas.microsoft.com/office/drawing/2014/main" id="{E41BA57E-7231-2D9B-EAEC-3CAED61D5C0F}"/>
              </a:ext>
            </a:extLst>
          </p:cNvPr>
          <p:cNvSpPr txBox="1"/>
          <p:nvPr/>
        </p:nvSpPr>
        <p:spPr>
          <a:xfrm>
            <a:off x="4629784" y="2547311"/>
            <a:ext cx="2811600" cy="276999"/>
          </a:xfrm>
          <a:prstGeom prst="rect">
            <a:avLst/>
          </a:prstGeom>
          <a:noFill/>
          <a:ln>
            <a:solidFill>
              <a:schemeClr val="accent2">
                <a:lumMod val="60000"/>
                <a:lumOff val="40000"/>
              </a:schemeClr>
            </a:solidFill>
            <a:prstDash val="dash"/>
          </a:ln>
        </p:spPr>
        <p:txBody>
          <a:bodyPr wrap="square">
            <a:spAutoFit/>
          </a:bodyPr>
          <a:lstStyle/>
          <a:p>
            <a:r>
              <a:rPr lang="fr-FR" sz="1200" b="1" dirty="0">
                <a:latin typeface="Arial" panose="020B0604020202020204" pitchFamily="34" charset="0"/>
                <a:cs typeface="Arial" panose="020B0604020202020204" pitchFamily="34" charset="0"/>
              </a:rPr>
              <a:t>Entreprises de l’Union européenne</a:t>
            </a:r>
          </a:p>
        </p:txBody>
      </p:sp>
      <p:pic>
        <p:nvPicPr>
          <p:cNvPr id="20" name="Graphique 53" descr="Ajouter avec un remplissage uni">
            <a:extLst>
              <a:ext uri="{FF2B5EF4-FFF2-40B4-BE49-F238E27FC236}">
                <a16:creationId xmlns:a16="http://schemas.microsoft.com/office/drawing/2014/main" id="{748C3EF8-1C25-446C-7B5D-603EEB6EE30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687549" y="2395086"/>
            <a:ext cx="349616" cy="355155"/>
          </a:xfrm>
          <a:prstGeom prst="rect">
            <a:avLst/>
          </a:prstGeom>
        </p:spPr>
      </p:pic>
      <p:sp>
        <p:nvSpPr>
          <p:cNvPr id="21" name="ZoneTexte 48">
            <a:extLst>
              <a:ext uri="{FF2B5EF4-FFF2-40B4-BE49-F238E27FC236}">
                <a16:creationId xmlns:a16="http://schemas.microsoft.com/office/drawing/2014/main" id="{F18AC133-8817-9997-7CD4-D13862FC1796}"/>
              </a:ext>
            </a:extLst>
          </p:cNvPr>
          <p:cNvSpPr txBox="1"/>
          <p:nvPr/>
        </p:nvSpPr>
        <p:spPr>
          <a:xfrm>
            <a:off x="8493862" y="2562376"/>
            <a:ext cx="2809884" cy="276999"/>
          </a:xfrm>
          <a:prstGeom prst="rect">
            <a:avLst/>
          </a:prstGeom>
          <a:solidFill>
            <a:schemeClr val="bg1"/>
          </a:solidFill>
          <a:ln>
            <a:solidFill>
              <a:schemeClr val="accent2">
                <a:lumMod val="75000"/>
              </a:schemeClr>
            </a:solidFill>
            <a:prstDash val="dash"/>
          </a:ln>
        </p:spPr>
        <p:txBody>
          <a:bodyPr wrap="square">
            <a:spAutoFit/>
          </a:bodyPr>
          <a:lstStyle/>
          <a:p>
            <a:r>
              <a:rPr lang="fr-FR" sz="1200" b="1" dirty="0">
                <a:latin typeface="Arial" panose="020B0604020202020204" pitchFamily="34" charset="0"/>
                <a:cs typeface="Arial" panose="020B0604020202020204" pitchFamily="34" charset="0"/>
              </a:rPr>
              <a:t>     Entreprises non européennes</a:t>
            </a:r>
          </a:p>
        </p:txBody>
      </p:sp>
      <p:sp>
        <p:nvSpPr>
          <p:cNvPr id="23" name="TextBox 22">
            <a:extLst>
              <a:ext uri="{FF2B5EF4-FFF2-40B4-BE49-F238E27FC236}">
                <a16:creationId xmlns:a16="http://schemas.microsoft.com/office/drawing/2014/main" id="{FC308261-D857-D2BE-6D45-11D1D51FBB84}"/>
              </a:ext>
            </a:extLst>
          </p:cNvPr>
          <p:cNvSpPr txBox="1"/>
          <p:nvPr/>
        </p:nvSpPr>
        <p:spPr>
          <a:xfrm>
            <a:off x="4626976" y="3090033"/>
            <a:ext cx="2811600" cy="600164"/>
          </a:xfrm>
          <a:prstGeom prst="rect">
            <a:avLst/>
          </a:prstGeom>
          <a:noFill/>
          <a:ln>
            <a:solidFill>
              <a:schemeClr val="accent2">
                <a:lumMod val="60000"/>
                <a:lumOff val="40000"/>
              </a:schemeClr>
            </a:solidFill>
            <a:extLst>
              <a:ext uri="{C807C97D-BFC1-408E-A445-0C87EB9F89A2}">
                <ask:lineSketchStyleProps xmlns:ask="http://schemas.microsoft.com/office/drawing/2018/sketchyshapes">
                  <ask:type>
                    <ask:lineSketchNone/>
                  </ask:type>
                </ask:lineSketchStyleProps>
              </a:ext>
            </a:extLst>
          </a:ln>
        </p:spPr>
        <p:txBody>
          <a:bodyPr wrap="square" rtlCol="0">
            <a:spAutoFit/>
          </a:bodyPr>
          <a:lstStyle/>
          <a:p>
            <a:pPr algn="just"/>
            <a:r>
              <a:rPr lang="fr-FR" sz="1100" u="sng" dirty="0">
                <a:latin typeface="Arial    "/>
              </a:rPr>
              <a:t>A titre individuel</a:t>
            </a:r>
            <a:r>
              <a:rPr lang="fr-FR" sz="1100" dirty="0">
                <a:latin typeface="Arial    "/>
              </a:rPr>
              <a:t>, l’entreprise réalise un chiffre d’affaires </a:t>
            </a:r>
            <a:r>
              <a:rPr lang="fr-FR" sz="1100" b="1" dirty="0">
                <a:solidFill>
                  <a:schemeClr val="accent2">
                    <a:lumMod val="60000"/>
                    <a:lumOff val="40000"/>
                  </a:schemeClr>
                </a:solidFill>
                <a:latin typeface="Arial    "/>
              </a:rPr>
              <a:t>net mondial </a:t>
            </a:r>
            <a:r>
              <a:rPr lang="fr-FR" sz="1100" dirty="0">
                <a:latin typeface="Arial    "/>
              </a:rPr>
              <a:t>de </a:t>
            </a:r>
            <a:r>
              <a:rPr lang="fr-FR" sz="1100" b="1" dirty="0">
                <a:solidFill>
                  <a:schemeClr val="accent2">
                    <a:lumMod val="60000"/>
                    <a:lumOff val="40000"/>
                  </a:schemeClr>
                </a:solidFill>
                <a:latin typeface="Arial    "/>
              </a:rPr>
              <a:t>450 millions d’euros</a:t>
            </a:r>
          </a:p>
        </p:txBody>
      </p:sp>
      <p:sp>
        <p:nvSpPr>
          <p:cNvPr id="24" name="Arrow: Curved Right 23">
            <a:extLst>
              <a:ext uri="{FF2B5EF4-FFF2-40B4-BE49-F238E27FC236}">
                <a16:creationId xmlns:a16="http://schemas.microsoft.com/office/drawing/2014/main" id="{744F0A25-90AC-C39A-D8F5-9424E1831C9E}"/>
              </a:ext>
            </a:extLst>
          </p:cNvPr>
          <p:cNvSpPr/>
          <p:nvPr/>
        </p:nvSpPr>
        <p:spPr>
          <a:xfrm>
            <a:off x="4176128" y="2853006"/>
            <a:ext cx="219075" cy="533230"/>
          </a:xfrm>
          <a:prstGeom prst="curvedRightArrow">
            <a:avLst/>
          </a:prstGeom>
          <a:solidFill>
            <a:schemeClr val="accent2">
              <a:lumMod val="60000"/>
              <a:lumOff val="40000"/>
            </a:schemeClr>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25" name="TextBox 24">
            <a:extLst>
              <a:ext uri="{FF2B5EF4-FFF2-40B4-BE49-F238E27FC236}">
                <a16:creationId xmlns:a16="http://schemas.microsoft.com/office/drawing/2014/main" id="{A2CD2F97-5ED1-7447-F225-8BEF8A09E61E}"/>
              </a:ext>
            </a:extLst>
          </p:cNvPr>
          <p:cNvSpPr txBox="1"/>
          <p:nvPr/>
        </p:nvSpPr>
        <p:spPr>
          <a:xfrm>
            <a:off x="4629785" y="4078685"/>
            <a:ext cx="2811600" cy="738664"/>
          </a:xfrm>
          <a:prstGeom prst="rect">
            <a:avLst/>
          </a:prstGeom>
          <a:noFill/>
          <a:ln>
            <a:solidFill>
              <a:schemeClr val="accent2">
                <a:lumMod val="60000"/>
                <a:lumOff val="40000"/>
              </a:schemeClr>
            </a:solidFill>
            <a:extLst>
              <a:ext uri="{C807C97D-BFC1-408E-A445-0C87EB9F89A2}">
                <ask:lineSketchStyleProps xmlns:ask="http://schemas.microsoft.com/office/drawing/2018/sketchyshapes">
                  <ask:type>
                    <ask:lineSketchNone/>
                  </ask:type>
                </ask:lineSketchStyleProps>
              </a:ext>
            </a:extLst>
          </a:ln>
        </p:spPr>
        <p:txBody>
          <a:bodyPr wrap="square" rtlCol="0">
            <a:spAutoFit/>
          </a:bodyPr>
          <a:lstStyle>
            <a:defPPr>
              <a:defRPr lang="fr-FR"/>
            </a:defPPr>
            <a:lvl1pPr>
              <a:defRPr sz="1050">
                <a:latin typeface="Arial    "/>
              </a:defRPr>
            </a:lvl1pPr>
          </a:lstStyle>
          <a:p>
            <a:pPr algn="just"/>
            <a:r>
              <a:rPr lang="fr-FR" u="sng" dirty="0"/>
              <a:t>Sur une base consolidée</a:t>
            </a:r>
            <a:r>
              <a:rPr lang="fr-FR" dirty="0"/>
              <a:t>, dans le cas où l’entreprise est la société mère ultime du groupe, si le </a:t>
            </a:r>
            <a:r>
              <a:rPr lang="fr-FR" u="sng" dirty="0"/>
              <a:t>groupe</a:t>
            </a:r>
            <a:r>
              <a:rPr lang="fr-FR" dirty="0"/>
              <a:t> atteint les seuils susvisés. </a:t>
            </a:r>
          </a:p>
        </p:txBody>
      </p:sp>
      <p:sp>
        <p:nvSpPr>
          <p:cNvPr id="27" name="TextBox 26">
            <a:extLst>
              <a:ext uri="{FF2B5EF4-FFF2-40B4-BE49-F238E27FC236}">
                <a16:creationId xmlns:a16="http://schemas.microsoft.com/office/drawing/2014/main" id="{0BD3B784-597B-52B2-76E8-D8F49936BA81}"/>
              </a:ext>
            </a:extLst>
          </p:cNvPr>
          <p:cNvSpPr txBox="1"/>
          <p:nvPr/>
        </p:nvSpPr>
        <p:spPr>
          <a:xfrm>
            <a:off x="5796533" y="3722556"/>
            <a:ext cx="685800" cy="323165"/>
          </a:xfrm>
          <a:prstGeom prst="rect">
            <a:avLst/>
          </a:prstGeom>
          <a:noFill/>
        </p:spPr>
        <p:txBody>
          <a:bodyPr wrap="square" rtlCol="0">
            <a:spAutoFit/>
          </a:bodyPr>
          <a:lstStyle/>
          <a:p>
            <a:r>
              <a:rPr lang="fr-FR" sz="1500" b="1" u="sng" dirty="0">
                <a:solidFill>
                  <a:schemeClr val="accent2">
                    <a:lumMod val="60000"/>
                    <a:lumOff val="40000"/>
                  </a:schemeClr>
                </a:solidFill>
                <a:latin typeface="Arial    "/>
              </a:rPr>
              <a:t>ou</a:t>
            </a:r>
          </a:p>
        </p:txBody>
      </p:sp>
      <p:sp>
        <p:nvSpPr>
          <p:cNvPr id="28" name="Arrow: Curved Right 27">
            <a:extLst>
              <a:ext uri="{FF2B5EF4-FFF2-40B4-BE49-F238E27FC236}">
                <a16:creationId xmlns:a16="http://schemas.microsoft.com/office/drawing/2014/main" id="{AEA83A73-E711-90E7-757D-B19E0E727099}"/>
              </a:ext>
            </a:extLst>
          </p:cNvPr>
          <p:cNvSpPr/>
          <p:nvPr/>
        </p:nvSpPr>
        <p:spPr>
          <a:xfrm>
            <a:off x="4148661" y="3885840"/>
            <a:ext cx="219075" cy="533230"/>
          </a:xfrm>
          <a:prstGeom prst="curvedRightArrow">
            <a:avLst/>
          </a:prstGeom>
          <a:solidFill>
            <a:schemeClr val="accent2">
              <a:lumMod val="60000"/>
              <a:lumOff val="40000"/>
            </a:schemeClr>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32" name="TextBox 31">
            <a:extLst>
              <a:ext uri="{FF2B5EF4-FFF2-40B4-BE49-F238E27FC236}">
                <a16:creationId xmlns:a16="http://schemas.microsoft.com/office/drawing/2014/main" id="{17BFF51A-6D34-A631-373E-2D9CDD009690}"/>
              </a:ext>
            </a:extLst>
          </p:cNvPr>
          <p:cNvSpPr txBox="1"/>
          <p:nvPr/>
        </p:nvSpPr>
        <p:spPr>
          <a:xfrm>
            <a:off x="9711437" y="3722556"/>
            <a:ext cx="685800" cy="323165"/>
          </a:xfrm>
          <a:prstGeom prst="rect">
            <a:avLst/>
          </a:prstGeom>
          <a:noFill/>
        </p:spPr>
        <p:txBody>
          <a:bodyPr wrap="square" rtlCol="0">
            <a:spAutoFit/>
          </a:bodyPr>
          <a:lstStyle/>
          <a:p>
            <a:r>
              <a:rPr lang="fr-FR" sz="1500" b="1" u="sng" dirty="0">
                <a:solidFill>
                  <a:schemeClr val="accent2">
                    <a:lumMod val="75000"/>
                  </a:schemeClr>
                </a:solidFill>
                <a:latin typeface="Arial    "/>
              </a:rPr>
              <a:t>ou</a:t>
            </a:r>
          </a:p>
        </p:txBody>
      </p:sp>
      <p:sp>
        <p:nvSpPr>
          <p:cNvPr id="33" name="TextBox 32">
            <a:extLst>
              <a:ext uri="{FF2B5EF4-FFF2-40B4-BE49-F238E27FC236}">
                <a16:creationId xmlns:a16="http://schemas.microsoft.com/office/drawing/2014/main" id="{24EEFD03-E2C6-3AA1-C5C6-6B7838A8C4F1}"/>
              </a:ext>
            </a:extLst>
          </p:cNvPr>
          <p:cNvSpPr txBox="1"/>
          <p:nvPr/>
        </p:nvSpPr>
        <p:spPr>
          <a:xfrm>
            <a:off x="7694265" y="4841680"/>
            <a:ext cx="685800" cy="323165"/>
          </a:xfrm>
          <a:prstGeom prst="rect">
            <a:avLst/>
          </a:prstGeom>
          <a:noFill/>
        </p:spPr>
        <p:txBody>
          <a:bodyPr wrap="square" rtlCol="0">
            <a:spAutoFit/>
          </a:bodyPr>
          <a:lstStyle/>
          <a:p>
            <a:r>
              <a:rPr lang="fr-FR" sz="1500" b="1" u="sng" dirty="0">
                <a:solidFill>
                  <a:schemeClr val="accent2">
                    <a:lumMod val="75000"/>
                  </a:schemeClr>
                </a:solidFill>
                <a:latin typeface="Arial    "/>
              </a:rPr>
              <a:t>ou</a:t>
            </a:r>
          </a:p>
        </p:txBody>
      </p:sp>
      <p:sp>
        <p:nvSpPr>
          <p:cNvPr id="34" name="TextBox 33">
            <a:extLst>
              <a:ext uri="{FF2B5EF4-FFF2-40B4-BE49-F238E27FC236}">
                <a16:creationId xmlns:a16="http://schemas.microsoft.com/office/drawing/2014/main" id="{BD83BD0B-A9EA-537F-F2C4-966894074D0F}"/>
              </a:ext>
            </a:extLst>
          </p:cNvPr>
          <p:cNvSpPr txBox="1"/>
          <p:nvPr/>
        </p:nvSpPr>
        <p:spPr>
          <a:xfrm>
            <a:off x="5887958" y="5171478"/>
            <a:ext cx="4284981" cy="900246"/>
          </a:xfrm>
          <a:prstGeom prst="rect">
            <a:avLst/>
          </a:prstGeom>
          <a:solidFill>
            <a:schemeClr val="bg1">
              <a:alpha val="58000"/>
            </a:schemeClr>
          </a:solidFill>
          <a:ln>
            <a:solidFill>
              <a:schemeClr val="accent2">
                <a:lumMod val="75000"/>
              </a:schemeClr>
            </a:solidFill>
            <a:extLst>
              <a:ext uri="{C807C97D-BFC1-408E-A445-0C87EB9F89A2}">
                <ask:lineSketchStyleProps xmlns:ask="http://schemas.microsoft.com/office/drawing/2018/sketchyshapes">
                  <ask:type>
                    <ask:lineSketchNone/>
                  </ask:type>
                </ask:lineSketchStyleProps>
              </a:ext>
            </a:extLst>
          </a:ln>
        </p:spPr>
        <p:txBody>
          <a:bodyPr wrap="square" rtlCol="0">
            <a:spAutoFit/>
          </a:bodyPr>
          <a:lstStyle>
            <a:defPPr>
              <a:defRPr lang="fr-FR"/>
            </a:defPPr>
            <a:lvl1pPr>
              <a:defRPr sz="1050">
                <a:latin typeface="Arial    "/>
              </a:defRPr>
            </a:lvl1pPr>
          </a:lstStyle>
          <a:p>
            <a:pPr algn="just"/>
            <a:r>
              <a:rPr lang="fr-FR" dirty="0"/>
              <a:t>Sociétés ou sociétés mères ultimes (</a:t>
            </a:r>
            <a:r>
              <a:rPr lang="fr-FR" dirty="0">
                <a:solidFill>
                  <a:schemeClr val="accent2">
                    <a:lumMod val="75000"/>
                  </a:schemeClr>
                </a:solidFill>
              </a:rPr>
              <a:t>&gt;80 millions de chiffre d'affaires mondial</a:t>
            </a:r>
            <a:r>
              <a:rPr lang="fr-FR" dirty="0"/>
              <a:t>) qui ont conclu des </a:t>
            </a:r>
            <a:r>
              <a:rPr lang="fr-FR" b="1" dirty="0">
                <a:solidFill>
                  <a:schemeClr val="accent2">
                    <a:lumMod val="75000"/>
                  </a:schemeClr>
                </a:solidFill>
              </a:rPr>
              <a:t>accords de franchise </a:t>
            </a:r>
            <a:r>
              <a:rPr lang="fr-FR" dirty="0"/>
              <a:t>et de </a:t>
            </a:r>
            <a:r>
              <a:rPr lang="fr-FR" b="1" dirty="0">
                <a:solidFill>
                  <a:schemeClr val="accent2">
                    <a:lumMod val="75000"/>
                  </a:schemeClr>
                </a:solidFill>
              </a:rPr>
              <a:t>licence</a:t>
            </a:r>
            <a:r>
              <a:rPr lang="fr-FR" dirty="0"/>
              <a:t>, garantissant une identité commune, un concept commercial et des méthodes commerciales uniformes, dans l'Union, en versant des </a:t>
            </a:r>
            <a:r>
              <a:rPr lang="fr-FR" b="1" dirty="0">
                <a:solidFill>
                  <a:schemeClr val="accent2">
                    <a:lumMod val="75000"/>
                  </a:schemeClr>
                </a:solidFill>
              </a:rPr>
              <a:t>redevances</a:t>
            </a:r>
            <a:r>
              <a:rPr lang="fr-FR" dirty="0"/>
              <a:t> (</a:t>
            </a:r>
            <a:r>
              <a:rPr lang="fr-FR" dirty="0">
                <a:solidFill>
                  <a:schemeClr val="accent2">
                    <a:lumMod val="75000"/>
                  </a:schemeClr>
                </a:solidFill>
              </a:rPr>
              <a:t>&gt;22,5 millions par an</a:t>
            </a:r>
            <a:r>
              <a:rPr lang="fr-FR" dirty="0"/>
              <a:t>) à des sociétés tierces.</a:t>
            </a:r>
          </a:p>
        </p:txBody>
      </p:sp>
      <p:sp>
        <p:nvSpPr>
          <p:cNvPr id="35" name="ZoneTexte 45">
            <a:extLst>
              <a:ext uri="{FF2B5EF4-FFF2-40B4-BE49-F238E27FC236}">
                <a16:creationId xmlns:a16="http://schemas.microsoft.com/office/drawing/2014/main" id="{01CD7F88-C8D8-B3FA-F720-3CA46B02327C}"/>
              </a:ext>
            </a:extLst>
          </p:cNvPr>
          <p:cNvSpPr txBox="1"/>
          <p:nvPr/>
        </p:nvSpPr>
        <p:spPr>
          <a:xfrm>
            <a:off x="5889182" y="1895580"/>
            <a:ext cx="3714749" cy="307777"/>
          </a:xfrm>
          <a:prstGeom prst="rect">
            <a:avLst/>
          </a:prstGeom>
          <a:solidFill>
            <a:schemeClr val="accent2">
              <a:lumMod val="75000"/>
              <a:alpha val="24000"/>
            </a:schemeClr>
          </a:solidFill>
          <a:ln>
            <a:solidFill>
              <a:schemeClr val="accent2">
                <a:lumMod val="75000"/>
              </a:schemeClr>
            </a:solidFill>
            <a:prstDash val="sysDash"/>
          </a:ln>
        </p:spPr>
        <p:txBody>
          <a:bodyPr wrap="square" anchor="ctr">
            <a:spAutoFit/>
          </a:bodyPr>
          <a:lstStyle/>
          <a:p>
            <a:pPr algn="ctr"/>
            <a:r>
              <a:rPr lang="fr-FR" sz="1400" b="1" spc="40" dirty="0">
                <a:solidFill>
                  <a:schemeClr val="accent2">
                    <a:lumMod val="75000"/>
                  </a:schemeClr>
                </a:solidFill>
                <a:latin typeface="Arial" panose="020B0604020202020204" pitchFamily="34" charset="0"/>
                <a:cs typeface="Arial" panose="020B0604020202020204" pitchFamily="34" charset="0"/>
              </a:rPr>
              <a:t>+ 1 000 employés</a:t>
            </a:r>
            <a:endParaRPr lang="fr-FR" sz="1100" dirty="0">
              <a:solidFill>
                <a:schemeClr val="accent2">
                  <a:lumMod val="75000"/>
                </a:schemeClr>
              </a:solidFill>
              <a:latin typeface="Arial" panose="020B0604020202020204" pitchFamily="34" charset="0"/>
              <a:cs typeface="Arial" panose="020B0604020202020204" pitchFamily="34" charset="0"/>
            </a:endParaRPr>
          </a:p>
        </p:txBody>
      </p:sp>
      <p:sp>
        <p:nvSpPr>
          <p:cNvPr id="36" name="TextBox 35">
            <a:extLst>
              <a:ext uri="{FF2B5EF4-FFF2-40B4-BE49-F238E27FC236}">
                <a16:creationId xmlns:a16="http://schemas.microsoft.com/office/drawing/2014/main" id="{9E9D6841-B0A5-92CD-EF4A-1B45CE77A111}"/>
              </a:ext>
            </a:extLst>
          </p:cNvPr>
          <p:cNvSpPr txBox="1"/>
          <p:nvPr/>
        </p:nvSpPr>
        <p:spPr>
          <a:xfrm>
            <a:off x="184742" y="2483992"/>
            <a:ext cx="3432456" cy="430887"/>
          </a:xfrm>
          <a:prstGeom prst="rect">
            <a:avLst/>
          </a:prstGeom>
          <a:noFill/>
          <a:ln>
            <a:solidFill>
              <a:srgbClr val="FFC000"/>
            </a:solidFill>
            <a:prstDash val="dash"/>
          </a:ln>
        </p:spPr>
        <p:txBody>
          <a:bodyPr wrap="square" rtlCol="0">
            <a:spAutoFit/>
          </a:bodyPr>
          <a:lstStyle/>
          <a:p>
            <a:pPr algn="just"/>
            <a:r>
              <a:rPr lang="fr-FR" sz="1050" b="1" dirty="0">
                <a:latin typeface="Arial" panose="020B0604020202020204" pitchFamily="34" charset="0"/>
                <a:cs typeface="Arial" panose="020B0604020202020204" pitchFamily="34" charset="0"/>
              </a:rPr>
              <a:t>         Entreprises françaises sociétés-mères et donneuses d’ordres</a:t>
            </a:r>
          </a:p>
        </p:txBody>
      </p:sp>
      <p:pic>
        <p:nvPicPr>
          <p:cNvPr id="38" name="Graphique 16" descr="Ajouter avec un remplissage uni">
            <a:extLst>
              <a:ext uri="{FF2B5EF4-FFF2-40B4-BE49-F238E27FC236}">
                <a16:creationId xmlns:a16="http://schemas.microsoft.com/office/drawing/2014/main" id="{F920241F-87C0-7066-B9CB-80967947565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733513" y="2935872"/>
            <a:ext cx="255007" cy="255007"/>
          </a:xfrm>
          <a:prstGeom prst="rect">
            <a:avLst/>
          </a:prstGeom>
        </p:spPr>
      </p:pic>
      <p:sp>
        <p:nvSpPr>
          <p:cNvPr id="42" name="TextBox 41">
            <a:extLst>
              <a:ext uri="{FF2B5EF4-FFF2-40B4-BE49-F238E27FC236}">
                <a16:creationId xmlns:a16="http://schemas.microsoft.com/office/drawing/2014/main" id="{A6742FEF-558F-629A-E603-686ED4931393}"/>
              </a:ext>
            </a:extLst>
          </p:cNvPr>
          <p:cNvSpPr txBox="1"/>
          <p:nvPr/>
        </p:nvSpPr>
        <p:spPr>
          <a:xfrm>
            <a:off x="211960" y="4249263"/>
            <a:ext cx="3382379" cy="577081"/>
          </a:xfrm>
          <a:prstGeom prst="rect">
            <a:avLst/>
          </a:prstGeom>
          <a:noFill/>
          <a:ln>
            <a:solidFill>
              <a:srgbClr val="FFC000"/>
            </a:solidFill>
            <a:prstDash val="solid"/>
            <a:extLst>
              <a:ext uri="{C807C97D-BFC1-408E-A445-0C87EB9F89A2}">
                <ask:lineSketchStyleProps xmlns:ask="http://schemas.microsoft.com/office/drawing/2018/sketchyshapes">
                  <ask:type>
                    <ask:lineSketchNone/>
                  </ask:type>
                </ask:lineSketchStyleProps>
              </a:ext>
            </a:extLst>
          </a:ln>
        </p:spPr>
        <p:txBody>
          <a:bodyPr wrap="square">
            <a:spAutoFit/>
          </a:bodyPr>
          <a:lstStyle/>
          <a:p>
            <a:pPr algn="just"/>
            <a:r>
              <a:rPr lang="fr-FR" sz="1050" dirty="0">
                <a:latin typeface="Arial" panose="020B0604020202020204" pitchFamily="34" charset="0"/>
                <a:cs typeface="Arial" panose="020B0604020202020204" pitchFamily="34" charset="0"/>
              </a:rPr>
              <a:t>Qui emploient </a:t>
            </a:r>
            <a:r>
              <a:rPr lang="fr-FR" sz="1050" b="1" spc="40" dirty="0">
                <a:solidFill>
                  <a:srgbClr val="FFC800"/>
                </a:solidFill>
                <a:latin typeface="Arial" panose="020B0604020202020204" pitchFamily="34" charset="0"/>
                <a:cs typeface="Arial" panose="020B0604020202020204" pitchFamily="34" charset="0"/>
              </a:rPr>
              <a:t>10 000 salariés </a:t>
            </a:r>
            <a:r>
              <a:rPr lang="fr-FR" sz="1050" spc="40" dirty="0">
                <a:latin typeface="Arial" panose="020B0604020202020204" pitchFamily="34" charset="0"/>
                <a:cs typeface="Arial" panose="020B0604020202020204" pitchFamily="34" charset="0"/>
              </a:rPr>
              <a:t>en son sein et dans ses filiales </a:t>
            </a:r>
            <a:r>
              <a:rPr lang="fr-FR" sz="1050" b="1" u="sng" spc="40" dirty="0">
                <a:solidFill>
                  <a:srgbClr val="FFC800"/>
                </a:solidFill>
                <a:latin typeface="Arial" panose="020B0604020202020204" pitchFamily="34" charset="0"/>
                <a:cs typeface="Arial" panose="020B0604020202020204" pitchFamily="34" charset="0"/>
              </a:rPr>
              <a:t>ET</a:t>
            </a:r>
            <a:r>
              <a:rPr lang="fr-FR" sz="1050" b="1" spc="40" dirty="0">
                <a:solidFill>
                  <a:srgbClr val="FFC800"/>
                </a:solidFill>
                <a:latin typeface="Arial" panose="020B0604020202020204" pitchFamily="34" charset="0"/>
                <a:cs typeface="Arial" panose="020B0604020202020204" pitchFamily="34" charset="0"/>
              </a:rPr>
              <a:t> </a:t>
            </a:r>
            <a:r>
              <a:rPr lang="fr-FR" sz="1050" spc="40" dirty="0">
                <a:latin typeface="Arial" panose="020B0604020202020204" pitchFamily="34" charset="0"/>
                <a:cs typeface="Arial" panose="020B0604020202020204" pitchFamily="34" charset="0"/>
              </a:rPr>
              <a:t>dont le siège social est situé en France ou à l’étranger</a:t>
            </a:r>
          </a:p>
        </p:txBody>
      </p:sp>
      <p:pic>
        <p:nvPicPr>
          <p:cNvPr id="47" name="Graphique 36" descr="Badge Tick1 avec un remplissage uni">
            <a:extLst>
              <a:ext uri="{FF2B5EF4-FFF2-40B4-BE49-F238E27FC236}">
                <a16:creationId xmlns:a16="http://schemas.microsoft.com/office/drawing/2014/main" id="{A23EE1A5-9852-1FF9-37AE-2D7B010BAD6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9370" y="3359414"/>
            <a:ext cx="270746" cy="270746"/>
          </a:xfrm>
          <a:prstGeom prst="rect">
            <a:avLst/>
          </a:prstGeom>
        </p:spPr>
      </p:pic>
      <p:pic>
        <p:nvPicPr>
          <p:cNvPr id="50" name="Graphique 36" descr="Badge Tick1 avec un remplissage uni">
            <a:extLst>
              <a:ext uri="{FF2B5EF4-FFF2-40B4-BE49-F238E27FC236}">
                <a16:creationId xmlns:a16="http://schemas.microsoft.com/office/drawing/2014/main" id="{A1EB28FD-708C-7857-5D57-F35E43B1BC6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6328" y="2518775"/>
            <a:ext cx="270746" cy="270746"/>
          </a:xfrm>
          <a:prstGeom prst="rect">
            <a:avLst/>
          </a:prstGeom>
        </p:spPr>
      </p:pic>
      <p:sp>
        <p:nvSpPr>
          <p:cNvPr id="52" name="TextBox 51">
            <a:extLst>
              <a:ext uri="{FF2B5EF4-FFF2-40B4-BE49-F238E27FC236}">
                <a16:creationId xmlns:a16="http://schemas.microsoft.com/office/drawing/2014/main" id="{F76E28D8-A14C-3A7F-BC43-1962FFF2BCCD}"/>
              </a:ext>
            </a:extLst>
          </p:cNvPr>
          <p:cNvSpPr txBox="1"/>
          <p:nvPr/>
        </p:nvSpPr>
        <p:spPr>
          <a:xfrm>
            <a:off x="8479405" y="3117960"/>
            <a:ext cx="2809883" cy="600164"/>
          </a:xfrm>
          <a:prstGeom prst="rect">
            <a:avLst/>
          </a:prstGeom>
          <a:noFill/>
          <a:ln>
            <a:solidFill>
              <a:schemeClr val="accent2">
                <a:lumMod val="75000"/>
              </a:schemeClr>
            </a:solidFill>
            <a:extLst>
              <a:ext uri="{C807C97D-BFC1-408E-A445-0C87EB9F89A2}">
                <ask:lineSketchStyleProps xmlns:ask="http://schemas.microsoft.com/office/drawing/2018/sketchyshapes">
                  <ask:type>
                    <ask:lineSketchNone/>
                  </ask:type>
                </ask:lineSketchStyleProps>
              </a:ext>
            </a:extLst>
          </a:ln>
        </p:spPr>
        <p:txBody>
          <a:bodyPr wrap="square" rtlCol="0">
            <a:spAutoFit/>
          </a:bodyPr>
          <a:lstStyle/>
          <a:p>
            <a:pPr algn="just"/>
            <a:r>
              <a:rPr lang="fr-FR" sz="1100" u="sng" dirty="0">
                <a:latin typeface="Arial    "/>
              </a:rPr>
              <a:t>A titre individuel</a:t>
            </a:r>
            <a:r>
              <a:rPr lang="fr-FR" sz="1100" dirty="0">
                <a:latin typeface="Arial    "/>
              </a:rPr>
              <a:t>, l’entreprise réalise un chiffre d’affaires net de </a:t>
            </a:r>
            <a:r>
              <a:rPr lang="fr-FR" sz="1100" b="1" dirty="0">
                <a:solidFill>
                  <a:schemeClr val="accent2">
                    <a:lumMod val="75000"/>
                  </a:schemeClr>
                </a:solidFill>
                <a:latin typeface="Arial    "/>
              </a:rPr>
              <a:t>450 millions d’euros </a:t>
            </a:r>
            <a:r>
              <a:rPr lang="fr-FR" sz="1100" dirty="0">
                <a:latin typeface="Arial    "/>
              </a:rPr>
              <a:t>au sein de l’</a:t>
            </a:r>
            <a:r>
              <a:rPr lang="fr-FR" sz="1100" b="1" dirty="0">
                <a:solidFill>
                  <a:schemeClr val="accent2">
                    <a:lumMod val="75000"/>
                  </a:schemeClr>
                </a:solidFill>
                <a:latin typeface="Arial    "/>
              </a:rPr>
              <a:t>Union européenne</a:t>
            </a:r>
          </a:p>
        </p:txBody>
      </p:sp>
      <p:sp>
        <p:nvSpPr>
          <p:cNvPr id="53" name="TextBox 52">
            <a:extLst>
              <a:ext uri="{FF2B5EF4-FFF2-40B4-BE49-F238E27FC236}">
                <a16:creationId xmlns:a16="http://schemas.microsoft.com/office/drawing/2014/main" id="{AB5D81BF-DF39-B52C-14BE-1F1F029C3AD2}"/>
              </a:ext>
            </a:extLst>
          </p:cNvPr>
          <p:cNvSpPr txBox="1"/>
          <p:nvPr/>
        </p:nvSpPr>
        <p:spPr>
          <a:xfrm>
            <a:off x="8492146" y="4087680"/>
            <a:ext cx="2811599" cy="738664"/>
          </a:xfrm>
          <a:prstGeom prst="rect">
            <a:avLst/>
          </a:prstGeom>
          <a:noFill/>
          <a:ln>
            <a:solidFill>
              <a:schemeClr val="accent2">
                <a:lumMod val="75000"/>
              </a:schemeClr>
            </a:solidFill>
            <a:extLst>
              <a:ext uri="{C807C97D-BFC1-408E-A445-0C87EB9F89A2}">
                <ask:lineSketchStyleProps xmlns:ask="http://schemas.microsoft.com/office/drawing/2018/sketchyshapes">
                  <ask:type>
                    <ask:lineSketchNone/>
                  </ask:type>
                </ask:lineSketchStyleProps>
              </a:ext>
            </a:extLst>
          </a:ln>
        </p:spPr>
        <p:txBody>
          <a:bodyPr wrap="square" rtlCol="0">
            <a:spAutoFit/>
          </a:bodyPr>
          <a:lstStyle>
            <a:defPPr>
              <a:defRPr lang="fr-FR"/>
            </a:defPPr>
            <a:lvl1pPr>
              <a:defRPr sz="1050">
                <a:latin typeface="Arial    "/>
              </a:defRPr>
            </a:lvl1pPr>
          </a:lstStyle>
          <a:p>
            <a:pPr algn="just"/>
            <a:r>
              <a:rPr lang="fr-FR" u="sng" dirty="0"/>
              <a:t>Sur une base consolidée</a:t>
            </a:r>
            <a:r>
              <a:rPr lang="fr-FR" dirty="0"/>
              <a:t>, dans le cas où l’entreprise est la société mère ultime du groupe, si le </a:t>
            </a:r>
            <a:r>
              <a:rPr lang="fr-FR" u="sng" dirty="0"/>
              <a:t>groupe</a:t>
            </a:r>
            <a:r>
              <a:rPr lang="fr-FR" dirty="0"/>
              <a:t> atteint les seuils susvisés. </a:t>
            </a:r>
          </a:p>
        </p:txBody>
      </p:sp>
      <p:sp>
        <p:nvSpPr>
          <p:cNvPr id="59" name="Arrow: Curved Right 58">
            <a:extLst>
              <a:ext uri="{FF2B5EF4-FFF2-40B4-BE49-F238E27FC236}">
                <a16:creationId xmlns:a16="http://schemas.microsoft.com/office/drawing/2014/main" id="{CAF1134F-B854-FCEB-034E-909DC79A0781}"/>
              </a:ext>
            </a:extLst>
          </p:cNvPr>
          <p:cNvSpPr/>
          <p:nvPr/>
        </p:nvSpPr>
        <p:spPr>
          <a:xfrm flipH="1">
            <a:off x="11517549" y="2839070"/>
            <a:ext cx="219075" cy="520344"/>
          </a:xfrm>
          <a:prstGeom prst="curvedRightArrow">
            <a:avLst/>
          </a:prstGeom>
          <a:solidFill>
            <a:schemeClr val="accent2">
              <a:lumMod val="75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3" name="Arrow: Curved Right 62">
            <a:extLst>
              <a:ext uri="{FF2B5EF4-FFF2-40B4-BE49-F238E27FC236}">
                <a16:creationId xmlns:a16="http://schemas.microsoft.com/office/drawing/2014/main" id="{5094C3D8-8758-453E-A73B-23F8A7C44191}"/>
              </a:ext>
            </a:extLst>
          </p:cNvPr>
          <p:cNvSpPr/>
          <p:nvPr/>
        </p:nvSpPr>
        <p:spPr>
          <a:xfrm flipH="1">
            <a:off x="11517548" y="3879474"/>
            <a:ext cx="219075" cy="520344"/>
          </a:xfrm>
          <a:prstGeom prst="curvedRightArrow">
            <a:avLst/>
          </a:prstGeom>
          <a:solidFill>
            <a:schemeClr val="accent2">
              <a:lumMod val="75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6" name="ZoneTexte 48">
            <a:extLst>
              <a:ext uri="{FF2B5EF4-FFF2-40B4-BE49-F238E27FC236}">
                <a16:creationId xmlns:a16="http://schemas.microsoft.com/office/drawing/2014/main" id="{92D0490A-7E36-D68A-781A-0542DFF4C9B9}"/>
              </a:ext>
            </a:extLst>
          </p:cNvPr>
          <p:cNvSpPr txBox="1"/>
          <p:nvPr/>
        </p:nvSpPr>
        <p:spPr>
          <a:xfrm>
            <a:off x="7475475" y="1586479"/>
            <a:ext cx="677925" cy="276999"/>
          </a:xfrm>
          <a:prstGeom prst="rect">
            <a:avLst/>
          </a:prstGeom>
          <a:noFill/>
          <a:ln>
            <a:noFill/>
            <a:prstDash val="dash"/>
          </a:ln>
        </p:spPr>
        <p:txBody>
          <a:bodyPr wrap="square">
            <a:spAutoFit/>
          </a:bodyPr>
          <a:lstStyle/>
          <a:p>
            <a:r>
              <a:rPr lang="fr-FR" sz="1200" b="1" dirty="0">
                <a:solidFill>
                  <a:schemeClr val="tx2">
                    <a:lumMod val="90000"/>
                    <a:lumOff val="10000"/>
                  </a:schemeClr>
                </a:solidFill>
                <a:latin typeface="Arial" panose="020B0604020202020204" pitchFamily="34" charset="0"/>
                <a:cs typeface="Arial" panose="020B0604020202020204" pitchFamily="34" charset="0"/>
              </a:rPr>
              <a:t>[art.2]</a:t>
            </a:r>
          </a:p>
        </p:txBody>
      </p:sp>
      <p:sp>
        <p:nvSpPr>
          <p:cNvPr id="70" name="TextBox 69">
            <a:extLst>
              <a:ext uri="{FF2B5EF4-FFF2-40B4-BE49-F238E27FC236}">
                <a16:creationId xmlns:a16="http://schemas.microsoft.com/office/drawing/2014/main" id="{4CACBB2F-CD8A-0E98-0EDB-BE931E4E5771}"/>
              </a:ext>
            </a:extLst>
          </p:cNvPr>
          <p:cNvSpPr txBox="1"/>
          <p:nvPr/>
        </p:nvSpPr>
        <p:spPr>
          <a:xfrm>
            <a:off x="184743" y="3217474"/>
            <a:ext cx="3432455" cy="577081"/>
          </a:xfrm>
          <a:prstGeom prst="rect">
            <a:avLst/>
          </a:prstGeom>
          <a:noFill/>
          <a:ln>
            <a:solidFill>
              <a:srgbClr val="FFC000"/>
            </a:solidFill>
            <a:prstDash val="solid"/>
          </a:ln>
        </p:spPr>
        <p:txBody>
          <a:bodyPr wrap="square">
            <a:spAutoFit/>
          </a:bodyPr>
          <a:lstStyle/>
          <a:p>
            <a:pPr algn="just"/>
            <a:r>
              <a:rPr lang="fr-FR" sz="1050" dirty="0">
                <a:latin typeface="Arial" panose="020B0604020202020204" pitchFamily="34" charset="0"/>
                <a:cs typeface="Arial" panose="020B0604020202020204" pitchFamily="34" charset="0"/>
              </a:rPr>
              <a:t>Qui emploient </a:t>
            </a:r>
            <a:r>
              <a:rPr lang="fr-FR" sz="1050" b="1" spc="40" dirty="0">
                <a:solidFill>
                  <a:srgbClr val="FFC800"/>
                </a:solidFill>
                <a:latin typeface="Arial" panose="020B0604020202020204" pitchFamily="34" charset="0"/>
                <a:cs typeface="Arial" panose="020B0604020202020204" pitchFamily="34" charset="0"/>
              </a:rPr>
              <a:t>plus de 5000 salariés en France </a:t>
            </a:r>
            <a:r>
              <a:rPr lang="fr-FR" sz="1050" spc="40" dirty="0">
                <a:latin typeface="Arial" panose="020B0604020202020204" pitchFamily="34" charset="0"/>
                <a:cs typeface="Arial" panose="020B0604020202020204" pitchFamily="34" charset="0"/>
              </a:rPr>
              <a:t>en son sein et dans ses filiales </a:t>
            </a:r>
            <a:r>
              <a:rPr lang="fr-FR" sz="1050" b="1" u="sng" spc="40" dirty="0">
                <a:solidFill>
                  <a:srgbClr val="FFC800"/>
                </a:solidFill>
                <a:latin typeface="Arial" panose="020B0604020202020204" pitchFamily="34" charset="0"/>
                <a:cs typeface="Arial" panose="020B0604020202020204" pitchFamily="34" charset="0"/>
              </a:rPr>
              <a:t>ET</a:t>
            </a:r>
            <a:r>
              <a:rPr lang="fr-FR" sz="1050" b="1" spc="40" dirty="0">
                <a:solidFill>
                  <a:srgbClr val="FFC800"/>
                </a:solidFill>
                <a:latin typeface="Arial" panose="020B0604020202020204" pitchFamily="34" charset="0"/>
                <a:cs typeface="Arial" panose="020B0604020202020204" pitchFamily="34" charset="0"/>
              </a:rPr>
              <a:t> </a:t>
            </a:r>
            <a:r>
              <a:rPr lang="fr-FR" sz="1050" spc="40" dirty="0">
                <a:latin typeface="Arial" panose="020B0604020202020204" pitchFamily="34" charset="0"/>
                <a:cs typeface="Arial" panose="020B0604020202020204" pitchFamily="34" charset="0"/>
              </a:rPr>
              <a:t>dont le siège social est situé en France </a:t>
            </a:r>
          </a:p>
        </p:txBody>
      </p:sp>
      <p:sp>
        <p:nvSpPr>
          <p:cNvPr id="72" name="TextBox 71">
            <a:extLst>
              <a:ext uri="{FF2B5EF4-FFF2-40B4-BE49-F238E27FC236}">
                <a16:creationId xmlns:a16="http://schemas.microsoft.com/office/drawing/2014/main" id="{AFA78DF8-E11A-240D-343F-00F2A0BC38F8}"/>
              </a:ext>
            </a:extLst>
          </p:cNvPr>
          <p:cNvSpPr txBox="1"/>
          <p:nvPr/>
        </p:nvSpPr>
        <p:spPr>
          <a:xfrm>
            <a:off x="1603732" y="3840001"/>
            <a:ext cx="533400" cy="323165"/>
          </a:xfrm>
          <a:prstGeom prst="rect">
            <a:avLst/>
          </a:prstGeom>
          <a:noFill/>
        </p:spPr>
        <p:txBody>
          <a:bodyPr wrap="square">
            <a:spAutoFit/>
          </a:bodyPr>
          <a:lstStyle/>
          <a:p>
            <a:pPr algn="ctr"/>
            <a:r>
              <a:rPr lang="fr-FR" sz="1500" b="1" u="sng" dirty="0">
                <a:solidFill>
                  <a:srgbClr val="FFC000"/>
                </a:solidFill>
                <a:latin typeface="Arial" panose="020B0604020202020204" pitchFamily="34" charset="0"/>
                <a:cs typeface="Arial" panose="020B0604020202020204" pitchFamily="34" charset="0"/>
              </a:rPr>
              <a:t>ou</a:t>
            </a:r>
            <a:r>
              <a:rPr lang="fr-FR" sz="1200" u="sng" dirty="0">
                <a:solidFill>
                  <a:srgbClr val="FFC000"/>
                </a:solidFill>
                <a:latin typeface="Arial" panose="020B0604020202020204" pitchFamily="34" charset="0"/>
                <a:cs typeface="Arial" panose="020B0604020202020204" pitchFamily="34" charset="0"/>
              </a:rPr>
              <a:t> </a:t>
            </a:r>
          </a:p>
        </p:txBody>
      </p:sp>
      <p:pic>
        <p:nvPicPr>
          <p:cNvPr id="73" name="Graphique 36" descr="Badge Tick1 avec un remplissage uni">
            <a:extLst>
              <a:ext uri="{FF2B5EF4-FFF2-40B4-BE49-F238E27FC236}">
                <a16:creationId xmlns:a16="http://schemas.microsoft.com/office/drawing/2014/main" id="{FA99B626-5437-08C4-6D20-0C0213F3DCE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6587" y="4398963"/>
            <a:ext cx="270746" cy="270746"/>
          </a:xfrm>
          <a:prstGeom prst="rect">
            <a:avLst/>
          </a:prstGeom>
        </p:spPr>
      </p:pic>
      <p:pic>
        <p:nvPicPr>
          <p:cNvPr id="75" name="Graphique 36" descr="Badge Tick1 avec un remplissage uni">
            <a:extLst>
              <a:ext uri="{FF2B5EF4-FFF2-40B4-BE49-F238E27FC236}">
                <a16:creationId xmlns:a16="http://schemas.microsoft.com/office/drawing/2014/main" id="{AB80BAB3-386D-9CF1-7DDC-162E8E5FC5D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448731" y="3245943"/>
            <a:ext cx="270746" cy="270746"/>
          </a:xfrm>
          <a:prstGeom prst="rect">
            <a:avLst/>
          </a:prstGeom>
        </p:spPr>
      </p:pic>
      <p:pic>
        <p:nvPicPr>
          <p:cNvPr id="76" name="Graphique 36" descr="Badge Tick1 avec un remplissage uni">
            <a:extLst>
              <a:ext uri="{FF2B5EF4-FFF2-40B4-BE49-F238E27FC236}">
                <a16:creationId xmlns:a16="http://schemas.microsoft.com/office/drawing/2014/main" id="{5F0B4DD5-94A1-68AD-978C-3C8AE7545CA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469955" y="4283372"/>
            <a:ext cx="270746" cy="270746"/>
          </a:xfrm>
          <a:prstGeom prst="rect">
            <a:avLst/>
          </a:prstGeom>
        </p:spPr>
      </p:pic>
      <p:pic>
        <p:nvPicPr>
          <p:cNvPr id="77" name="Graphique 36" descr="Badge Tick1 avec un remplissage uni">
            <a:extLst>
              <a:ext uri="{FF2B5EF4-FFF2-40B4-BE49-F238E27FC236}">
                <a16:creationId xmlns:a16="http://schemas.microsoft.com/office/drawing/2014/main" id="{18912B67-1BD3-9FBA-21D8-A971AE6F9E67}"/>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1174157" y="3265289"/>
            <a:ext cx="270746" cy="270746"/>
          </a:xfrm>
          <a:prstGeom prst="rect">
            <a:avLst/>
          </a:prstGeom>
        </p:spPr>
      </p:pic>
      <p:pic>
        <p:nvPicPr>
          <p:cNvPr id="78" name="Graphique 36" descr="Badge Tick1 avec un remplissage uni">
            <a:extLst>
              <a:ext uri="{FF2B5EF4-FFF2-40B4-BE49-F238E27FC236}">
                <a16:creationId xmlns:a16="http://schemas.microsoft.com/office/drawing/2014/main" id="{9CAFFA7B-95EB-5DED-75C6-E521E14BBB29}"/>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1174157" y="4298437"/>
            <a:ext cx="270746" cy="270746"/>
          </a:xfrm>
          <a:prstGeom prst="rect">
            <a:avLst/>
          </a:prstGeom>
        </p:spPr>
      </p:pic>
      <p:pic>
        <p:nvPicPr>
          <p:cNvPr id="79" name="Graphique 36" descr="Badge Tick1 avec un remplissage uni">
            <a:extLst>
              <a:ext uri="{FF2B5EF4-FFF2-40B4-BE49-F238E27FC236}">
                <a16:creationId xmlns:a16="http://schemas.microsoft.com/office/drawing/2014/main" id="{D50F0D02-7CD2-2F06-162D-67B30166B77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443045" y="2570845"/>
            <a:ext cx="270746" cy="270746"/>
          </a:xfrm>
          <a:prstGeom prst="rect">
            <a:avLst/>
          </a:prstGeom>
        </p:spPr>
      </p:pic>
      <p:pic>
        <p:nvPicPr>
          <p:cNvPr id="80" name="Graphique 36" descr="Badge Tick1 avec un remplissage uni">
            <a:extLst>
              <a:ext uri="{FF2B5EF4-FFF2-40B4-BE49-F238E27FC236}">
                <a16:creationId xmlns:a16="http://schemas.microsoft.com/office/drawing/2014/main" id="{5BE48875-F7AA-3388-12FF-791CB254203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1207999" y="2570845"/>
            <a:ext cx="270746" cy="270746"/>
          </a:xfrm>
          <a:prstGeom prst="rect">
            <a:avLst/>
          </a:prstGeom>
        </p:spPr>
      </p:pic>
      <p:sp>
        <p:nvSpPr>
          <p:cNvPr id="81" name="ZoneTexte 48">
            <a:extLst>
              <a:ext uri="{FF2B5EF4-FFF2-40B4-BE49-F238E27FC236}">
                <a16:creationId xmlns:a16="http://schemas.microsoft.com/office/drawing/2014/main" id="{E00FF272-3660-7E6B-B208-9D5163078669}"/>
              </a:ext>
            </a:extLst>
          </p:cNvPr>
          <p:cNvSpPr txBox="1"/>
          <p:nvPr/>
        </p:nvSpPr>
        <p:spPr>
          <a:xfrm>
            <a:off x="320115" y="2045771"/>
            <a:ext cx="3161710" cy="276999"/>
          </a:xfrm>
          <a:prstGeom prst="rect">
            <a:avLst/>
          </a:prstGeom>
          <a:noFill/>
          <a:ln>
            <a:noFill/>
            <a:prstDash val="dash"/>
          </a:ln>
        </p:spPr>
        <p:txBody>
          <a:bodyPr wrap="square">
            <a:spAutoFit/>
          </a:bodyPr>
          <a:lstStyle/>
          <a:p>
            <a:r>
              <a:rPr lang="fr-FR" sz="1200" b="1" dirty="0">
                <a:solidFill>
                  <a:schemeClr val="tx2">
                    <a:lumMod val="90000"/>
                    <a:lumOff val="10000"/>
                  </a:schemeClr>
                </a:solidFill>
                <a:latin typeface="Arial" panose="020B0604020202020204" pitchFamily="34" charset="0"/>
                <a:cs typeface="Arial" panose="020B0604020202020204" pitchFamily="34" charset="0"/>
              </a:rPr>
              <a:t>[art. L.225-102-4 code de commerce]</a:t>
            </a:r>
          </a:p>
        </p:txBody>
      </p:sp>
      <p:pic>
        <p:nvPicPr>
          <p:cNvPr id="2" name="Graphique 16" descr="Ajouter avec un remplissage uni">
            <a:extLst>
              <a:ext uri="{FF2B5EF4-FFF2-40B4-BE49-F238E27FC236}">
                <a16:creationId xmlns:a16="http://schemas.microsoft.com/office/drawing/2014/main" id="{385AB458-BB7E-42E3-5599-D0C1BE3648A9}"/>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5845809" y="2839841"/>
            <a:ext cx="255007" cy="255007"/>
          </a:xfrm>
          <a:prstGeom prst="rect">
            <a:avLst/>
          </a:prstGeom>
        </p:spPr>
      </p:pic>
      <p:pic>
        <p:nvPicPr>
          <p:cNvPr id="3" name="Graphique 16" descr="Ajouter avec un remplissage uni">
            <a:extLst>
              <a:ext uri="{FF2B5EF4-FFF2-40B4-BE49-F238E27FC236}">
                <a16:creationId xmlns:a16="http://schemas.microsoft.com/office/drawing/2014/main" id="{7FD794F0-F321-143C-A0ED-D1B32BFF92CF}"/>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9770441" y="2839840"/>
            <a:ext cx="255007" cy="255007"/>
          </a:xfrm>
          <a:prstGeom prst="rect">
            <a:avLst/>
          </a:prstGeom>
        </p:spPr>
      </p:pic>
    </p:spTree>
    <p:extLst>
      <p:ext uri="{BB962C8B-B14F-4D97-AF65-F5344CB8AC3E}">
        <p14:creationId xmlns:p14="http://schemas.microsoft.com/office/powerpoint/2010/main" val="2118671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72C69880-0DAF-806B-0CD9-698429C958A4}"/>
              </a:ext>
            </a:extLst>
          </p:cNvPr>
          <p:cNvSpPr>
            <a:spLocks noGrp="1"/>
          </p:cNvSpPr>
          <p:nvPr>
            <p:ph type="ftr" sz="quarter" idx="11"/>
          </p:nvPr>
        </p:nvSpPr>
        <p:spPr/>
        <p:txBody>
          <a:bodyPr/>
          <a:lstStyle/>
          <a:p>
            <a:r>
              <a:rPr lang="fr-FR" dirty="0"/>
              <a:t>Loi Vigilance et CS3D</a:t>
            </a:r>
          </a:p>
        </p:txBody>
      </p:sp>
      <p:sp>
        <p:nvSpPr>
          <p:cNvPr id="5" name="Espace réservé du numéro de diapositive 4">
            <a:extLst>
              <a:ext uri="{FF2B5EF4-FFF2-40B4-BE49-F238E27FC236}">
                <a16:creationId xmlns:a16="http://schemas.microsoft.com/office/drawing/2014/main" id="{ED5CC763-2415-EE7E-F3DC-A93160DC7A57}"/>
              </a:ext>
            </a:extLst>
          </p:cNvPr>
          <p:cNvSpPr>
            <a:spLocks noGrp="1"/>
          </p:cNvSpPr>
          <p:nvPr>
            <p:ph type="sldNum" sz="quarter" idx="12"/>
          </p:nvPr>
        </p:nvSpPr>
        <p:spPr/>
        <p:txBody>
          <a:bodyPr/>
          <a:lstStyle/>
          <a:p>
            <a:fld id="{ACD126DD-79FE-4D5A-AC7A-A91888D03992}" type="slidenum">
              <a:rPr lang="fr-FR" smtClean="0"/>
              <a:t>3</a:t>
            </a:fld>
            <a:endParaRPr lang="fr-FR" dirty="0"/>
          </a:p>
        </p:txBody>
      </p:sp>
      <p:grpSp>
        <p:nvGrpSpPr>
          <p:cNvPr id="43" name="Groupe 42">
            <a:extLst>
              <a:ext uri="{FF2B5EF4-FFF2-40B4-BE49-F238E27FC236}">
                <a16:creationId xmlns:a16="http://schemas.microsoft.com/office/drawing/2014/main" id="{B2CFA6D3-FE6B-53C7-741F-CEE55B05D3B5}"/>
              </a:ext>
            </a:extLst>
          </p:cNvPr>
          <p:cNvGrpSpPr/>
          <p:nvPr/>
        </p:nvGrpSpPr>
        <p:grpSpPr>
          <a:xfrm>
            <a:off x="345439" y="273513"/>
            <a:ext cx="9258492" cy="735471"/>
            <a:chOff x="345439" y="273513"/>
            <a:chExt cx="9258492" cy="735471"/>
          </a:xfrm>
        </p:grpSpPr>
        <p:sp>
          <p:nvSpPr>
            <p:cNvPr id="10" name="Titre 1">
              <a:extLst>
                <a:ext uri="{FF2B5EF4-FFF2-40B4-BE49-F238E27FC236}">
                  <a16:creationId xmlns:a16="http://schemas.microsoft.com/office/drawing/2014/main" id="{F9551C28-6196-B473-E8A7-3CD177022A7D}"/>
                </a:ext>
              </a:extLst>
            </p:cNvPr>
            <p:cNvSpPr txBox="1">
              <a:spLocks/>
            </p:cNvSpPr>
            <p:nvPr/>
          </p:nvSpPr>
          <p:spPr>
            <a:xfrm>
              <a:off x="1107703" y="316597"/>
              <a:ext cx="8496228" cy="555483"/>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000" b="1" dirty="0">
                  <a:latin typeface="Arial    "/>
                </a:rPr>
                <a:t>Obligations de vigilance </a:t>
              </a:r>
            </a:p>
          </p:txBody>
        </p:sp>
        <p:grpSp>
          <p:nvGrpSpPr>
            <p:cNvPr id="11" name="Groupe 10">
              <a:extLst>
                <a:ext uri="{FF2B5EF4-FFF2-40B4-BE49-F238E27FC236}">
                  <a16:creationId xmlns:a16="http://schemas.microsoft.com/office/drawing/2014/main" id="{847B89CC-5F5E-F162-76DD-38B683EA230A}"/>
                </a:ext>
              </a:extLst>
            </p:cNvPr>
            <p:cNvGrpSpPr/>
            <p:nvPr/>
          </p:nvGrpSpPr>
          <p:grpSpPr>
            <a:xfrm>
              <a:off x="345439" y="273513"/>
              <a:ext cx="581115" cy="735471"/>
              <a:chOff x="345439" y="509681"/>
              <a:chExt cx="581115" cy="735471"/>
            </a:xfrm>
          </p:grpSpPr>
          <p:sp>
            <p:nvSpPr>
              <p:cNvPr id="12" name="Forme libre : forme 11">
                <a:extLst>
                  <a:ext uri="{FF2B5EF4-FFF2-40B4-BE49-F238E27FC236}">
                    <a16:creationId xmlns:a16="http://schemas.microsoft.com/office/drawing/2014/main" id="{82501EFB-285C-445F-17E0-EEDF8C7AF723}"/>
                  </a:ext>
                </a:extLst>
              </p:cNvPr>
              <p:cNvSpPr/>
              <p:nvPr/>
            </p:nvSpPr>
            <p:spPr>
              <a:xfrm>
                <a:off x="345439" y="509681"/>
                <a:ext cx="581115" cy="735471"/>
              </a:xfrm>
              <a:custGeom>
                <a:avLst/>
                <a:gdLst>
                  <a:gd name="connsiteX0" fmla="*/ 0 w 1481666"/>
                  <a:gd name="connsiteY0" fmla="*/ 644525 h 1289050"/>
                  <a:gd name="connsiteX1" fmla="*/ 322263 w 1481666"/>
                  <a:gd name="connsiteY1" fmla="*/ 0 h 1289050"/>
                  <a:gd name="connsiteX2" fmla="*/ 1159404 w 1481666"/>
                  <a:gd name="connsiteY2" fmla="*/ 0 h 1289050"/>
                  <a:gd name="connsiteX3" fmla="*/ 1481666 w 1481666"/>
                  <a:gd name="connsiteY3" fmla="*/ 644525 h 1289050"/>
                  <a:gd name="connsiteX4" fmla="*/ 1159404 w 1481666"/>
                  <a:gd name="connsiteY4" fmla="*/ 1289050 h 1289050"/>
                  <a:gd name="connsiteX5" fmla="*/ 322263 w 1481666"/>
                  <a:gd name="connsiteY5" fmla="*/ 1289050 h 1289050"/>
                  <a:gd name="connsiteX6" fmla="*/ 0 w 1481666"/>
                  <a:gd name="connsiteY6" fmla="*/ 644525 h 128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1666" h="1289050">
                    <a:moveTo>
                      <a:pt x="740833" y="0"/>
                    </a:moveTo>
                    <a:lnTo>
                      <a:pt x="1481666" y="280369"/>
                    </a:lnTo>
                    <a:lnTo>
                      <a:pt x="1481666" y="1008682"/>
                    </a:lnTo>
                    <a:lnTo>
                      <a:pt x="740833" y="1289050"/>
                    </a:lnTo>
                    <a:lnTo>
                      <a:pt x="0" y="1008682"/>
                    </a:lnTo>
                    <a:lnTo>
                      <a:pt x="0" y="280369"/>
                    </a:lnTo>
                    <a:lnTo>
                      <a:pt x="740833" y="0"/>
                    </a:lnTo>
                    <a:close/>
                  </a:path>
                </a:pathLst>
              </a:custGeom>
              <a:noFill/>
              <a:ln>
                <a:solidFill>
                  <a:srgbClr val="FFC800"/>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2787" tIns="272803" rIns="242787" bIns="272803" numCol="1" spcCol="1270" anchor="ctr" anchorCtr="0">
                <a:noAutofit/>
              </a:bodyPr>
              <a:lstStyle/>
              <a:p>
                <a:pPr marL="0" lvl="0" indent="0" algn="ctr" defTabSz="466725">
                  <a:lnSpc>
                    <a:spcPct val="90000"/>
                  </a:lnSpc>
                  <a:spcBef>
                    <a:spcPct val="0"/>
                  </a:spcBef>
                  <a:spcAft>
                    <a:spcPct val="35000"/>
                  </a:spcAft>
                  <a:buNone/>
                </a:pPr>
                <a:endParaRPr lang="fr-FR" sz="1500" kern="1200" dirty="0">
                  <a:solidFill>
                    <a:srgbClr val="FFC800"/>
                  </a:solidFill>
                  <a:highlight>
                    <a:srgbClr val="FFCC66"/>
                  </a:highlight>
                </a:endParaRPr>
              </a:p>
            </p:txBody>
          </p:sp>
          <p:sp>
            <p:nvSpPr>
              <p:cNvPr id="13" name="ZoneTexte 12">
                <a:extLst>
                  <a:ext uri="{FF2B5EF4-FFF2-40B4-BE49-F238E27FC236}">
                    <a16:creationId xmlns:a16="http://schemas.microsoft.com/office/drawing/2014/main" id="{92C9DCB9-7380-FB35-79E1-F06DFB39F035}"/>
                  </a:ext>
                </a:extLst>
              </p:cNvPr>
              <p:cNvSpPr txBox="1"/>
              <p:nvPr/>
            </p:nvSpPr>
            <p:spPr>
              <a:xfrm>
                <a:off x="402128" y="646583"/>
                <a:ext cx="467735" cy="461665"/>
              </a:xfrm>
              <a:prstGeom prst="rect">
                <a:avLst/>
              </a:prstGeom>
              <a:noFill/>
            </p:spPr>
            <p:txBody>
              <a:bodyPr wrap="square" rtlCol="0">
                <a:spAutoFit/>
              </a:bodyPr>
              <a:lstStyle/>
              <a:p>
                <a:pPr algn="ctr"/>
                <a:r>
                  <a:rPr lang="fr-FR" sz="2400" b="1" dirty="0">
                    <a:solidFill>
                      <a:srgbClr val="FFC800"/>
                    </a:solidFill>
                    <a:latin typeface="Arial" panose="020B0604020202020204" pitchFamily="34" charset="0"/>
                    <a:cs typeface="Arial" panose="020B0604020202020204" pitchFamily="34" charset="0"/>
                  </a:rPr>
                  <a:t>2</a:t>
                </a:r>
                <a:r>
                  <a:rPr lang="fr-FR" sz="1400" b="1" dirty="0">
                    <a:solidFill>
                      <a:srgbClr val="FFC800"/>
                    </a:solidFill>
                    <a:latin typeface="Arial" panose="020B0604020202020204" pitchFamily="34" charset="0"/>
                    <a:cs typeface="Arial" panose="020B0604020202020204" pitchFamily="34" charset="0"/>
                  </a:rPr>
                  <a:t>.</a:t>
                </a:r>
                <a:endParaRPr lang="fr-FR" sz="2400" b="1" dirty="0">
                  <a:solidFill>
                    <a:srgbClr val="FFC800"/>
                  </a:solidFill>
                  <a:latin typeface="Arial" panose="020B0604020202020204" pitchFamily="34" charset="0"/>
                  <a:cs typeface="Arial" panose="020B0604020202020204" pitchFamily="34" charset="0"/>
                </a:endParaRPr>
              </a:p>
            </p:txBody>
          </p:sp>
        </p:grpSp>
      </p:grpSp>
      <p:sp>
        <p:nvSpPr>
          <p:cNvPr id="6" name="Titre 1">
            <a:extLst>
              <a:ext uri="{FF2B5EF4-FFF2-40B4-BE49-F238E27FC236}">
                <a16:creationId xmlns:a16="http://schemas.microsoft.com/office/drawing/2014/main" id="{A5F31CF7-8547-D7B2-F48B-FCDABEAEF22C}"/>
              </a:ext>
            </a:extLst>
          </p:cNvPr>
          <p:cNvSpPr txBox="1">
            <a:spLocks/>
          </p:cNvSpPr>
          <p:nvPr/>
        </p:nvSpPr>
        <p:spPr>
          <a:xfrm>
            <a:off x="1107703" y="828996"/>
            <a:ext cx="8306499" cy="340434"/>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fr-FR" sz="2000" b="1" i="1" dirty="0">
              <a:latin typeface="Arial    "/>
            </a:endParaRPr>
          </a:p>
        </p:txBody>
      </p:sp>
      <p:cxnSp>
        <p:nvCxnSpPr>
          <p:cNvPr id="7" name="Connecteur droit 6">
            <a:extLst>
              <a:ext uri="{FF2B5EF4-FFF2-40B4-BE49-F238E27FC236}">
                <a16:creationId xmlns:a16="http://schemas.microsoft.com/office/drawing/2014/main" id="{88BD261A-0AF2-54C8-414D-F6148AA47169}"/>
              </a:ext>
            </a:extLst>
          </p:cNvPr>
          <p:cNvCxnSpPr>
            <a:cxnSpLocks/>
          </p:cNvCxnSpPr>
          <p:nvPr/>
        </p:nvCxnSpPr>
        <p:spPr>
          <a:xfrm flipH="1">
            <a:off x="680936" y="6356350"/>
            <a:ext cx="10836613" cy="0"/>
          </a:xfrm>
          <a:prstGeom prst="line">
            <a:avLst/>
          </a:prstGeom>
          <a:ln>
            <a:solidFill>
              <a:srgbClr val="FFC800"/>
            </a:solidFill>
          </a:ln>
        </p:spPr>
        <p:style>
          <a:lnRef idx="1">
            <a:schemeClr val="dk1"/>
          </a:lnRef>
          <a:fillRef idx="0">
            <a:schemeClr val="dk1"/>
          </a:fillRef>
          <a:effectRef idx="0">
            <a:schemeClr val="dk1"/>
          </a:effectRef>
          <a:fontRef idx="minor">
            <a:schemeClr val="tx1"/>
          </a:fontRef>
        </p:style>
      </p:cxnSp>
      <p:sp>
        <p:nvSpPr>
          <p:cNvPr id="15" name="ZoneTexte 14">
            <a:extLst>
              <a:ext uri="{FF2B5EF4-FFF2-40B4-BE49-F238E27FC236}">
                <a16:creationId xmlns:a16="http://schemas.microsoft.com/office/drawing/2014/main" id="{3C3E33F1-2E2B-FF28-C03F-944A927D883B}"/>
              </a:ext>
            </a:extLst>
          </p:cNvPr>
          <p:cNvSpPr txBox="1"/>
          <p:nvPr/>
        </p:nvSpPr>
        <p:spPr>
          <a:xfrm>
            <a:off x="869863" y="1192440"/>
            <a:ext cx="4692737" cy="584775"/>
          </a:xfrm>
          <a:prstGeom prst="rect">
            <a:avLst/>
          </a:prstGeom>
          <a:noFill/>
          <a:ln>
            <a:noFill/>
            <a:prstDash val="dash"/>
          </a:ln>
        </p:spPr>
        <p:txBody>
          <a:bodyPr wrap="square">
            <a:spAutoFit/>
          </a:bodyPr>
          <a:lstStyle/>
          <a:p>
            <a:pPr algn="just"/>
            <a:r>
              <a:rPr lang="fr-FR" sz="1600" b="1" dirty="0">
                <a:solidFill>
                  <a:srgbClr val="FFC800"/>
                </a:solidFill>
                <a:latin typeface="Arial" panose="020B0604020202020204" pitchFamily="34" charset="0"/>
                <a:cs typeface="Arial" panose="020B0604020202020204" pitchFamily="34" charset="0"/>
              </a:rPr>
              <a:t>Les obligations de vigilance issues de la Loi Vigilance</a:t>
            </a:r>
          </a:p>
        </p:txBody>
      </p:sp>
      <p:sp>
        <p:nvSpPr>
          <p:cNvPr id="16" name="ZoneTexte 15">
            <a:extLst>
              <a:ext uri="{FF2B5EF4-FFF2-40B4-BE49-F238E27FC236}">
                <a16:creationId xmlns:a16="http://schemas.microsoft.com/office/drawing/2014/main" id="{39A22399-1552-32D6-E367-9805C3F98C3E}"/>
              </a:ext>
            </a:extLst>
          </p:cNvPr>
          <p:cNvSpPr txBox="1"/>
          <p:nvPr/>
        </p:nvSpPr>
        <p:spPr>
          <a:xfrm>
            <a:off x="6965414" y="1174119"/>
            <a:ext cx="4692737" cy="584775"/>
          </a:xfrm>
          <a:prstGeom prst="rect">
            <a:avLst/>
          </a:prstGeom>
          <a:noFill/>
          <a:ln>
            <a:noFill/>
            <a:prstDash val="dash"/>
          </a:ln>
        </p:spPr>
        <p:txBody>
          <a:bodyPr wrap="square">
            <a:spAutoFit/>
          </a:bodyPr>
          <a:lstStyle/>
          <a:p>
            <a:pPr algn="just"/>
            <a:r>
              <a:rPr lang="fr-FR" sz="1600" b="1" dirty="0">
                <a:solidFill>
                  <a:schemeClr val="accent2">
                    <a:lumMod val="75000"/>
                  </a:schemeClr>
                </a:solidFill>
                <a:latin typeface="Arial" panose="020B0604020202020204" pitchFamily="34" charset="0"/>
                <a:cs typeface="Arial" panose="020B0604020202020204" pitchFamily="34" charset="0"/>
              </a:rPr>
              <a:t>Les obligations de vigilance issues de la CS3D</a:t>
            </a:r>
          </a:p>
        </p:txBody>
      </p:sp>
      <p:cxnSp>
        <p:nvCxnSpPr>
          <p:cNvPr id="31" name="Connecteur droit 30">
            <a:extLst>
              <a:ext uri="{FF2B5EF4-FFF2-40B4-BE49-F238E27FC236}">
                <a16:creationId xmlns:a16="http://schemas.microsoft.com/office/drawing/2014/main" id="{4FC0AFD3-F85B-3C10-CE4F-24303BAA7028}"/>
              </a:ext>
            </a:extLst>
          </p:cNvPr>
          <p:cNvCxnSpPr>
            <a:cxnSpLocks/>
          </p:cNvCxnSpPr>
          <p:nvPr/>
        </p:nvCxnSpPr>
        <p:spPr>
          <a:xfrm flipV="1">
            <a:off x="6448425" y="1293057"/>
            <a:ext cx="0" cy="4838859"/>
          </a:xfrm>
          <a:prstGeom prst="line">
            <a:avLst/>
          </a:prstGeom>
          <a:ln>
            <a:solidFill>
              <a:srgbClr val="FFC800"/>
            </a:solidFill>
          </a:ln>
        </p:spPr>
        <p:style>
          <a:lnRef idx="1">
            <a:schemeClr val="dk1"/>
          </a:lnRef>
          <a:fillRef idx="0">
            <a:schemeClr val="dk1"/>
          </a:fillRef>
          <a:effectRef idx="0">
            <a:schemeClr val="dk1"/>
          </a:effectRef>
          <a:fontRef idx="minor">
            <a:schemeClr val="tx1"/>
          </a:fontRef>
        </p:style>
      </p:cxnSp>
      <p:sp>
        <p:nvSpPr>
          <p:cNvPr id="66" name="ZoneTexte 48">
            <a:extLst>
              <a:ext uri="{FF2B5EF4-FFF2-40B4-BE49-F238E27FC236}">
                <a16:creationId xmlns:a16="http://schemas.microsoft.com/office/drawing/2014/main" id="{92D0490A-7E36-D68A-781A-0542DFF4C9B9}"/>
              </a:ext>
            </a:extLst>
          </p:cNvPr>
          <p:cNvSpPr txBox="1"/>
          <p:nvPr/>
        </p:nvSpPr>
        <p:spPr>
          <a:xfrm>
            <a:off x="9173546" y="1718106"/>
            <a:ext cx="677925" cy="276999"/>
          </a:xfrm>
          <a:prstGeom prst="rect">
            <a:avLst/>
          </a:prstGeom>
          <a:noFill/>
          <a:ln>
            <a:noFill/>
            <a:prstDash val="dash"/>
          </a:ln>
        </p:spPr>
        <p:txBody>
          <a:bodyPr wrap="square">
            <a:spAutoFit/>
          </a:bodyPr>
          <a:lstStyle/>
          <a:p>
            <a:r>
              <a:rPr lang="fr-FR" sz="1200" b="1" dirty="0">
                <a:solidFill>
                  <a:schemeClr val="tx2">
                    <a:lumMod val="90000"/>
                    <a:lumOff val="10000"/>
                  </a:schemeClr>
                </a:solidFill>
                <a:latin typeface="Arial" panose="020B0604020202020204" pitchFamily="34" charset="0"/>
                <a:cs typeface="Arial" panose="020B0604020202020204" pitchFamily="34" charset="0"/>
              </a:rPr>
              <a:t>[art.5]</a:t>
            </a:r>
          </a:p>
        </p:txBody>
      </p:sp>
      <p:sp>
        <p:nvSpPr>
          <p:cNvPr id="81" name="ZoneTexte 48">
            <a:extLst>
              <a:ext uri="{FF2B5EF4-FFF2-40B4-BE49-F238E27FC236}">
                <a16:creationId xmlns:a16="http://schemas.microsoft.com/office/drawing/2014/main" id="{E00FF272-3660-7E6B-B208-9D5163078669}"/>
              </a:ext>
            </a:extLst>
          </p:cNvPr>
          <p:cNvSpPr txBox="1"/>
          <p:nvPr/>
        </p:nvSpPr>
        <p:spPr>
          <a:xfrm>
            <a:off x="1749535" y="1758137"/>
            <a:ext cx="3161710" cy="276999"/>
          </a:xfrm>
          <a:prstGeom prst="rect">
            <a:avLst/>
          </a:prstGeom>
          <a:noFill/>
          <a:ln>
            <a:noFill/>
            <a:prstDash val="dash"/>
          </a:ln>
        </p:spPr>
        <p:txBody>
          <a:bodyPr wrap="square">
            <a:spAutoFit/>
          </a:bodyPr>
          <a:lstStyle/>
          <a:p>
            <a:r>
              <a:rPr lang="fr-FR" sz="1200" b="1" dirty="0">
                <a:solidFill>
                  <a:schemeClr val="tx2">
                    <a:lumMod val="90000"/>
                    <a:lumOff val="10000"/>
                  </a:schemeClr>
                </a:solidFill>
                <a:latin typeface="Arial" panose="020B0604020202020204" pitchFamily="34" charset="0"/>
                <a:cs typeface="Arial" panose="020B0604020202020204" pitchFamily="34" charset="0"/>
              </a:rPr>
              <a:t>[art. L.225-102-4 code de commerce]</a:t>
            </a:r>
          </a:p>
        </p:txBody>
      </p:sp>
      <p:sp>
        <p:nvSpPr>
          <p:cNvPr id="3" name="ZoneTexte 14">
            <a:extLst>
              <a:ext uri="{FF2B5EF4-FFF2-40B4-BE49-F238E27FC236}">
                <a16:creationId xmlns:a16="http://schemas.microsoft.com/office/drawing/2014/main" id="{CE650539-518B-6D15-3B1B-C046E98E1F89}"/>
              </a:ext>
            </a:extLst>
          </p:cNvPr>
          <p:cNvSpPr txBox="1"/>
          <p:nvPr/>
        </p:nvSpPr>
        <p:spPr>
          <a:xfrm>
            <a:off x="623719" y="2108102"/>
            <a:ext cx="2025373" cy="338554"/>
          </a:xfrm>
          <a:prstGeom prst="rect">
            <a:avLst/>
          </a:prstGeom>
          <a:noFill/>
          <a:ln>
            <a:noFill/>
            <a:prstDash val="dash"/>
          </a:ln>
        </p:spPr>
        <p:txBody>
          <a:bodyPr wrap="square">
            <a:spAutoFit/>
          </a:bodyPr>
          <a:lstStyle/>
          <a:p>
            <a:pPr algn="just"/>
            <a:r>
              <a:rPr lang="fr-FR" sz="1600" dirty="0">
                <a:latin typeface="Arial" panose="020B0604020202020204" pitchFamily="34" charset="0"/>
                <a:cs typeface="Arial" panose="020B0604020202020204" pitchFamily="34" charset="0"/>
              </a:rPr>
              <a:t>Obligations de </a:t>
            </a:r>
            <a:r>
              <a:rPr lang="fr-FR" sz="1600" b="1" dirty="0">
                <a:solidFill>
                  <a:srgbClr val="FFC800"/>
                </a:solidFill>
                <a:latin typeface="Arial" panose="020B0604020202020204" pitchFamily="34" charset="0"/>
                <a:cs typeface="Arial" panose="020B0604020202020204" pitchFamily="34" charset="0"/>
              </a:rPr>
              <a:t>faire</a:t>
            </a:r>
          </a:p>
        </p:txBody>
      </p:sp>
      <p:sp>
        <p:nvSpPr>
          <p:cNvPr id="8" name="ZoneTexte 14">
            <a:extLst>
              <a:ext uri="{FF2B5EF4-FFF2-40B4-BE49-F238E27FC236}">
                <a16:creationId xmlns:a16="http://schemas.microsoft.com/office/drawing/2014/main" id="{54729F48-B8D4-87D1-F8D7-E711127C9BF4}"/>
              </a:ext>
            </a:extLst>
          </p:cNvPr>
          <p:cNvSpPr txBox="1"/>
          <p:nvPr/>
        </p:nvSpPr>
        <p:spPr>
          <a:xfrm>
            <a:off x="3484000" y="2118265"/>
            <a:ext cx="2025373" cy="338554"/>
          </a:xfrm>
          <a:prstGeom prst="rect">
            <a:avLst/>
          </a:prstGeom>
          <a:noFill/>
          <a:ln>
            <a:noFill/>
            <a:prstDash val="dash"/>
          </a:ln>
        </p:spPr>
        <p:txBody>
          <a:bodyPr wrap="square">
            <a:spAutoFit/>
          </a:bodyPr>
          <a:lstStyle/>
          <a:p>
            <a:pPr algn="just"/>
            <a:r>
              <a:rPr lang="fr-FR" sz="1600" dirty="0">
                <a:latin typeface="Arial" panose="020B0604020202020204" pitchFamily="34" charset="0"/>
                <a:cs typeface="Arial" panose="020B0604020202020204" pitchFamily="34" charset="0"/>
              </a:rPr>
              <a:t>Obligations de </a:t>
            </a:r>
            <a:r>
              <a:rPr lang="fr-FR" sz="1600" b="1" dirty="0">
                <a:solidFill>
                  <a:srgbClr val="FFC800"/>
                </a:solidFill>
                <a:latin typeface="Arial" panose="020B0604020202020204" pitchFamily="34" charset="0"/>
                <a:cs typeface="Arial" panose="020B0604020202020204" pitchFamily="34" charset="0"/>
              </a:rPr>
              <a:t>dire</a:t>
            </a:r>
          </a:p>
        </p:txBody>
      </p:sp>
      <p:sp>
        <p:nvSpPr>
          <p:cNvPr id="9" name="Plus Sign 8">
            <a:extLst>
              <a:ext uri="{FF2B5EF4-FFF2-40B4-BE49-F238E27FC236}">
                <a16:creationId xmlns:a16="http://schemas.microsoft.com/office/drawing/2014/main" id="{0DA6A705-004F-2F68-88B6-0FC668209CD5}"/>
              </a:ext>
            </a:extLst>
          </p:cNvPr>
          <p:cNvSpPr/>
          <p:nvPr/>
        </p:nvSpPr>
        <p:spPr>
          <a:xfrm>
            <a:off x="2952750" y="2370539"/>
            <a:ext cx="219075" cy="261976"/>
          </a:xfrm>
          <a:prstGeom prst="mathPlus">
            <a:avLst/>
          </a:prstGeom>
          <a:solidFill>
            <a:srgbClr val="FFC000">
              <a:alpha val="40000"/>
            </a:srgbClr>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72C8E078-A015-F205-E4D9-8223430E6A6E}"/>
              </a:ext>
            </a:extLst>
          </p:cNvPr>
          <p:cNvCxnSpPr>
            <a:cxnSpLocks/>
            <a:stCxn id="3" idx="2"/>
          </p:cNvCxnSpPr>
          <p:nvPr/>
        </p:nvCxnSpPr>
        <p:spPr>
          <a:xfrm>
            <a:off x="1636406" y="2446656"/>
            <a:ext cx="0" cy="545602"/>
          </a:xfrm>
          <a:prstGeom prst="line">
            <a:avLst/>
          </a:prstGeom>
          <a:ln>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49" name="Straight Connector 48">
            <a:extLst>
              <a:ext uri="{FF2B5EF4-FFF2-40B4-BE49-F238E27FC236}">
                <a16:creationId xmlns:a16="http://schemas.microsoft.com/office/drawing/2014/main" id="{9D8DCDDB-A64C-FA7E-03BF-DB6119308842}"/>
              </a:ext>
            </a:extLst>
          </p:cNvPr>
          <p:cNvCxnSpPr>
            <a:cxnSpLocks/>
            <a:stCxn id="8" idx="2"/>
          </p:cNvCxnSpPr>
          <p:nvPr/>
        </p:nvCxnSpPr>
        <p:spPr>
          <a:xfrm>
            <a:off x="4496687" y="2456819"/>
            <a:ext cx="8638" cy="524506"/>
          </a:xfrm>
          <a:prstGeom prst="line">
            <a:avLst/>
          </a:prstGeom>
          <a:ln>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51" name="Straight Connector 50">
            <a:extLst>
              <a:ext uri="{FF2B5EF4-FFF2-40B4-BE49-F238E27FC236}">
                <a16:creationId xmlns:a16="http://schemas.microsoft.com/office/drawing/2014/main" id="{CCE71B56-7A9A-55F7-B066-5F435247EA0D}"/>
              </a:ext>
            </a:extLst>
          </p:cNvPr>
          <p:cNvCxnSpPr>
            <a:cxnSpLocks/>
          </p:cNvCxnSpPr>
          <p:nvPr/>
        </p:nvCxnSpPr>
        <p:spPr>
          <a:xfrm>
            <a:off x="1628199" y="2978242"/>
            <a:ext cx="2893284" cy="9250"/>
          </a:xfrm>
          <a:prstGeom prst="line">
            <a:avLst/>
          </a:prstGeom>
          <a:ln>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58" name="Straight Arrow Connector 57">
            <a:extLst>
              <a:ext uri="{FF2B5EF4-FFF2-40B4-BE49-F238E27FC236}">
                <a16:creationId xmlns:a16="http://schemas.microsoft.com/office/drawing/2014/main" id="{601F2222-C8C4-91FC-FC3F-3178CC298D5C}"/>
              </a:ext>
            </a:extLst>
          </p:cNvPr>
          <p:cNvCxnSpPr/>
          <p:nvPr/>
        </p:nvCxnSpPr>
        <p:spPr>
          <a:xfrm>
            <a:off x="3047258" y="2992258"/>
            <a:ext cx="0" cy="436742"/>
          </a:xfrm>
          <a:prstGeom prst="straightConnector1">
            <a:avLst/>
          </a:prstGeom>
          <a:ln>
            <a:solidFill>
              <a:srgbClr val="FFC000"/>
            </a:solidFill>
            <a:tailEnd type="triangle"/>
          </a:ln>
        </p:spPr>
        <p:style>
          <a:lnRef idx="2">
            <a:schemeClr val="accent1"/>
          </a:lnRef>
          <a:fillRef idx="0">
            <a:schemeClr val="accent1"/>
          </a:fillRef>
          <a:effectRef idx="1">
            <a:schemeClr val="accent1"/>
          </a:effectRef>
          <a:fontRef idx="minor">
            <a:schemeClr val="tx1"/>
          </a:fontRef>
        </p:style>
      </p:cxnSp>
      <p:sp>
        <p:nvSpPr>
          <p:cNvPr id="61" name="ZoneTexte 14">
            <a:extLst>
              <a:ext uri="{FF2B5EF4-FFF2-40B4-BE49-F238E27FC236}">
                <a16:creationId xmlns:a16="http://schemas.microsoft.com/office/drawing/2014/main" id="{567F339F-72F8-FBFE-5B4C-A5CFDBB3D7B2}"/>
              </a:ext>
            </a:extLst>
          </p:cNvPr>
          <p:cNvSpPr txBox="1"/>
          <p:nvPr/>
        </p:nvSpPr>
        <p:spPr>
          <a:xfrm>
            <a:off x="2101073" y="3370330"/>
            <a:ext cx="2141503" cy="369332"/>
          </a:xfrm>
          <a:prstGeom prst="rect">
            <a:avLst/>
          </a:prstGeom>
          <a:noFill/>
          <a:ln>
            <a:noFill/>
            <a:prstDash val="dash"/>
          </a:ln>
        </p:spPr>
        <p:txBody>
          <a:bodyPr wrap="square">
            <a:spAutoFit/>
          </a:bodyPr>
          <a:lstStyle/>
          <a:p>
            <a:pPr algn="just"/>
            <a:r>
              <a:rPr lang="fr-FR" b="1" dirty="0">
                <a:solidFill>
                  <a:srgbClr val="FFC800"/>
                </a:solidFill>
                <a:latin typeface="Arial" panose="020B0604020202020204" pitchFamily="34" charset="0"/>
                <a:cs typeface="Arial" panose="020B0604020202020204" pitchFamily="34" charset="0"/>
              </a:rPr>
              <a:t>Plan de vigilance </a:t>
            </a:r>
          </a:p>
        </p:txBody>
      </p:sp>
      <p:graphicFrame>
        <p:nvGraphicFramePr>
          <p:cNvPr id="64" name="Espace réservé du contenu 5">
            <a:extLst>
              <a:ext uri="{FF2B5EF4-FFF2-40B4-BE49-F238E27FC236}">
                <a16:creationId xmlns:a16="http://schemas.microsoft.com/office/drawing/2014/main" id="{8A0E2920-2169-073B-589C-3DC035BB620A}"/>
              </a:ext>
            </a:extLst>
          </p:cNvPr>
          <p:cNvGraphicFramePr>
            <a:graphicFrameLocks/>
          </p:cNvGraphicFramePr>
          <p:nvPr>
            <p:extLst>
              <p:ext uri="{D42A27DB-BD31-4B8C-83A1-F6EECF244321}">
                <p14:modId xmlns:p14="http://schemas.microsoft.com/office/powerpoint/2010/main" val="3447126561"/>
              </p:ext>
            </p:extLst>
          </p:nvPr>
        </p:nvGraphicFramePr>
        <p:xfrm>
          <a:off x="511022" y="3600240"/>
          <a:ext cx="3085504" cy="26779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5" name="Flèche : bas 20">
            <a:extLst>
              <a:ext uri="{FF2B5EF4-FFF2-40B4-BE49-F238E27FC236}">
                <a16:creationId xmlns:a16="http://schemas.microsoft.com/office/drawing/2014/main" id="{5ACAC7F2-125D-3116-AF32-2319177D97B6}"/>
              </a:ext>
            </a:extLst>
          </p:cNvPr>
          <p:cNvSpPr/>
          <p:nvPr/>
        </p:nvSpPr>
        <p:spPr>
          <a:xfrm rot="16200000">
            <a:off x="3627692" y="4533536"/>
            <a:ext cx="212215" cy="626385"/>
          </a:xfrm>
          <a:prstGeom prst="downArrow">
            <a:avLst/>
          </a:prstGeom>
          <a:solidFill>
            <a:srgbClr val="FFC000">
              <a:alpha val="28000"/>
            </a:srgbClr>
          </a:solidFill>
          <a:ln>
            <a:solidFill>
              <a:srgbClr val="FFC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4">
                  <a:lumMod val="75000"/>
                </a:schemeClr>
              </a:solidFill>
            </a:endParaRPr>
          </a:p>
        </p:txBody>
      </p:sp>
      <p:sp>
        <p:nvSpPr>
          <p:cNvPr id="69" name="TextBox 68">
            <a:extLst>
              <a:ext uri="{FF2B5EF4-FFF2-40B4-BE49-F238E27FC236}">
                <a16:creationId xmlns:a16="http://schemas.microsoft.com/office/drawing/2014/main" id="{954B38B1-89BD-CDF6-A79B-DF5FB85DC76F}"/>
              </a:ext>
            </a:extLst>
          </p:cNvPr>
          <p:cNvSpPr txBox="1"/>
          <p:nvPr/>
        </p:nvSpPr>
        <p:spPr>
          <a:xfrm>
            <a:off x="4273462" y="4043354"/>
            <a:ext cx="1974980" cy="1954381"/>
          </a:xfrm>
          <a:prstGeom prst="rect">
            <a:avLst/>
          </a:prstGeom>
          <a:noFill/>
          <a:ln>
            <a:solidFill>
              <a:srgbClr val="FFC000"/>
            </a:solidFill>
            <a:prstDash val="dash"/>
          </a:ln>
        </p:spPr>
        <p:txBody>
          <a:bodyPr wrap="square" rtlCol="0">
            <a:spAutoFit/>
          </a:bodyPr>
          <a:lstStyle/>
          <a:p>
            <a:pPr algn="just"/>
            <a:r>
              <a:rPr lang="fr-FR" sz="1100" dirty="0">
                <a:latin typeface="Arial" panose="020B0604020202020204" pitchFamily="34" charset="0"/>
                <a:cs typeface="Arial" panose="020B0604020202020204" pitchFamily="34" charset="0"/>
              </a:rPr>
              <a:t>Doivent être rendus publics et publiés dans le</a:t>
            </a:r>
            <a:r>
              <a:rPr lang="fr-FR" sz="1100" b="1" dirty="0">
                <a:solidFill>
                  <a:schemeClr val="accent2"/>
                </a:solidFill>
                <a:latin typeface="Arial" panose="020B0604020202020204" pitchFamily="34" charset="0"/>
                <a:cs typeface="Arial" panose="020B0604020202020204" pitchFamily="34" charset="0"/>
              </a:rPr>
              <a:t> </a:t>
            </a:r>
            <a:r>
              <a:rPr lang="fr-FR" sz="1100" b="1" dirty="0">
                <a:latin typeface="Arial" panose="020B0604020202020204" pitchFamily="34" charset="0"/>
                <a:cs typeface="Arial" panose="020B0604020202020204" pitchFamily="34" charset="0"/>
              </a:rPr>
              <a:t>rapport de gestion</a:t>
            </a:r>
            <a:r>
              <a:rPr lang="fr-FR" sz="1100" b="1" dirty="0">
                <a:solidFill>
                  <a:schemeClr val="accent4">
                    <a:lumMod val="75000"/>
                  </a:schemeClr>
                </a:solidFill>
                <a:latin typeface="Arial" panose="020B0604020202020204" pitchFamily="34" charset="0"/>
                <a:cs typeface="Arial" panose="020B0604020202020204" pitchFamily="34" charset="0"/>
              </a:rPr>
              <a:t> </a:t>
            </a:r>
            <a:r>
              <a:rPr lang="fr-FR" sz="1100" dirty="0">
                <a:latin typeface="Arial" panose="020B0604020202020204" pitchFamily="34" charset="0"/>
                <a:cs typeface="Arial" panose="020B0604020202020204" pitchFamily="34" charset="0"/>
              </a:rPr>
              <a:t>annuel :</a:t>
            </a:r>
          </a:p>
          <a:p>
            <a:pPr algn="just"/>
            <a:r>
              <a:rPr lang="fr-FR" sz="1100" dirty="0">
                <a:latin typeface="Arial" panose="020B0604020202020204" pitchFamily="34" charset="0"/>
                <a:cs typeface="Arial" panose="020B0604020202020204" pitchFamily="34" charset="0"/>
              </a:rPr>
              <a:t> </a:t>
            </a:r>
          </a:p>
          <a:p>
            <a:pPr algn="just"/>
            <a:r>
              <a:rPr lang="fr-FR" sz="1100" dirty="0">
                <a:latin typeface="Arial" panose="020B0604020202020204" pitchFamily="34" charset="0"/>
                <a:cs typeface="Arial" panose="020B0604020202020204" pitchFamily="34" charset="0"/>
              </a:rPr>
              <a:t>     Le plan de vigilance comprenant les </a:t>
            </a:r>
            <a:r>
              <a:rPr lang="fr-FR" sz="1100" b="1" dirty="0">
                <a:latin typeface="Arial" panose="020B0604020202020204" pitchFamily="34" charset="0"/>
                <a:cs typeface="Arial" panose="020B0604020202020204" pitchFamily="34" charset="0"/>
              </a:rPr>
              <a:t>5 mesures </a:t>
            </a:r>
          </a:p>
          <a:p>
            <a:pPr algn="just"/>
            <a:endParaRPr lang="fr-FR" sz="1100" b="1" dirty="0">
              <a:latin typeface="Arial" panose="020B0604020202020204" pitchFamily="34" charset="0"/>
              <a:cs typeface="Arial" panose="020B0604020202020204" pitchFamily="34" charset="0"/>
            </a:endParaRPr>
          </a:p>
          <a:p>
            <a:pPr algn="just"/>
            <a:r>
              <a:rPr lang="fr-FR" sz="1100" b="1" u="sng" dirty="0">
                <a:solidFill>
                  <a:srgbClr val="FFC000"/>
                </a:solidFill>
                <a:latin typeface="Arial" panose="020B0604020202020204" pitchFamily="34" charset="0"/>
                <a:cs typeface="Arial" panose="020B0604020202020204" pitchFamily="34" charset="0"/>
              </a:rPr>
              <a:t>ET</a:t>
            </a:r>
          </a:p>
          <a:p>
            <a:pPr algn="just"/>
            <a:endParaRPr lang="fr-FR" sz="1100" b="1" u="sng" dirty="0">
              <a:solidFill>
                <a:srgbClr val="FFC000"/>
              </a:solidFill>
              <a:latin typeface="Arial" panose="020B0604020202020204" pitchFamily="34" charset="0"/>
              <a:cs typeface="Arial" panose="020B0604020202020204" pitchFamily="34" charset="0"/>
            </a:endParaRPr>
          </a:p>
          <a:p>
            <a:pPr algn="just"/>
            <a:r>
              <a:rPr lang="fr-FR" sz="1100" dirty="0">
                <a:latin typeface="Arial" panose="020B0604020202020204" pitchFamily="34" charset="0"/>
                <a:cs typeface="Arial" panose="020B0604020202020204" pitchFamily="34" charset="0"/>
              </a:rPr>
              <a:t>     Le compte rendu de sa </a:t>
            </a:r>
            <a:r>
              <a:rPr lang="fr-FR" sz="1100" b="1" dirty="0">
                <a:latin typeface="Arial" panose="020B0604020202020204" pitchFamily="34" charset="0"/>
                <a:cs typeface="Arial" panose="020B0604020202020204" pitchFamily="34" charset="0"/>
              </a:rPr>
              <a:t>mise en œuvre</a:t>
            </a:r>
          </a:p>
        </p:txBody>
      </p:sp>
      <p:pic>
        <p:nvPicPr>
          <p:cNvPr id="71" name="Graphique 36" descr="Badge Tick1 avec un remplissage uni">
            <a:extLst>
              <a:ext uri="{FF2B5EF4-FFF2-40B4-BE49-F238E27FC236}">
                <a16:creationId xmlns:a16="http://schemas.microsoft.com/office/drawing/2014/main" id="{5A800A2B-873B-F975-CAF1-385F0892964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273462" y="4691202"/>
            <a:ext cx="248021" cy="248021"/>
          </a:xfrm>
          <a:prstGeom prst="rect">
            <a:avLst/>
          </a:prstGeom>
        </p:spPr>
      </p:pic>
      <p:pic>
        <p:nvPicPr>
          <p:cNvPr id="74" name="Graphique 36" descr="Badge Tick1 avec un remplissage uni">
            <a:extLst>
              <a:ext uri="{FF2B5EF4-FFF2-40B4-BE49-F238E27FC236}">
                <a16:creationId xmlns:a16="http://schemas.microsoft.com/office/drawing/2014/main" id="{98097D05-6F0D-3AE5-0A06-E674F4470F3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305926" y="5537514"/>
            <a:ext cx="248021" cy="248021"/>
          </a:xfrm>
          <a:prstGeom prst="rect">
            <a:avLst/>
          </a:prstGeom>
        </p:spPr>
      </p:pic>
      <p:sp>
        <p:nvSpPr>
          <p:cNvPr id="84" name="ZoneTexte 14">
            <a:extLst>
              <a:ext uri="{FF2B5EF4-FFF2-40B4-BE49-F238E27FC236}">
                <a16:creationId xmlns:a16="http://schemas.microsoft.com/office/drawing/2014/main" id="{67D548E5-F839-5434-35A4-58198368BA69}"/>
              </a:ext>
            </a:extLst>
          </p:cNvPr>
          <p:cNvSpPr txBox="1"/>
          <p:nvPr/>
        </p:nvSpPr>
        <p:spPr>
          <a:xfrm>
            <a:off x="8532156" y="1876917"/>
            <a:ext cx="2025373" cy="338554"/>
          </a:xfrm>
          <a:prstGeom prst="rect">
            <a:avLst/>
          </a:prstGeom>
          <a:noFill/>
          <a:ln>
            <a:noFill/>
            <a:prstDash val="dash"/>
          </a:ln>
        </p:spPr>
        <p:txBody>
          <a:bodyPr wrap="square">
            <a:spAutoFit/>
          </a:bodyPr>
          <a:lstStyle/>
          <a:p>
            <a:pPr algn="just"/>
            <a:r>
              <a:rPr lang="fr-FR" sz="1600" dirty="0">
                <a:latin typeface="Arial" panose="020B0604020202020204" pitchFamily="34" charset="0"/>
                <a:cs typeface="Arial" panose="020B0604020202020204" pitchFamily="34" charset="0"/>
              </a:rPr>
              <a:t>Obligations de </a:t>
            </a:r>
            <a:r>
              <a:rPr lang="fr-FR" sz="1600" b="1" dirty="0">
                <a:solidFill>
                  <a:schemeClr val="accent2">
                    <a:lumMod val="75000"/>
                  </a:schemeClr>
                </a:solidFill>
                <a:latin typeface="Arial" panose="020B0604020202020204" pitchFamily="34" charset="0"/>
                <a:cs typeface="Arial" panose="020B0604020202020204" pitchFamily="34" charset="0"/>
              </a:rPr>
              <a:t>faire</a:t>
            </a:r>
          </a:p>
        </p:txBody>
      </p:sp>
      <p:cxnSp>
        <p:nvCxnSpPr>
          <p:cNvPr id="85" name="Straight Arrow Connector 84">
            <a:extLst>
              <a:ext uri="{FF2B5EF4-FFF2-40B4-BE49-F238E27FC236}">
                <a16:creationId xmlns:a16="http://schemas.microsoft.com/office/drawing/2014/main" id="{B08C8A93-2922-6A7C-5229-AC9FC82E45B6}"/>
              </a:ext>
            </a:extLst>
          </p:cNvPr>
          <p:cNvCxnSpPr>
            <a:cxnSpLocks/>
            <a:stCxn id="84" idx="2"/>
          </p:cNvCxnSpPr>
          <p:nvPr/>
        </p:nvCxnSpPr>
        <p:spPr>
          <a:xfrm flipH="1">
            <a:off x="9544842" y="2215471"/>
            <a:ext cx="1" cy="182723"/>
          </a:xfrm>
          <a:prstGeom prst="straightConnector1">
            <a:avLst/>
          </a:prstGeom>
          <a:ln>
            <a:solidFill>
              <a:schemeClr val="accent2">
                <a:lumMod val="7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86" name="TextBox 85">
            <a:extLst>
              <a:ext uri="{FF2B5EF4-FFF2-40B4-BE49-F238E27FC236}">
                <a16:creationId xmlns:a16="http://schemas.microsoft.com/office/drawing/2014/main" id="{A21AFEC3-374C-8E15-8075-D65F9CA50726}"/>
              </a:ext>
            </a:extLst>
          </p:cNvPr>
          <p:cNvSpPr txBox="1"/>
          <p:nvPr/>
        </p:nvSpPr>
        <p:spPr>
          <a:xfrm>
            <a:off x="7026652" y="2386478"/>
            <a:ext cx="5041515" cy="938719"/>
          </a:xfrm>
          <a:prstGeom prst="rect">
            <a:avLst/>
          </a:prstGeom>
          <a:noFill/>
          <a:ln>
            <a:solidFill>
              <a:schemeClr val="accent2">
                <a:lumMod val="75000"/>
              </a:schemeClr>
            </a:solidFill>
            <a:prstDash val="dash"/>
          </a:ln>
        </p:spPr>
        <p:txBody>
          <a:bodyPr wrap="square" rtlCol="0">
            <a:spAutoFit/>
          </a:bodyPr>
          <a:lstStyle/>
          <a:p>
            <a:pPr algn="just"/>
            <a:r>
              <a:rPr lang="fr-FR" sz="1100" b="1" dirty="0">
                <a:latin typeface="Arial" panose="020B0604020202020204" pitchFamily="34" charset="0"/>
                <a:cs typeface="Arial" panose="020B0604020202020204" pitchFamily="34" charset="0"/>
              </a:rPr>
              <a:t>Intégration </a:t>
            </a:r>
            <a:r>
              <a:rPr lang="fr-FR" sz="1100" dirty="0">
                <a:latin typeface="Arial" panose="020B0604020202020204" pitchFamily="34" charset="0"/>
                <a:cs typeface="Arial" panose="020B0604020202020204" pitchFamily="34" charset="0"/>
              </a:rPr>
              <a:t>du devoir de vigilance dans </a:t>
            </a:r>
            <a:r>
              <a:rPr lang="fr-FR" sz="1100" b="1" dirty="0">
                <a:solidFill>
                  <a:schemeClr val="accent2">
                    <a:lumMod val="75000"/>
                  </a:schemeClr>
                </a:solidFill>
                <a:latin typeface="Arial" panose="020B0604020202020204" pitchFamily="34" charset="0"/>
                <a:cs typeface="Arial" panose="020B0604020202020204" pitchFamily="34" charset="0"/>
              </a:rPr>
              <a:t>[art.7] </a:t>
            </a:r>
            <a:r>
              <a:rPr lang="fr-FR" sz="1100" dirty="0">
                <a:latin typeface="Arial" panose="020B0604020202020204" pitchFamily="34" charset="0"/>
                <a:cs typeface="Arial" panose="020B0604020202020204" pitchFamily="34" charset="0"/>
              </a:rPr>
              <a:t>: </a:t>
            </a:r>
          </a:p>
          <a:p>
            <a:pPr marL="171450" indent="-171450" algn="just">
              <a:buFontTx/>
              <a:buChar char="-"/>
            </a:pPr>
            <a:r>
              <a:rPr lang="fr-FR" sz="1100" dirty="0">
                <a:latin typeface="Arial" panose="020B0604020202020204" pitchFamily="34" charset="0"/>
                <a:cs typeface="Arial" panose="020B0604020202020204" pitchFamily="34" charset="0"/>
              </a:rPr>
              <a:t>les politiques de l’entreprise ;</a:t>
            </a:r>
          </a:p>
          <a:p>
            <a:pPr marL="171450" indent="-171450" algn="just">
              <a:buFontTx/>
              <a:buChar char="-"/>
            </a:pPr>
            <a:r>
              <a:rPr lang="fr-FR" sz="1100" dirty="0">
                <a:latin typeface="Arial" panose="020B0604020202020204" pitchFamily="34" charset="0"/>
                <a:cs typeface="Arial" panose="020B0604020202020204" pitchFamily="34" charset="0"/>
              </a:rPr>
              <a:t>les systèmes de gestion des risques </a:t>
            </a:r>
            <a:r>
              <a:rPr lang="fr-FR" sz="1100" u="sng" dirty="0">
                <a:latin typeface="Arial" panose="020B0604020202020204" pitchFamily="34" charset="0"/>
                <a:cs typeface="Arial" panose="020B0604020202020204" pitchFamily="34" charset="0"/>
              </a:rPr>
              <a:t>et</a:t>
            </a:r>
            <a:r>
              <a:rPr lang="fr-FR" sz="1100" dirty="0">
                <a:latin typeface="Arial" panose="020B0604020202020204" pitchFamily="34" charset="0"/>
                <a:cs typeface="Arial" panose="020B0604020202020204" pitchFamily="34" charset="0"/>
              </a:rPr>
              <a:t> ;</a:t>
            </a:r>
          </a:p>
          <a:p>
            <a:pPr marL="171450" indent="-171450" algn="just">
              <a:buFontTx/>
              <a:buChar char="-"/>
            </a:pPr>
            <a:r>
              <a:rPr lang="fr-FR" sz="1100" dirty="0">
                <a:latin typeface="Arial" panose="020B0604020202020204" pitchFamily="34" charset="0"/>
                <a:cs typeface="Arial" panose="020B0604020202020204" pitchFamily="34" charset="0"/>
              </a:rPr>
              <a:t>une politique mise en place en matière de devoir de vigilance fondée sur les risques </a:t>
            </a:r>
          </a:p>
        </p:txBody>
      </p:sp>
      <p:pic>
        <p:nvPicPr>
          <p:cNvPr id="87" name="Graphique 36" descr="Badge Tick1 avec un remplissage uni">
            <a:extLst>
              <a:ext uri="{FF2B5EF4-FFF2-40B4-BE49-F238E27FC236}">
                <a16:creationId xmlns:a16="http://schemas.microsoft.com/office/drawing/2014/main" id="{F0F9D495-8B01-93D7-5B26-DDA02164EC3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708330" y="2721800"/>
            <a:ext cx="248021" cy="248021"/>
          </a:xfrm>
          <a:prstGeom prst="rect">
            <a:avLst/>
          </a:prstGeom>
        </p:spPr>
      </p:pic>
      <p:sp>
        <p:nvSpPr>
          <p:cNvPr id="88" name="TextBox 87">
            <a:extLst>
              <a:ext uri="{FF2B5EF4-FFF2-40B4-BE49-F238E27FC236}">
                <a16:creationId xmlns:a16="http://schemas.microsoft.com/office/drawing/2014/main" id="{B9CD1C75-6670-3537-28AA-6B0B1D5CB5A2}"/>
              </a:ext>
            </a:extLst>
          </p:cNvPr>
          <p:cNvSpPr txBox="1"/>
          <p:nvPr/>
        </p:nvSpPr>
        <p:spPr>
          <a:xfrm>
            <a:off x="7026654" y="3353901"/>
            <a:ext cx="5041514" cy="430887"/>
          </a:xfrm>
          <a:prstGeom prst="rect">
            <a:avLst/>
          </a:prstGeom>
          <a:noFill/>
          <a:ln>
            <a:solidFill>
              <a:schemeClr val="accent2">
                <a:lumMod val="75000"/>
              </a:schemeClr>
            </a:solidFill>
            <a:prstDash val="dash"/>
          </a:ln>
        </p:spPr>
        <p:txBody>
          <a:bodyPr wrap="square" rtlCol="0">
            <a:spAutoFit/>
          </a:bodyPr>
          <a:lstStyle/>
          <a:p>
            <a:pPr algn="just"/>
            <a:r>
              <a:rPr lang="fr-FR" sz="1100" b="1" dirty="0">
                <a:latin typeface="Arial" panose="020B0604020202020204" pitchFamily="34" charset="0"/>
                <a:cs typeface="Arial" panose="020B0604020202020204" pitchFamily="34" charset="0"/>
              </a:rPr>
              <a:t>Recensement</a:t>
            </a:r>
            <a:r>
              <a:rPr lang="fr-FR" sz="1100" dirty="0">
                <a:latin typeface="Arial" panose="020B0604020202020204" pitchFamily="34" charset="0"/>
                <a:cs typeface="Arial" panose="020B0604020202020204" pitchFamily="34" charset="0"/>
              </a:rPr>
              <a:t>, </a:t>
            </a:r>
            <a:r>
              <a:rPr lang="fr-FR" sz="1100" b="1" dirty="0">
                <a:latin typeface="Arial" panose="020B0604020202020204" pitchFamily="34" charset="0"/>
                <a:cs typeface="Arial" panose="020B0604020202020204" pitchFamily="34" charset="0"/>
              </a:rPr>
              <a:t>évaluation</a:t>
            </a:r>
            <a:r>
              <a:rPr lang="fr-FR" sz="1100" dirty="0">
                <a:latin typeface="Arial" panose="020B0604020202020204" pitchFamily="34" charset="0"/>
                <a:cs typeface="Arial" panose="020B0604020202020204" pitchFamily="34" charset="0"/>
              </a:rPr>
              <a:t> des incidences négatives et </a:t>
            </a:r>
            <a:r>
              <a:rPr lang="fr-FR" sz="1100" b="1" dirty="0">
                <a:latin typeface="Arial" panose="020B0604020202020204" pitchFamily="34" charset="0"/>
                <a:cs typeface="Arial" panose="020B0604020202020204" pitchFamily="34" charset="0"/>
              </a:rPr>
              <a:t>hiérarchisation</a:t>
            </a:r>
            <a:r>
              <a:rPr lang="fr-FR" sz="1100" dirty="0">
                <a:latin typeface="Arial" panose="020B0604020202020204" pitchFamily="34" charset="0"/>
                <a:cs typeface="Arial" panose="020B0604020202020204" pitchFamily="34" charset="0"/>
              </a:rPr>
              <a:t> des risques </a:t>
            </a:r>
            <a:r>
              <a:rPr lang="fr-FR" sz="1100" b="1" dirty="0">
                <a:solidFill>
                  <a:schemeClr val="accent2">
                    <a:lumMod val="75000"/>
                  </a:schemeClr>
                </a:solidFill>
                <a:latin typeface="Arial" panose="020B0604020202020204" pitchFamily="34" charset="0"/>
                <a:cs typeface="Arial" panose="020B0604020202020204" pitchFamily="34" charset="0"/>
              </a:rPr>
              <a:t>[art.8 et 9]</a:t>
            </a:r>
          </a:p>
        </p:txBody>
      </p:sp>
      <p:sp>
        <p:nvSpPr>
          <p:cNvPr id="89" name="TextBox 88">
            <a:extLst>
              <a:ext uri="{FF2B5EF4-FFF2-40B4-BE49-F238E27FC236}">
                <a16:creationId xmlns:a16="http://schemas.microsoft.com/office/drawing/2014/main" id="{E6FB3806-224D-F3BA-B89C-30928945D6C8}"/>
              </a:ext>
            </a:extLst>
          </p:cNvPr>
          <p:cNvSpPr txBox="1"/>
          <p:nvPr/>
        </p:nvSpPr>
        <p:spPr>
          <a:xfrm>
            <a:off x="7026653" y="3824672"/>
            <a:ext cx="5041511" cy="430887"/>
          </a:xfrm>
          <a:prstGeom prst="rect">
            <a:avLst/>
          </a:prstGeom>
          <a:noFill/>
          <a:ln>
            <a:solidFill>
              <a:schemeClr val="accent2">
                <a:lumMod val="75000"/>
              </a:schemeClr>
            </a:solidFill>
            <a:prstDash val="dash"/>
          </a:ln>
        </p:spPr>
        <p:txBody>
          <a:bodyPr wrap="square" rtlCol="0">
            <a:spAutoFit/>
          </a:bodyPr>
          <a:lstStyle/>
          <a:p>
            <a:pPr algn="just"/>
            <a:r>
              <a:rPr lang="fr-FR" sz="1100" b="1" dirty="0">
                <a:latin typeface="Arial" panose="020B0604020202020204" pitchFamily="34" charset="0"/>
                <a:cs typeface="Arial" panose="020B0604020202020204" pitchFamily="34" charset="0"/>
              </a:rPr>
              <a:t>Prévention</a:t>
            </a:r>
            <a:r>
              <a:rPr lang="fr-FR" sz="1100" dirty="0">
                <a:latin typeface="Arial" panose="020B0604020202020204" pitchFamily="34" charset="0"/>
                <a:cs typeface="Arial" panose="020B0604020202020204" pitchFamily="34" charset="0"/>
              </a:rPr>
              <a:t> et </a:t>
            </a:r>
            <a:r>
              <a:rPr lang="fr-FR" sz="1100" b="1" dirty="0">
                <a:latin typeface="Arial" panose="020B0604020202020204" pitchFamily="34" charset="0"/>
                <a:cs typeface="Arial" panose="020B0604020202020204" pitchFamily="34" charset="0"/>
              </a:rPr>
              <a:t>atténuation </a:t>
            </a:r>
            <a:r>
              <a:rPr lang="fr-FR" sz="1100" dirty="0">
                <a:latin typeface="Arial" panose="020B0604020202020204" pitchFamily="34" charset="0"/>
                <a:cs typeface="Arial" panose="020B0604020202020204" pitchFamily="34" charset="0"/>
              </a:rPr>
              <a:t>des incidences négatives potentielles et </a:t>
            </a:r>
            <a:r>
              <a:rPr lang="fr-FR" sz="1100" b="1" dirty="0">
                <a:latin typeface="Arial" panose="020B0604020202020204" pitchFamily="34" charset="0"/>
                <a:cs typeface="Arial" panose="020B0604020202020204" pitchFamily="34" charset="0"/>
              </a:rPr>
              <a:t>remédiation</a:t>
            </a:r>
            <a:r>
              <a:rPr lang="fr-FR" sz="1100" dirty="0">
                <a:latin typeface="Arial" panose="020B0604020202020204" pitchFamily="34" charset="0"/>
                <a:cs typeface="Arial" panose="020B0604020202020204" pitchFamily="34" charset="0"/>
              </a:rPr>
              <a:t> des incidences négatives réelles </a:t>
            </a:r>
            <a:r>
              <a:rPr lang="fr-FR" sz="1100" b="1" dirty="0">
                <a:solidFill>
                  <a:schemeClr val="accent2">
                    <a:lumMod val="75000"/>
                  </a:schemeClr>
                </a:solidFill>
                <a:latin typeface="Arial" panose="020B0604020202020204" pitchFamily="34" charset="0"/>
                <a:cs typeface="Arial" panose="020B0604020202020204" pitchFamily="34" charset="0"/>
              </a:rPr>
              <a:t>[art. 10 et 11]</a:t>
            </a:r>
          </a:p>
        </p:txBody>
      </p:sp>
      <p:pic>
        <p:nvPicPr>
          <p:cNvPr id="90" name="Graphique 36" descr="Badge Tick1 avec un remplissage uni">
            <a:extLst>
              <a:ext uri="{FF2B5EF4-FFF2-40B4-BE49-F238E27FC236}">
                <a16:creationId xmlns:a16="http://schemas.microsoft.com/office/drawing/2014/main" id="{49621C9A-859F-2C8E-99FE-F9D57E4C518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717393" y="3429000"/>
            <a:ext cx="248021" cy="248021"/>
          </a:xfrm>
          <a:prstGeom prst="rect">
            <a:avLst/>
          </a:prstGeom>
        </p:spPr>
      </p:pic>
      <p:pic>
        <p:nvPicPr>
          <p:cNvPr id="91" name="Graphique 36" descr="Badge Tick1 avec un remplissage uni">
            <a:extLst>
              <a:ext uri="{FF2B5EF4-FFF2-40B4-BE49-F238E27FC236}">
                <a16:creationId xmlns:a16="http://schemas.microsoft.com/office/drawing/2014/main" id="{B172980B-F71D-A61F-8D64-F14BED589C9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711174" y="3931943"/>
            <a:ext cx="248021" cy="248021"/>
          </a:xfrm>
          <a:prstGeom prst="rect">
            <a:avLst/>
          </a:prstGeom>
        </p:spPr>
      </p:pic>
      <p:pic>
        <p:nvPicPr>
          <p:cNvPr id="93" name="Graphique 36" descr="Badge Tick1 avec un remplissage uni">
            <a:extLst>
              <a:ext uri="{FF2B5EF4-FFF2-40B4-BE49-F238E27FC236}">
                <a16:creationId xmlns:a16="http://schemas.microsoft.com/office/drawing/2014/main" id="{85B577A3-224F-1F5D-6979-2416D52FF54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701003" y="4293804"/>
            <a:ext cx="248021" cy="248021"/>
          </a:xfrm>
          <a:prstGeom prst="rect">
            <a:avLst/>
          </a:prstGeom>
        </p:spPr>
      </p:pic>
      <p:sp>
        <p:nvSpPr>
          <p:cNvPr id="94" name="TextBox 93">
            <a:extLst>
              <a:ext uri="{FF2B5EF4-FFF2-40B4-BE49-F238E27FC236}">
                <a16:creationId xmlns:a16="http://schemas.microsoft.com/office/drawing/2014/main" id="{C3A348F4-53CF-917D-A306-DCDCFF21E62B}"/>
              </a:ext>
            </a:extLst>
          </p:cNvPr>
          <p:cNvSpPr txBox="1"/>
          <p:nvPr/>
        </p:nvSpPr>
        <p:spPr>
          <a:xfrm>
            <a:off x="7031780" y="4294349"/>
            <a:ext cx="5036382" cy="261610"/>
          </a:xfrm>
          <a:prstGeom prst="rect">
            <a:avLst/>
          </a:prstGeom>
          <a:noFill/>
          <a:ln>
            <a:solidFill>
              <a:schemeClr val="accent2">
                <a:lumMod val="75000"/>
              </a:schemeClr>
            </a:solidFill>
            <a:prstDash val="dash"/>
          </a:ln>
        </p:spPr>
        <p:txBody>
          <a:bodyPr wrap="square" rtlCol="0">
            <a:spAutoFit/>
          </a:bodyPr>
          <a:lstStyle/>
          <a:p>
            <a:pPr algn="just"/>
            <a:r>
              <a:rPr lang="fr-FR" sz="1100" b="1" dirty="0">
                <a:latin typeface="Arial" panose="020B0604020202020204" pitchFamily="34" charset="0"/>
                <a:cs typeface="Arial" panose="020B0604020202020204" pitchFamily="34" charset="0"/>
              </a:rPr>
              <a:t>Réparation</a:t>
            </a:r>
            <a:r>
              <a:rPr lang="fr-FR" sz="1100" dirty="0">
                <a:latin typeface="Arial" panose="020B0604020202020204" pitchFamily="34" charset="0"/>
                <a:cs typeface="Arial" panose="020B0604020202020204" pitchFamily="34" charset="0"/>
              </a:rPr>
              <a:t> des incidences négatives réelles </a:t>
            </a:r>
            <a:r>
              <a:rPr lang="fr-FR" sz="1100" b="1" dirty="0">
                <a:solidFill>
                  <a:schemeClr val="accent2">
                    <a:lumMod val="75000"/>
                  </a:schemeClr>
                </a:solidFill>
                <a:latin typeface="Arial" panose="020B0604020202020204" pitchFamily="34" charset="0"/>
                <a:cs typeface="Arial" panose="020B0604020202020204" pitchFamily="34" charset="0"/>
              </a:rPr>
              <a:t>[art.12]</a:t>
            </a:r>
          </a:p>
        </p:txBody>
      </p:sp>
      <p:sp>
        <p:nvSpPr>
          <p:cNvPr id="95" name="TextBox 94">
            <a:extLst>
              <a:ext uri="{FF2B5EF4-FFF2-40B4-BE49-F238E27FC236}">
                <a16:creationId xmlns:a16="http://schemas.microsoft.com/office/drawing/2014/main" id="{199A72E0-9846-46EB-8D10-111AEEC8D986}"/>
              </a:ext>
            </a:extLst>
          </p:cNvPr>
          <p:cNvSpPr txBox="1"/>
          <p:nvPr/>
        </p:nvSpPr>
        <p:spPr>
          <a:xfrm>
            <a:off x="7026652" y="4595089"/>
            <a:ext cx="5036382" cy="261610"/>
          </a:xfrm>
          <a:prstGeom prst="rect">
            <a:avLst/>
          </a:prstGeom>
          <a:noFill/>
          <a:ln>
            <a:solidFill>
              <a:schemeClr val="accent2">
                <a:lumMod val="75000"/>
              </a:schemeClr>
            </a:solidFill>
            <a:prstDash val="dash"/>
          </a:ln>
        </p:spPr>
        <p:txBody>
          <a:bodyPr wrap="square" rtlCol="0">
            <a:spAutoFit/>
          </a:bodyPr>
          <a:lstStyle/>
          <a:p>
            <a:pPr algn="just"/>
            <a:r>
              <a:rPr lang="fr-FR" sz="1100" b="1" dirty="0">
                <a:latin typeface="Arial" panose="020B0604020202020204" pitchFamily="34" charset="0"/>
                <a:cs typeface="Arial" panose="020B0604020202020204" pitchFamily="34" charset="0"/>
              </a:rPr>
              <a:t>Echanges</a:t>
            </a:r>
            <a:r>
              <a:rPr lang="fr-FR" sz="1100" dirty="0">
                <a:latin typeface="Arial" panose="020B0604020202020204" pitchFamily="34" charset="0"/>
                <a:cs typeface="Arial" panose="020B0604020202020204" pitchFamily="34" charset="0"/>
              </a:rPr>
              <a:t> constructifs avec les parties prenantes </a:t>
            </a:r>
            <a:r>
              <a:rPr lang="fr-FR" sz="1100" b="1" dirty="0">
                <a:solidFill>
                  <a:schemeClr val="accent2">
                    <a:lumMod val="75000"/>
                  </a:schemeClr>
                </a:solidFill>
                <a:latin typeface="Arial" panose="020B0604020202020204" pitchFamily="34" charset="0"/>
                <a:cs typeface="Arial" panose="020B0604020202020204" pitchFamily="34" charset="0"/>
              </a:rPr>
              <a:t>[art.13]</a:t>
            </a:r>
          </a:p>
        </p:txBody>
      </p:sp>
      <p:pic>
        <p:nvPicPr>
          <p:cNvPr id="96" name="Graphique 36" descr="Badge Tick1 avec un remplissage uni">
            <a:extLst>
              <a:ext uri="{FF2B5EF4-FFF2-40B4-BE49-F238E27FC236}">
                <a16:creationId xmlns:a16="http://schemas.microsoft.com/office/drawing/2014/main" id="{8AF64919-E498-E62E-CACC-5345B15862E8}"/>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708556" y="4604388"/>
            <a:ext cx="248021" cy="248021"/>
          </a:xfrm>
          <a:prstGeom prst="rect">
            <a:avLst/>
          </a:prstGeom>
        </p:spPr>
      </p:pic>
      <p:sp>
        <p:nvSpPr>
          <p:cNvPr id="97" name="TextBox 96">
            <a:extLst>
              <a:ext uri="{FF2B5EF4-FFF2-40B4-BE49-F238E27FC236}">
                <a16:creationId xmlns:a16="http://schemas.microsoft.com/office/drawing/2014/main" id="{551D309B-5558-E6B6-7823-BE2093F6982A}"/>
              </a:ext>
            </a:extLst>
          </p:cNvPr>
          <p:cNvSpPr txBox="1"/>
          <p:nvPr/>
        </p:nvSpPr>
        <p:spPr>
          <a:xfrm>
            <a:off x="7026652" y="4930330"/>
            <a:ext cx="5036382" cy="261610"/>
          </a:xfrm>
          <a:prstGeom prst="rect">
            <a:avLst/>
          </a:prstGeom>
          <a:noFill/>
          <a:ln>
            <a:solidFill>
              <a:schemeClr val="accent2">
                <a:lumMod val="75000"/>
              </a:schemeClr>
            </a:solidFill>
            <a:prstDash val="dash"/>
          </a:ln>
        </p:spPr>
        <p:txBody>
          <a:bodyPr wrap="square" rtlCol="0">
            <a:spAutoFit/>
          </a:bodyPr>
          <a:lstStyle/>
          <a:p>
            <a:pPr algn="just"/>
            <a:r>
              <a:rPr lang="fr-FR" sz="1100" dirty="0">
                <a:latin typeface="Arial" panose="020B0604020202020204" pitchFamily="34" charset="0"/>
                <a:cs typeface="Arial" panose="020B0604020202020204" pitchFamily="34" charset="0"/>
              </a:rPr>
              <a:t>Mécanisme de </a:t>
            </a:r>
            <a:r>
              <a:rPr lang="fr-FR" sz="1100" b="1" dirty="0">
                <a:latin typeface="Arial" panose="020B0604020202020204" pitchFamily="34" charset="0"/>
                <a:cs typeface="Arial" panose="020B0604020202020204" pitchFamily="34" charset="0"/>
              </a:rPr>
              <a:t>notification</a:t>
            </a:r>
            <a:r>
              <a:rPr lang="fr-FR" sz="1100" dirty="0">
                <a:latin typeface="Arial" panose="020B0604020202020204" pitchFamily="34" charset="0"/>
                <a:cs typeface="Arial" panose="020B0604020202020204" pitchFamily="34" charset="0"/>
              </a:rPr>
              <a:t> et procédure relative aux </a:t>
            </a:r>
            <a:r>
              <a:rPr lang="fr-FR" sz="1100" b="1" dirty="0">
                <a:latin typeface="Arial" panose="020B0604020202020204" pitchFamily="34" charset="0"/>
                <a:cs typeface="Arial" panose="020B0604020202020204" pitchFamily="34" charset="0"/>
              </a:rPr>
              <a:t>plaintes</a:t>
            </a:r>
            <a:r>
              <a:rPr lang="fr-FR" sz="1100" dirty="0">
                <a:latin typeface="Arial" panose="020B0604020202020204" pitchFamily="34" charset="0"/>
                <a:cs typeface="Arial" panose="020B0604020202020204" pitchFamily="34" charset="0"/>
              </a:rPr>
              <a:t> </a:t>
            </a:r>
            <a:r>
              <a:rPr lang="fr-FR" sz="1100" b="1" dirty="0">
                <a:solidFill>
                  <a:schemeClr val="accent2">
                    <a:lumMod val="75000"/>
                  </a:schemeClr>
                </a:solidFill>
                <a:latin typeface="Arial" panose="020B0604020202020204" pitchFamily="34" charset="0"/>
                <a:cs typeface="Arial" panose="020B0604020202020204" pitchFamily="34" charset="0"/>
              </a:rPr>
              <a:t>[art.14]</a:t>
            </a:r>
          </a:p>
        </p:txBody>
      </p:sp>
      <p:sp>
        <p:nvSpPr>
          <p:cNvPr id="98" name="TextBox 97">
            <a:extLst>
              <a:ext uri="{FF2B5EF4-FFF2-40B4-BE49-F238E27FC236}">
                <a16:creationId xmlns:a16="http://schemas.microsoft.com/office/drawing/2014/main" id="{D8813AD1-950F-20C4-D1D9-8A214BAC50D5}"/>
              </a:ext>
            </a:extLst>
          </p:cNvPr>
          <p:cNvSpPr txBox="1"/>
          <p:nvPr/>
        </p:nvSpPr>
        <p:spPr>
          <a:xfrm>
            <a:off x="7026654" y="5278781"/>
            <a:ext cx="5041508" cy="261610"/>
          </a:xfrm>
          <a:prstGeom prst="rect">
            <a:avLst/>
          </a:prstGeom>
          <a:noFill/>
          <a:ln>
            <a:solidFill>
              <a:schemeClr val="accent2">
                <a:lumMod val="75000"/>
              </a:schemeClr>
            </a:solidFill>
            <a:prstDash val="dash"/>
          </a:ln>
        </p:spPr>
        <p:txBody>
          <a:bodyPr wrap="square" rtlCol="0">
            <a:spAutoFit/>
          </a:bodyPr>
          <a:lstStyle/>
          <a:p>
            <a:pPr algn="just"/>
            <a:r>
              <a:rPr lang="fr-FR" sz="1100" dirty="0">
                <a:latin typeface="Arial" panose="020B0604020202020204" pitchFamily="34" charset="0"/>
                <a:cs typeface="Arial" panose="020B0604020202020204" pitchFamily="34" charset="0"/>
              </a:rPr>
              <a:t>Contrôle de l’</a:t>
            </a:r>
            <a:r>
              <a:rPr lang="fr-FR" sz="1100" b="1" dirty="0">
                <a:latin typeface="Arial" panose="020B0604020202020204" pitchFamily="34" charset="0"/>
                <a:cs typeface="Arial" panose="020B0604020202020204" pitchFamily="34" charset="0"/>
              </a:rPr>
              <a:t>efficacité des politiques </a:t>
            </a:r>
            <a:r>
              <a:rPr lang="fr-FR" sz="1100" dirty="0">
                <a:latin typeface="Arial" panose="020B0604020202020204" pitchFamily="34" charset="0"/>
                <a:cs typeface="Arial" panose="020B0604020202020204" pitchFamily="34" charset="0"/>
              </a:rPr>
              <a:t>et des </a:t>
            </a:r>
            <a:r>
              <a:rPr lang="fr-FR" sz="1100" b="1" dirty="0">
                <a:latin typeface="Arial" panose="020B0604020202020204" pitchFamily="34" charset="0"/>
                <a:cs typeface="Arial" panose="020B0604020202020204" pitchFamily="34" charset="0"/>
              </a:rPr>
              <a:t>mesures de vigilance </a:t>
            </a:r>
            <a:r>
              <a:rPr lang="fr-FR" sz="1100" b="1" dirty="0">
                <a:solidFill>
                  <a:schemeClr val="accent2">
                    <a:lumMod val="75000"/>
                  </a:schemeClr>
                </a:solidFill>
                <a:latin typeface="Arial" panose="020B0604020202020204" pitchFamily="34" charset="0"/>
                <a:cs typeface="Arial" panose="020B0604020202020204" pitchFamily="34" charset="0"/>
              </a:rPr>
              <a:t>[art.15]</a:t>
            </a:r>
          </a:p>
        </p:txBody>
      </p:sp>
      <p:pic>
        <p:nvPicPr>
          <p:cNvPr id="99" name="Graphique 36" descr="Badge Tick1 avec un remplissage uni">
            <a:extLst>
              <a:ext uri="{FF2B5EF4-FFF2-40B4-BE49-F238E27FC236}">
                <a16:creationId xmlns:a16="http://schemas.microsoft.com/office/drawing/2014/main" id="{D58A5EF2-1B3F-84A4-70C9-7305A30C86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702287" y="4968959"/>
            <a:ext cx="248021" cy="248021"/>
          </a:xfrm>
          <a:prstGeom prst="rect">
            <a:avLst/>
          </a:prstGeom>
        </p:spPr>
      </p:pic>
      <p:pic>
        <p:nvPicPr>
          <p:cNvPr id="102" name="Graphique 36" descr="Badge Tick1 avec un remplissage uni">
            <a:extLst>
              <a:ext uri="{FF2B5EF4-FFF2-40B4-BE49-F238E27FC236}">
                <a16:creationId xmlns:a16="http://schemas.microsoft.com/office/drawing/2014/main" id="{8A04911D-1D4C-AE2F-48FD-48CEF471A3E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701004" y="5314093"/>
            <a:ext cx="248021" cy="248021"/>
          </a:xfrm>
          <a:prstGeom prst="rect">
            <a:avLst/>
          </a:prstGeom>
        </p:spPr>
      </p:pic>
      <p:cxnSp>
        <p:nvCxnSpPr>
          <p:cNvPr id="104" name="Straight Arrow Connector 103">
            <a:extLst>
              <a:ext uri="{FF2B5EF4-FFF2-40B4-BE49-F238E27FC236}">
                <a16:creationId xmlns:a16="http://schemas.microsoft.com/office/drawing/2014/main" id="{B43DB413-0271-50EF-555F-3BF31350ED57}"/>
              </a:ext>
            </a:extLst>
          </p:cNvPr>
          <p:cNvCxnSpPr>
            <a:cxnSpLocks/>
          </p:cNvCxnSpPr>
          <p:nvPr/>
        </p:nvCxnSpPr>
        <p:spPr>
          <a:xfrm>
            <a:off x="7472854" y="5973086"/>
            <a:ext cx="918671" cy="0"/>
          </a:xfrm>
          <a:prstGeom prst="straightConnector1">
            <a:avLst/>
          </a:prstGeom>
          <a:ln>
            <a:solidFill>
              <a:schemeClr val="accent2">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06" name="Straight Connector 105">
            <a:extLst>
              <a:ext uri="{FF2B5EF4-FFF2-40B4-BE49-F238E27FC236}">
                <a16:creationId xmlns:a16="http://schemas.microsoft.com/office/drawing/2014/main" id="{B8773C8C-EF50-3E77-B3EA-F672B6E040A2}"/>
              </a:ext>
            </a:extLst>
          </p:cNvPr>
          <p:cNvCxnSpPr>
            <a:cxnSpLocks/>
          </p:cNvCxnSpPr>
          <p:nvPr/>
        </p:nvCxnSpPr>
        <p:spPr>
          <a:xfrm>
            <a:off x="7472854" y="5569279"/>
            <a:ext cx="0" cy="403807"/>
          </a:xfrm>
          <a:prstGeom prst="line">
            <a:avLst/>
          </a:prstGeom>
          <a:ln>
            <a:solidFill>
              <a:schemeClr val="accent2">
                <a:lumMod val="75000"/>
              </a:schemeClr>
            </a:solidFill>
          </a:ln>
        </p:spPr>
        <p:style>
          <a:lnRef idx="2">
            <a:schemeClr val="accent1"/>
          </a:lnRef>
          <a:fillRef idx="0">
            <a:schemeClr val="accent1"/>
          </a:fillRef>
          <a:effectRef idx="1">
            <a:schemeClr val="accent1"/>
          </a:effectRef>
          <a:fontRef idx="minor">
            <a:schemeClr val="tx1"/>
          </a:fontRef>
        </p:style>
      </p:cxnSp>
      <p:sp>
        <p:nvSpPr>
          <p:cNvPr id="110" name="TextBox 109">
            <a:extLst>
              <a:ext uri="{FF2B5EF4-FFF2-40B4-BE49-F238E27FC236}">
                <a16:creationId xmlns:a16="http://schemas.microsoft.com/office/drawing/2014/main" id="{39268133-AFBC-0206-960C-574622D54E87}"/>
              </a:ext>
            </a:extLst>
          </p:cNvPr>
          <p:cNvSpPr txBox="1"/>
          <p:nvPr/>
        </p:nvSpPr>
        <p:spPr>
          <a:xfrm>
            <a:off x="8391526" y="5659073"/>
            <a:ext cx="3676630" cy="600164"/>
          </a:xfrm>
          <a:prstGeom prst="rect">
            <a:avLst/>
          </a:prstGeom>
          <a:noFill/>
          <a:ln>
            <a:solidFill>
              <a:schemeClr val="accent2">
                <a:lumMod val="75000"/>
              </a:schemeClr>
            </a:solidFill>
            <a:prstDash val="solid"/>
          </a:ln>
        </p:spPr>
        <p:txBody>
          <a:bodyPr wrap="square" rtlCol="0">
            <a:spAutoFit/>
          </a:bodyPr>
          <a:lstStyle/>
          <a:p>
            <a:pPr algn="just"/>
            <a:r>
              <a:rPr lang="fr-FR" sz="1100" dirty="0">
                <a:latin typeface="Arial" panose="020B0604020202020204" pitchFamily="34" charset="0"/>
                <a:cs typeface="Arial" panose="020B0604020202020204" pitchFamily="34" charset="0"/>
              </a:rPr>
              <a:t>Obligation de </a:t>
            </a:r>
            <a:r>
              <a:rPr lang="fr-FR" sz="1100" b="1" dirty="0">
                <a:solidFill>
                  <a:schemeClr val="accent2">
                    <a:lumMod val="75000"/>
                  </a:schemeClr>
                </a:solidFill>
                <a:latin typeface="Arial" panose="020B0604020202020204" pitchFamily="34" charset="0"/>
                <a:cs typeface="Arial" panose="020B0604020202020204" pitchFamily="34" charset="0"/>
              </a:rPr>
              <a:t>communication</a:t>
            </a:r>
            <a:r>
              <a:rPr lang="fr-FR" sz="1100" dirty="0">
                <a:solidFill>
                  <a:schemeClr val="accent2">
                    <a:lumMod val="75000"/>
                  </a:schemeClr>
                </a:solidFill>
                <a:latin typeface="Arial" panose="020B0604020202020204" pitchFamily="34" charset="0"/>
                <a:cs typeface="Arial" panose="020B0604020202020204" pitchFamily="34" charset="0"/>
              </a:rPr>
              <a:t> </a:t>
            </a:r>
            <a:r>
              <a:rPr lang="fr-FR" sz="1100" dirty="0">
                <a:latin typeface="Arial" panose="020B0604020202020204" pitchFamily="34" charset="0"/>
                <a:cs typeface="Arial" panose="020B0604020202020204" pitchFamily="34" charset="0"/>
              </a:rPr>
              <a:t> dans une déclaration annuelle publiée sur le site web, au plus tard 12 mois après la date de clôture du bilan de l’exercice </a:t>
            </a:r>
            <a:r>
              <a:rPr lang="fr-FR" sz="1100" b="1" dirty="0">
                <a:solidFill>
                  <a:schemeClr val="accent2">
                    <a:lumMod val="75000"/>
                  </a:schemeClr>
                </a:solidFill>
                <a:latin typeface="Arial" panose="020B0604020202020204" pitchFamily="34" charset="0"/>
                <a:cs typeface="Arial" panose="020B0604020202020204" pitchFamily="34" charset="0"/>
              </a:rPr>
              <a:t>[art.16]</a:t>
            </a:r>
          </a:p>
        </p:txBody>
      </p:sp>
      <p:pic>
        <p:nvPicPr>
          <p:cNvPr id="112" name="Graphic 111" descr="Closed book outline">
            <a:extLst>
              <a:ext uri="{FF2B5EF4-FFF2-40B4-BE49-F238E27FC236}">
                <a16:creationId xmlns:a16="http://schemas.microsoft.com/office/drawing/2014/main" id="{F0485B8D-D5F2-E2A5-6DAA-E6F97711015B}"/>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000995" y="3835493"/>
            <a:ext cx="406628" cy="406628"/>
          </a:xfrm>
          <a:prstGeom prst="rect">
            <a:avLst/>
          </a:prstGeom>
        </p:spPr>
      </p:pic>
      <p:pic>
        <p:nvPicPr>
          <p:cNvPr id="113" name="Graphic 112" descr="Closed book outline">
            <a:extLst>
              <a:ext uri="{FF2B5EF4-FFF2-40B4-BE49-F238E27FC236}">
                <a16:creationId xmlns:a16="http://schemas.microsoft.com/office/drawing/2014/main" id="{64C85A52-62F3-3D1A-EE0F-CCC8D8D30E18}"/>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8100180" y="5546929"/>
            <a:ext cx="406628" cy="406628"/>
          </a:xfrm>
          <a:prstGeom prst="rect">
            <a:avLst/>
          </a:prstGeom>
        </p:spPr>
      </p:pic>
      <p:sp>
        <p:nvSpPr>
          <p:cNvPr id="2" name="Titre 1">
            <a:extLst>
              <a:ext uri="{FF2B5EF4-FFF2-40B4-BE49-F238E27FC236}">
                <a16:creationId xmlns:a16="http://schemas.microsoft.com/office/drawing/2014/main" id="{D00A0D54-980A-1B75-BCFB-2B892F4B51EF}"/>
              </a:ext>
            </a:extLst>
          </p:cNvPr>
          <p:cNvSpPr txBox="1">
            <a:spLocks/>
          </p:cNvSpPr>
          <p:nvPr/>
        </p:nvSpPr>
        <p:spPr>
          <a:xfrm>
            <a:off x="1092138" y="742932"/>
            <a:ext cx="10312608" cy="34043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1500" b="1" i="1" dirty="0">
                <a:latin typeface="Arial    "/>
              </a:rPr>
              <a:t>La loi Vigilance repose à la fois sur une obligation de « faire » et de « dire », tandis que la CS3D repose uniquement sur une obligation de « faire »</a:t>
            </a:r>
          </a:p>
        </p:txBody>
      </p:sp>
      <p:sp>
        <p:nvSpPr>
          <p:cNvPr id="19" name="ZoneTexte 14">
            <a:extLst>
              <a:ext uri="{FF2B5EF4-FFF2-40B4-BE49-F238E27FC236}">
                <a16:creationId xmlns:a16="http://schemas.microsoft.com/office/drawing/2014/main" id="{E614547E-98F9-1672-DA46-F22DBA5300C8}"/>
              </a:ext>
            </a:extLst>
          </p:cNvPr>
          <p:cNvSpPr txBox="1"/>
          <p:nvPr/>
        </p:nvSpPr>
        <p:spPr>
          <a:xfrm>
            <a:off x="5888628" y="1745904"/>
            <a:ext cx="1286331" cy="584775"/>
          </a:xfrm>
          <a:prstGeom prst="rect">
            <a:avLst/>
          </a:prstGeom>
          <a:noFill/>
          <a:ln>
            <a:solidFill>
              <a:schemeClr val="tx1"/>
            </a:solidFill>
            <a:prstDash val="dash"/>
          </a:ln>
        </p:spPr>
        <p:txBody>
          <a:bodyPr wrap="square">
            <a:spAutoFit/>
          </a:bodyPr>
          <a:lstStyle/>
          <a:p>
            <a:pPr algn="just"/>
            <a:r>
              <a:rPr lang="fr-FR" sz="1600" dirty="0">
                <a:latin typeface="Arial" panose="020B0604020202020204" pitchFamily="34" charset="0"/>
                <a:cs typeface="Arial" panose="020B0604020202020204" pitchFamily="34" charset="0"/>
              </a:rPr>
              <a:t>Obligations de </a:t>
            </a:r>
            <a:r>
              <a:rPr lang="fr-FR" sz="1600" b="1" dirty="0">
                <a:latin typeface="Arial" panose="020B0604020202020204" pitchFamily="34" charset="0"/>
                <a:cs typeface="Arial" panose="020B0604020202020204" pitchFamily="34" charset="0"/>
              </a:rPr>
              <a:t>moyens</a:t>
            </a:r>
          </a:p>
        </p:txBody>
      </p:sp>
      <p:cxnSp>
        <p:nvCxnSpPr>
          <p:cNvPr id="20" name="Straight Arrow Connector 19">
            <a:extLst>
              <a:ext uri="{FF2B5EF4-FFF2-40B4-BE49-F238E27FC236}">
                <a16:creationId xmlns:a16="http://schemas.microsoft.com/office/drawing/2014/main" id="{EEE8C3B2-0D49-2CF4-7834-AEBC784255C6}"/>
              </a:ext>
            </a:extLst>
          </p:cNvPr>
          <p:cNvCxnSpPr>
            <a:cxnSpLocks/>
          </p:cNvCxnSpPr>
          <p:nvPr/>
        </p:nvCxnSpPr>
        <p:spPr>
          <a:xfrm>
            <a:off x="5011923" y="1982755"/>
            <a:ext cx="790575" cy="0"/>
          </a:xfrm>
          <a:prstGeom prst="straightConnector1">
            <a:avLst/>
          </a:prstGeom>
          <a:ln>
            <a:solidFill>
              <a:srgbClr val="FFC000"/>
            </a:solidFill>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51FF8CE4-E66E-EDA5-C33A-364B94FCFE85}"/>
              </a:ext>
            </a:extLst>
          </p:cNvPr>
          <p:cNvCxnSpPr>
            <a:cxnSpLocks/>
          </p:cNvCxnSpPr>
          <p:nvPr/>
        </p:nvCxnSpPr>
        <p:spPr>
          <a:xfrm flipH="1" flipV="1">
            <a:off x="7264290" y="1983745"/>
            <a:ext cx="907508" cy="5668"/>
          </a:xfrm>
          <a:prstGeom prst="straightConnector1">
            <a:avLst/>
          </a:prstGeom>
          <a:ln>
            <a:solidFill>
              <a:schemeClr val="accent2">
                <a:lumMod val="75000"/>
              </a:schemeClr>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03983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72C69880-0DAF-806B-0CD9-698429C958A4}"/>
              </a:ext>
            </a:extLst>
          </p:cNvPr>
          <p:cNvSpPr>
            <a:spLocks noGrp="1"/>
          </p:cNvSpPr>
          <p:nvPr>
            <p:ph type="ftr" sz="quarter" idx="11"/>
          </p:nvPr>
        </p:nvSpPr>
        <p:spPr/>
        <p:txBody>
          <a:bodyPr/>
          <a:lstStyle/>
          <a:p>
            <a:r>
              <a:rPr lang="fr-FR" dirty="0"/>
              <a:t>Loi Vigilance et CS3D</a:t>
            </a:r>
          </a:p>
        </p:txBody>
      </p:sp>
      <p:sp>
        <p:nvSpPr>
          <p:cNvPr id="5" name="Espace réservé du numéro de diapositive 4">
            <a:extLst>
              <a:ext uri="{FF2B5EF4-FFF2-40B4-BE49-F238E27FC236}">
                <a16:creationId xmlns:a16="http://schemas.microsoft.com/office/drawing/2014/main" id="{ED5CC763-2415-EE7E-F3DC-A93160DC7A57}"/>
              </a:ext>
            </a:extLst>
          </p:cNvPr>
          <p:cNvSpPr>
            <a:spLocks noGrp="1"/>
          </p:cNvSpPr>
          <p:nvPr>
            <p:ph type="sldNum" sz="quarter" idx="12"/>
          </p:nvPr>
        </p:nvSpPr>
        <p:spPr/>
        <p:txBody>
          <a:bodyPr/>
          <a:lstStyle/>
          <a:p>
            <a:fld id="{ACD126DD-79FE-4D5A-AC7A-A91888D03992}" type="slidenum">
              <a:rPr lang="fr-FR" smtClean="0"/>
              <a:t>4</a:t>
            </a:fld>
            <a:endParaRPr lang="fr-FR" dirty="0"/>
          </a:p>
        </p:txBody>
      </p:sp>
      <p:grpSp>
        <p:nvGrpSpPr>
          <p:cNvPr id="43" name="Groupe 42">
            <a:extLst>
              <a:ext uri="{FF2B5EF4-FFF2-40B4-BE49-F238E27FC236}">
                <a16:creationId xmlns:a16="http://schemas.microsoft.com/office/drawing/2014/main" id="{B2CFA6D3-FE6B-53C7-741F-CEE55B05D3B5}"/>
              </a:ext>
            </a:extLst>
          </p:cNvPr>
          <p:cNvGrpSpPr/>
          <p:nvPr/>
        </p:nvGrpSpPr>
        <p:grpSpPr>
          <a:xfrm>
            <a:off x="345439" y="273513"/>
            <a:ext cx="9258492" cy="735471"/>
            <a:chOff x="345439" y="273513"/>
            <a:chExt cx="9258492" cy="735471"/>
          </a:xfrm>
        </p:grpSpPr>
        <p:sp>
          <p:nvSpPr>
            <p:cNvPr id="10" name="Titre 1">
              <a:extLst>
                <a:ext uri="{FF2B5EF4-FFF2-40B4-BE49-F238E27FC236}">
                  <a16:creationId xmlns:a16="http://schemas.microsoft.com/office/drawing/2014/main" id="{F9551C28-6196-B473-E8A7-3CD177022A7D}"/>
                </a:ext>
              </a:extLst>
            </p:cNvPr>
            <p:cNvSpPr txBox="1">
              <a:spLocks/>
            </p:cNvSpPr>
            <p:nvPr/>
          </p:nvSpPr>
          <p:spPr>
            <a:xfrm>
              <a:off x="1107703" y="316597"/>
              <a:ext cx="8496228" cy="555483"/>
            </a:xfrm>
            <a:prstGeom prst="rect">
              <a:avLst/>
            </a:prstGeom>
          </p:spPr>
          <p:txBody>
            <a:bodyPr vert="horz" lIns="91440" tIns="45720" rIns="91440" bIns="45720" rtlCol="0" anchor="t">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000" b="1" dirty="0">
                  <a:latin typeface="Arial    "/>
                </a:rPr>
                <a:t>Cartographie et hiérarchisation  des risques</a:t>
              </a:r>
            </a:p>
          </p:txBody>
        </p:sp>
        <p:grpSp>
          <p:nvGrpSpPr>
            <p:cNvPr id="11" name="Groupe 10">
              <a:extLst>
                <a:ext uri="{FF2B5EF4-FFF2-40B4-BE49-F238E27FC236}">
                  <a16:creationId xmlns:a16="http://schemas.microsoft.com/office/drawing/2014/main" id="{847B89CC-5F5E-F162-76DD-38B683EA230A}"/>
                </a:ext>
              </a:extLst>
            </p:cNvPr>
            <p:cNvGrpSpPr/>
            <p:nvPr/>
          </p:nvGrpSpPr>
          <p:grpSpPr>
            <a:xfrm>
              <a:off x="345439" y="273513"/>
              <a:ext cx="581115" cy="735471"/>
              <a:chOff x="345439" y="509681"/>
              <a:chExt cx="581115" cy="735471"/>
            </a:xfrm>
          </p:grpSpPr>
          <p:sp>
            <p:nvSpPr>
              <p:cNvPr id="12" name="Forme libre : forme 11">
                <a:extLst>
                  <a:ext uri="{FF2B5EF4-FFF2-40B4-BE49-F238E27FC236}">
                    <a16:creationId xmlns:a16="http://schemas.microsoft.com/office/drawing/2014/main" id="{82501EFB-285C-445F-17E0-EEDF8C7AF723}"/>
                  </a:ext>
                </a:extLst>
              </p:cNvPr>
              <p:cNvSpPr/>
              <p:nvPr/>
            </p:nvSpPr>
            <p:spPr>
              <a:xfrm>
                <a:off x="345439" y="509681"/>
                <a:ext cx="581115" cy="735471"/>
              </a:xfrm>
              <a:custGeom>
                <a:avLst/>
                <a:gdLst>
                  <a:gd name="connsiteX0" fmla="*/ 0 w 1481666"/>
                  <a:gd name="connsiteY0" fmla="*/ 644525 h 1289050"/>
                  <a:gd name="connsiteX1" fmla="*/ 322263 w 1481666"/>
                  <a:gd name="connsiteY1" fmla="*/ 0 h 1289050"/>
                  <a:gd name="connsiteX2" fmla="*/ 1159404 w 1481666"/>
                  <a:gd name="connsiteY2" fmla="*/ 0 h 1289050"/>
                  <a:gd name="connsiteX3" fmla="*/ 1481666 w 1481666"/>
                  <a:gd name="connsiteY3" fmla="*/ 644525 h 1289050"/>
                  <a:gd name="connsiteX4" fmla="*/ 1159404 w 1481666"/>
                  <a:gd name="connsiteY4" fmla="*/ 1289050 h 1289050"/>
                  <a:gd name="connsiteX5" fmla="*/ 322263 w 1481666"/>
                  <a:gd name="connsiteY5" fmla="*/ 1289050 h 1289050"/>
                  <a:gd name="connsiteX6" fmla="*/ 0 w 1481666"/>
                  <a:gd name="connsiteY6" fmla="*/ 644525 h 128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1666" h="1289050">
                    <a:moveTo>
                      <a:pt x="740833" y="0"/>
                    </a:moveTo>
                    <a:lnTo>
                      <a:pt x="1481666" y="280369"/>
                    </a:lnTo>
                    <a:lnTo>
                      <a:pt x="1481666" y="1008682"/>
                    </a:lnTo>
                    <a:lnTo>
                      <a:pt x="740833" y="1289050"/>
                    </a:lnTo>
                    <a:lnTo>
                      <a:pt x="0" y="1008682"/>
                    </a:lnTo>
                    <a:lnTo>
                      <a:pt x="0" y="280369"/>
                    </a:lnTo>
                    <a:lnTo>
                      <a:pt x="740833" y="0"/>
                    </a:lnTo>
                    <a:close/>
                  </a:path>
                </a:pathLst>
              </a:custGeom>
              <a:noFill/>
              <a:ln>
                <a:solidFill>
                  <a:srgbClr val="FFC800"/>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2787" tIns="272803" rIns="242787" bIns="272803" numCol="1" spcCol="1270" anchor="ctr" anchorCtr="0">
                <a:noAutofit/>
              </a:bodyPr>
              <a:lstStyle/>
              <a:p>
                <a:pPr marL="0" lvl="0" indent="0" algn="ctr" defTabSz="466725">
                  <a:lnSpc>
                    <a:spcPct val="90000"/>
                  </a:lnSpc>
                  <a:spcBef>
                    <a:spcPct val="0"/>
                  </a:spcBef>
                  <a:spcAft>
                    <a:spcPct val="35000"/>
                  </a:spcAft>
                  <a:buNone/>
                </a:pPr>
                <a:endParaRPr lang="fr-FR" sz="1500" kern="1200" dirty="0">
                  <a:solidFill>
                    <a:srgbClr val="FFC800"/>
                  </a:solidFill>
                  <a:highlight>
                    <a:srgbClr val="FFCC66"/>
                  </a:highlight>
                </a:endParaRPr>
              </a:p>
            </p:txBody>
          </p:sp>
          <p:sp>
            <p:nvSpPr>
              <p:cNvPr id="13" name="ZoneTexte 12">
                <a:extLst>
                  <a:ext uri="{FF2B5EF4-FFF2-40B4-BE49-F238E27FC236}">
                    <a16:creationId xmlns:a16="http://schemas.microsoft.com/office/drawing/2014/main" id="{92C9DCB9-7380-FB35-79E1-F06DFB39F035}"/>
                  </a:ext>
                </a:extLst>
              </p:cNvPr>
              <p:cNvSpPr txBox="1"/>
              <p:nvPr/>
            </p:nvSpPr>
            <p:spPr>
              <a:xfrm>
                <a:off x="402128" y="646583"/>
                <a:ext cx="467735" cy="461665"/>
              </a:xfrm>
              <a:prstGeom prst="rect">
                <a:avLst/>
              </a:prstGeom>
              <a:noFill/>
            </p:spPr>
            <p:txBody>
              <a:bodyPr wrap="square" rtlCol="0">
                <a:spAutoFit/>
              </a:bodyPr>
              <a:lstStyle/>
              <a:p>
                <a:pPr algn="ctr"/>
                <a:r>
                  <a:rPr lang="fr-FR" sz="2400" b="1" dirty="0">
                    <a:solidFill>
                      <a:srgbClr val="FFC800"/>
                    </a:solidFill>
                    <a:latin typeface="Arial" panose="020B0604020202020204" pitchFamily="34" charset="0"/>
                    <a:cs typeface="Arial" panose="020B0604020202020204" pitchFamily="34" charset="0"/>
                  </a:rPr>
                  <a:t>3</a:t>
                </a:r>
                <a:r>
                  <a:rPr lang="fr-FR" sz="1400" b="1" dirty="0">
                    <a:solidFill>
                      <a:srgbClr val="FFC800"/>
                    </a:solidFill>
                    <a:latin typeface="Arial" panose="020B0604020202020204" pitchFamily="34" charset="0"/>
                    <a:cs typeface="Arial" panose="020B0604020202020204" pitchFamily="34" charset="0"/>
                  </a:rPr>
                  <a:t>.</a:t>
                </a:r>
                <a:endParaRPr lang="fr-FR" sz="2400" b="1" dirty="0">
                  <a:solidFill>
                    <a:srgbClr val="FFC800"/>
                  </a:solidFill>
                  <a:latin typeface="Arial" panose="020B0604020202020204" pitchFamily="34" charset="0"/>
                  <a:cs typeface="Arial" panose="020B0604020202020204" pitchFamily="34" charset="0"/>
                </a:endParaRPr>
              </a:p>
            </p:txBody>
          </p:sp>
        </p:grpSp>
      </p:grpSp>
      <p:sp>
        <p:nvSpPr>
          <p:cNvPr id="6" name="Titre 1">
            <a:extLst>
              <a:ext uri="{FF2B5EF4-FFF2-40B4-BE49-F238E27FC236}">
                <a16:creationId xmlns:a16="http://schemas.microsoft.com/office/drawing/2014/main" id="{A5F31CF7-8547-D7B2-F48B-FCDABEAEF22C}"/>
              </a:ext>
            </a:extLst>
          </p:cNvPr>
          <p:cNvSpPr txBox="1">
            <a:spLocks/>
          </p:cNvSpPr>
          <p:nvPr/>
        </p:nvSpPr>
        <p:spPr>
          <a:xfrm>
            <a:off x="1033573" y="683667"/>
            <a:ext cx="8644487" cy="34043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1500" b="1" i="1" dirty="0">
                <a:latin typeface="Arial    "/>
              </a:rPr>
              <a:t>Le plan de vigilance français impose la cartographie des risques tandis que la CS3D évoque le recensement des incidences négatives</a:t>
            </a:r>
          </a:p>
        </p:txBody>
      </p:sp>
      <p:cxnSp>
        <p:nvCxnSpPr>
          <p:cNvPr id="7" name="Connecteur droit 6">
            <a:extLst>
              <a:ext uri="{FF2B5EF4-FFF2-40B4-BE49-F238E27FC236}">
                <a16:creationId xmlns:a16="http://schemas.microsoft.com/office/drawing/2014/main" id="{88BD261A-0AF2-54C8-414D-F6148AA47169}"/>
              </a:ext>
            </a:extLst>
          </p:cNvPr>
          <p:cNvCxnSpPr>
            <a:cxnSpLocks/>
          </p:cNvCxnSpPr>
          <p:nvPr/>
        </p:nvCxnSpPr>
        <p:spPr>
          <a:xfrm flipH="1">
            <a:off x="680936" y="6356350"/>
            <a:ext cx="10836613" cy="0"/>
          </a:xfrm>
          <a:prstGeom prst="line">
            <a:avLst/>
          </a:prstGeom>
          <a:ln>
            <a:solidFill>
              <a:srgbClr val="FFC800"/>
            </a:solidFill>
          </a:ln>
        </p:spPr>
        <p:style>
          <a:lnRef idx="1">
            <a:schemeClr val="dk1"/>
          </a:lnRef>
          <a:fillRef idx="0">
            <a:schemeClr val="dk1"/>
          </a:fillRef>
          <a:effectRef idx="0">
            <a:schemeClr val="dk1"/>
          </a:effectRef>
          <a:fontRef idx="minor">
            <a:schemeClr val="tx1"/>
          </a:fontRef>
        </p:style>
      </p:cxnSp>
      <p:sp>
        <p:nvSpPr>
          <p:cNvPr id="15" name="ZoneTexte 14">
            <a:extLst>
              <a:ext uri="{FF2B5EF4-FFF2-40B4-BE49-F238E27FC236}">
                <a16:creationId xmlns:a16="http://schemas.microsoft.com/office/drawing/2014/main" id="{3C3E33F1-2E2B-FF28-C03F-944A927D883B}"/>
              </a:ext>
            </a:extLst>
          </p:cNvPr>
          <p:cNvSpPr txBox="1"/>
          <p:nvPr/>
        </p:nvSpPr>
        <p:spPr>
          <a:xfrm>
            <a:off x="977956" y="1149178"/>
            <a:ext cx="4692737" cy="584775"/>
          </a:xfrm>
          <a:prstGeom prst="rect">
            <a:avLst/>
          </a:prstGeom>
          <a:noFill/>
          <a:ln>
            <a:noFill/>
            <a:prstDash val="dash"/>
          </a:ln>
        </p:spPr>
        <p:txBody>
          <a:bodyPr wrap="square">
            <a:spAutoFit/>
          </a:bodyPr>
          <a:lstStyle/>
          <a:p>
            <a:pPr algn="just"/>
            <a:r>
              <a:rPr lang="fr-FR" sz="1600" b="1" dirty="0">
                <a:solidFill>
                  <a:srgbClr val="FFC800"/>
                </a:solidFill>
                <a:latin typeface="Arial" panose="020B0604020202020204" pitchFamily="34" charset="0"/>
                <a:cs typeface="Arial" panose="020B0604020202020204" pitchFamily="34" charset="0"/>
              </a:rPr>
              <a:t>La cartographie des risques issue de la Loi Vigilance</a:t>
            </a:r>
          </a:p>
        </p:txBody>
      </p:sp>
      <p:sp>
        <p:nvSpPr>
          <p:cNvPr id="16" name="ZoneTexte 15">
            <a:extLst>
              <a:ext uri="{FF2B5EF4-FFF2-40B4-BE49-F238E27FC236}">
                <a16:creationId xmlns:a16="http://schemas.microsoft.com/office/drawing/2014/main" id="{39A22399-1552-32D6-E367-9805C3F98C3E}"/>
              </a:ext>
            </a:extLst>
          </p:cNvPr>
          <p:cNvSpPr txBox="1"/>
          <p:nvPr/>
        </p:nvSpPr>
        <p:spPr>
          <a:xfrm>
            <a:off x="6682929" y="1116578"/>
            <a:ext cx="5266952" cy="338554"/>
          </a:xfrm>
          <a:prstGeom prst="rect">
            <a:avLst/>
          </a:prstGeom>
          <a:noFill/>
          <a:ln>
            <a:noFill/>
            <a:prstDash val="dash"/>
          </a:ln>
        </p:spPr>
        <p:txBody>
          <a:bodyPr wrap="square">
            <a:spAutoFit/>
          </a:bodyPr>
          <a:lstStyle/>
          <a:p>
            <a:pPr algn="just"/>
            <a:r>
              <a:rPr lang="fr-FR" sz="1600" b="1" dirty="0">
                <a:solidFill>
                  <a:schemeClr val="accent2">
                    <a:lumMod val="75000"/>
                  </a:schemeClr>
                </a:solidFill>
                <a:latin typeface="Arial" panose="020B0604020202020204" pitchFamily="34" charset="0"/>
                <a:cs typeface="Arial" panose="020B0604020202020204" pitchFamily="34" charset="0"/>
              </a:rPr>
              <a:t>Le recensement des risques imposé par la CS3D</a:t>
            </a:r>
          </a:p>
        </p:txBody>
      </p:sp>
      <p:cxnSp>
        <p:nvCxnSpPr>
          <p:cNvPr id="31" name="Connecteur droit 30">
            <a:extLst>
              <a:ext uri="{FF2B5EF4-FFF2-40B4-BE49-F238E27FC236}">
                <a16:creationId xmlns:a16="http://schemas.microsoft.com/office/drawing/2014/main" id="{4FC0AFD3-F85B-3C10-CE4F-24303BAA7028}"/>
              </a:ext>
            </a:extLst>
          </p:cNvPr>
          <p:cNvCxnSpPr>
            <a:cxnSpLocks/>
          </p:cNvCxnSpPr>
          <p:nvPr/>
        </p:nvCxnSpPr>
        <p:spPr>
          <a:xfrm flipV="1">
            <a:off x="6448425" y="1238250"/>
            <a:ext cx="0" cy="4893666"/>
          </a:xfrm>
          <a:prstGeom prst="line">
            <a:avLst/>
          </a:prstGeom>
          <a:ln>
            <a:solidFill>
              <a:srgbClr val="FFC800"/>
            </a:solidFill>
          </a:ln>
        </p:spPr>
        <p:style>
          <a:lnRef idx="1">
            <a:schemeClr val="dk1"/>
          </a:lnRef>
          <a:fillRef idx="0">
            <a:schemeClr val="dk1"/>
          </a:fillRef>
          <a:effectRef idx="0">
            <a:schemeClr val="dk1"/>
          </a:effectRef>
          <a:fontRef idx="minor">
            <a:schemeClr val="tx1"/>
          </a:fontRef>
        </p:style>
      </p:cxnSp>
      <p:sp>
        <p:nvSpPr>
          <p:cNvPr id="66" name="ZoneTexte 48">
            <a:extLst>
              <a:ext uri="{FF2B5EF4-FFF2-40B4-BE49-F238E27FC236}">
                <a16:creationId xmlns:a16="http://schemas.microsoft.com/office/drawing/2014/main" id="{92D0490A-7E36-D68A-781A-0542DFF4C9B9}"/>
              </a:ext>
            </a:extLst>
          </p:cNvPr>
          <p:cNvSpPr txBox="1"/>
          <p:nvPr/>
        </p:nvSpPr>
        <p:spPr>
          <a:xfrm>
            <a:off x="9586986" y="1788206"/>
            <a:ext cx="677925" cy="276999"/>
          </a:xfrm>
          <a:prstGeom prst="rect">
            <a:avLst/>
          </a:prstGeom>
          <a:noFill/>
          <a:ln>
            <a:noFill/>
            <a:prstDash val="dash"/>
          </a:ln>
        </p:spPr>
        <p:txBody>
          <a:bodyPr wrap="square">
            <a:spAutoFit/>
          </a:bodyPr>
          <a:lstStyle/>
          <a:p>
            <a:r>
              <a:rPr lang="fr-FR" sz="1200" b="1" dirty="0">
                <a:solidFill>
                  <a:schemeClr val="tx2">
                    <a:lumMod val="90000"/>
                    <a:lumOff val="10000"/>
                  </a:schemeClr>
                </a:solidFill>
                <a:latin typeface="Arial" panose="020B0604020202020204" pitchFamily="34" charset="0"/>
                <a:cs typeface="Arial" panose="020B0604020202020204" pitchFamily="34" charset="0"/>
              </a:rPr>
              <a:t>[art.8]</a:t>
            </a:r>
          </a:p>
        </p:txBody>
      </p:sp>
      <p:sp>
        <p:nvSpPr>
          <p:cNvPr id="81" name="ZoneTexte 48">
            <a:extLst>
              <a:ext uri="{FF2B5EF4-FFF2-40B4-BE49-F238E27FC236}">
                <a16:creationId xmlns:a16="http://schemas.microsoft.com/office/drawing/2014/main" id="{E00FF272-3660-7E6B-B208-9D5163078669}"/>
              </a:ext>
            </a:extLst>
          </p:cNvPr>
          <p:cNvSpPr txBox="1"/>
          <p:nvPr/>
        </p:nvSpPr>
        <p:spPr>
          <a:xfrm>
            <a:off x="1763190" y="1672640"/>
            <a:ext cx="3161710" cy="276999"/>
          </a:xfrm>
          <a:prstGeom prst="rect">
            <a:avLst/>
          </a:prstGeom>
          <a:noFill/>
          <a:ln>
            <a:noFill/>
            <a:prstDash val="dash"/>
          </a:ln>
        </p:spPr>
        <p:txBody>
          <a:bodyPr wrap="square">
            <a:spAutoFit/>
          </a:bodyPr>
          <a:lstStyle/>
          <a:p>
            <a:r>
              <a:rPr lang="fr-FR" sz="1200" b="1" dirty="0">
                <a:solidFill>
                  <a:schemeClr val="tx2">
                    <a:lumMod val="90000"/>
                    <a:lumOff val="10000"/>
                  </a:schemeClr>
                </a:solidFill>
                <a:latin typeface="Arial" panose="020B0604020202020204" pitchFamily="34" charset="0"/>
                <a:cs typeface="Arial" panose="020B0604020202020204" pitchFamily="34" charset="0"/>
              </a:rPr>
              <a:t>[art. L.225-102-4 code de commerce]</a:t>
            </a:r>
          </a:p>
        </p:txBody>
      </p:sp>
      <p:sp>
        <p:nvSpPr>
          <p:cNvPr id="84" name="ZoneTexte 14">
            <a:extLst>
              <a:ext uri="{FF2B5EF4-FFF2-40B4-BE49-F238E27FC236}">
                <a16:creationId xmlns:a16="http://schemas.microsoft.com/office/drawing/2014/main" id="{67D548E5-F839-5434-35A4-58198368BA69}"/>
              </a:ext>
            </a:extLst>
          </p:cNvPr>
          <p:cNvSpPr txBox="1"/>
          <p:nvPr/>
        </p:nvSpPr>
        <p:spPr>
          <a:xfrm>
            <a:off x="8527925" y="1763926"/>
            <a:ext cx="1224269" cy="338554"/>
          </a:xfrm>
          <a:prstGeom prst="rect">
            <a:avLst/>
          </a:prstGeom>
          <a:noFill/>
          <a:ln>
            <a:noFill/>
            <a:prstDash val="dash"/>
          </a:ln>
        </p:spPr>
        <p:txBody>
          <a:bodyPr wrap="square">
            <a:spAutoFit/>
          </a:bodyPr>
          <a:lstStyle/>
          <a:p>
            <a:pPr algn="just"/>
            <a:r>
              <a:rPr lang="fr-FR" sz="1600" b="1" dirty="0">
                <a:solidFill>
                  <a:schemeClr val="accent2">
                    <a:lumMod val="75000"/>
                  </a:schemeClr>
                </a:solidFill>
                <a:latin typeface="Arial" panose="020B0604020202020204" pitchFamily="34" charset="0"/>
                <a:cs typeface="Arial" panose="020B0604020202020204" pitchFamily="34" charset="0"/>
              </a:rPr>
              <a:t>Recenser </a:t>
            </a:r>
          </a:p>
        </p:txBody>
      </p:sp>
      <p:cxnSp>
        <p:nvCxnSpPr>
          <p:cNvPr id="85" name="Straight Arrow Connector 84">
            <a:extLst>
              <a:ext uri="{FF2B5EF4-FFF2-40B4-BE49-F238E27FC236}">
                <a16:creationId xmlns:a16="http://schemas.microsoft.com/office/drawing/2014/main" id="{B08C8A93-2922-6A7C-5229-AC9FC82E45B6}"/>
              </a:ext>
            </a:extLst>
          </p:cNvPr>
          <p:cNvCxnSpPr>
            <a:cxnSpLocks/>
          </p:cNvCxnSpPr>
          <p:nvPr/>
        </p:nvCxnSpPr>
        <p:spPr>
          <a:xfrm>
            <a:off x="9380576" y="2114222"/>
            <a:ext cx="0" cy="305552"/>
          </a:xfrm>
          <a:prstGeom prst="straightConnector1">
            <a:avLst/>
          </a:prstGeom>
          <a:ln>
            <a:solidFill>
              <a:schemeClr val="accent2">
                <a:lumMod val="7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86" name="TextBox 85">
            <a:extLst>
              <a:ext uri="{FF2B5EF4-FFF2-40B4-BE49-F238E27FC236}">
                <a16:creationId xmlns:a16="http://schemas.microsoft.com/office/drawing/2014/main" id="{A21AFEC3-374C-8E15-8075-D65F9CA50726}"/>
              </a:ext>
            </a:extLst>
          </p:cNvPr>
          <p:cNvSpPr txBox="1"/>
          <p:nvPr/>
        </p:nvSpPr>
        <p:spPr>
          <a:xfrm>
            <a:off x="532371" y="2139972"/>
            <a:ext cx="5681551" cy="430887"/>
          </a:xfrm>
          <a:prstGeom prst="rect">
            <a:avLst/>
          </a:prstGeom>
          <a:noFill/>
          <a:ln>
            <a:solidFill>
              <a:srgbClr val="FF0000"/>
            </a:solidFill>
            <a:prstDash val="solid"/>
          </a:ln>
        </p:spPr>
        <p:txBody>
          <a:bodyPr wrap="square" rtlCol="0">
            <a:spAutoFit/>
          </a:bodyPr>
          <a:lstStyle/>
          <a:p>
            <a:pPr algn="just"/>
            <a:r>
              <a:rPr lang="fr-FR" sz="1100" dirty="0">
                <a:latin typeface="Arial" panose="020B0604020202020204" pitchFamily="34" charset="0"/>
                <a:cs typeface="Arial" panose="020B0604020202020204" pitchFamily="34" charset="0"/>
              </a:rPr>
              <a:t>Le plan de vigilance doit comprendre une </a:t>
            </a:r>
            <a:r>
              <a:rPr lang="fr-FR" sz="1100" b="1" dirty="0">
                <a:solidFill>
                  <a:srgbClr val="FF0000"/>
                </a:solidFill>
                <a:latin typeface="Arial" panose="020B0604020202020204" pitchFamily="34" charset="0"/>
                <a:cs typeface="Arial" panose="020B0604020202020204" pitchFamily="34" charset="0"/>
              </a:rPr>
              <a:t>cartographie des risques </a:t>
            </a:r>
            <a:r>
              <a:rPr lang="fr-FR" sz="1100" dirty="0">
                <a:latin typeface="Arial" panose="020B0604020202020204" pitchFamily="34" charset="0"/>
                <a:cs typeface="Arial" panose="020B0604020202020204" pitchFamily="34" charset="0"/>
              </a:rPr>
              <a:t>destinée à leur </a:t>
            </a:r>
          </a:p>
          <a:p>
            <a:pPr algn="just"/>
            <a:r>
              <a:rPr lang="fr-FR" sz="1100" dirty="0">
                <a:latin typeface="Arial" panose="020B0604020202020204" pitchFamily="34" charset="0"/>
                <a:cs typeface="Arial" panose="020B0604020202020204" pitchFamily="34" charset="0"/>
              </a:rPr>
              <a:t>(i) identification, (ii) analyse et (iii) hiérarchisation.</a:t>
            </a:r>
          </a:p>
        </p:txBody>
      </p:sp>
      <p:sp>
        <p:nvSpPr>
          <p:cNvPr id="88" name="TextBox 87">
            <a:extLst>
              <a:ext uri="{FF2B5EF4-FFF2-40B4-BE49-F238E27FC236}">
                <a16:creationId xmlns:a16="http://schemas.microsoft.com/office/drawing/2014/main" id="{B9CD1C75-6670-3537-28AA-6B0B1D5CB5A2}"/>
              </a:ext>
            </a:extLst>
          </p:cNvPr>
          <p:cNvSpPr txBox="1"/>
          <p:nvPr/>
        </p:nvSpPr>
        <p:spPr>
          <a:xfrm>
            <a:off x="6960137" y="2468988"/>
            <a:ext cx="5056411" cy="430887"/>
          </a:xfrm>
          <a:prstGeom prst="rect">
            <a:avLst/>
          </a:prstGeom>
          <a:noFill/>
          <a:ln>
            <a:solidFill>
              <a:schemeClr val="accent2">
                <a:lumMod val="75000"/>
              </a:schemeClr>
            </a:solidFill>
            <a:prstDash val="solid"/>
          </a:ln>
        </p:spPr>
        <p:txBody>
          <a:bodyPr wrap="square" rtlCol="0">
            <a:spAutoFit/>
          </a:bodyPr>
          <a:lstStyle/>
          <a:p>
            <a:pPr algn="just"/>
            <a:r>
              <a:rPr lang="fr-FR" sz="1100" b="1" dirty="0">
                <a:solidFill>
                  <a:schemeClr val="accent2">
                    <a:lumMod val="75000"/>
                  </a:schemeClr>
                </a:solidFill>
                <a:latin typeface="Arial" panose="020B0604020202020204" pitchFamily="34" charset="0"/>
                <a:cs typeface="Arial" panose="020B0604020202020204" pitchFamily="34" charset="0"/>
              </a:rPr>
              <a:t>Prendre des mesures appropriées </a:t>
            </a:r>
            <a:r>
              <a:rPr lang="fr-FR" sz="1100" dirty="0">
                <a:latin typeface="Arial" panose="020B0604020202020204" pitchFamily="34" charset="0"/>
                <a:cs typeface="Arial" panose="020B0604020202020204" pitchFamily="34" charset="0"/>
              </a:rPr>
              <a:t>pour recenser et évaluer les incidences négatives réelles et potentielles. </a:t>
            </a:r>
          </a:p>
        </p:txBody>
      </p:sp>
      <p:sp>
        <p:nvSpPr>
          <p:cNvPr id="14" name="TextBox 13">
            <a:extLst>
              <a:ext uri="{FF2B5EF4-FFF2-40B4-BE49-F238E27FC236}">
                <a16:creationId xmlns:a16="http://schemas.microsoft.com/office/drawing/2014/main" id="{FF3205C0-D7BB-7D2F-466F-B2AAF227C243}"/>
              </a:ext>
            </a:extLst>
          </p:cNvPr>
          <p:cNvSpPr txBox="1"/>
          <p:nvPr/>
        </p:nvSpPr>
        <p:spPr>
          <a:xfrm>
            <a:off x="298605" y="1885583"/>
            <a:ext cx="1405646" cy="276999"/>
          </a:xfrm>
          <a:prstGeom prst="rect">
            <a:avLst/>
          </a:prstGeom>
          <a:noFill/>
          <a:ln>
            <a:noFill/>
            <a:prstDash val="dash"/>
          </a:ln>
        </p:spPr>
        <p:txBody>
          <a:bodyPr wrap="square" rtlCol="0">
            <a:spAutoFit/>
          </a:bodyPr>
          <a:lstStyle/>
          <a:p>
            <a:pPr algn="just"/>
            <a:r>
              <a:rPr lang="fr-FR" sz="1100" b="1" dirty="0">
                <a:solidFill>
                  <a:srgbClr val="FF0000"/>
                </a:solidFill>
                <a:latin typeface="Arial" panose="020B0604020202020204" pitchFamily="34" charset="0"/>
                <a:cs typeface="Arial" panose="020B0604020202020204" pitchFamily="34" charset="0"/>
              </a:rPr>
              <a:t>    </a:t>
            </a:r>
            <a:r>
              <a:rPr lang="fr-FR" sz="1200" b="1" dirty="0">
                <a:solidFill>
                  <a:srgbClr val="FF0000"/>
                </a:solidFill>
                <a:latin typeface="Arial" panose="020B0604020202020204" pitchFamily="34" charset="0"/>
                <a:cs typeface="Arial" panose="020B0604020202020204" pitchFamily="34" charset="0"/>
              </a:rPr>
              <a:t>Loi Vigilance</a:t>
            </a:r>
          </a:p>
        </p:txBody>
      </p:sp>
      <p:sp>
        <p:nvSpPr>
          <p:cNvPr id="22" name="TextBox 21">
            <a:extLst>
              <a:ext uri="{FF2B5EF4-FFF2-40B4-BE49-F238E27FC236}">
                <a16:creationId xmlns:a16="http://schemas.microsoft.com/office/drawing/2014/main" id="{24615F52-34D4-21FD-EB9C-1CBA14C61D28}"/>
              </a:ext>
            </a:extLst>
          </p:cNvPr>
          <p:cNvSpPr txBox="1"/>
          <p:nvPr/>
        </p:nvSpPr>
        <p:spPr>
          <a:xfrm>
            <a:off x="680936" y="3449098"/>
            <a:ext cx="4538056" cy="253916"/>
          </a:xfrm>
          <a:prstGeom prst="rect">
            <a:avLst/>
          </a:prstGeom>
          <a:noFill/>
          <a:ln>
            <a:noFill/>
          </a:ln>
        </p:spPr>
        <p:txBody>
          <a:bodyPr wrap="square" rtlCol="0">
            <a:spAutoFit/>
          </a:bodyPr>
          <a:lstStyle/>
          <a:p>
            <a:r>
              <a:rPr lang="fr-FR" sz="1050" b="1" dirty="0">
                <a:latin typeface="Arial" panose="020B0604020202020204" pitchFamily="34" charset="0"/>
                <a:cs typeface="Arial" panose="020B0604020202020204" pitchFamily="34" charset="0"/>
              </a:rPr>
              <a:t>1. Exigences méthodologiques de la cartographie des risques:</a:t>
            </a:r>
          </a:p>
        </p:txBody>
      </p:sp>
      <p:sp>
        <p:nvSpPr>
          <p:cNvPr id="23" name="Rectangle: Diagonal Corners Rounded 22">
            <a:extLst>
              <a:ext uri="{FF2B5EF4-FFF2-40B4-BE49-F238E27FC236}">
                <a16:creationId xmlns:a16="http://schemas.microsoft.com/office/drawing/2014/main" id="{4DE2B57A-45EF-0F7F-8137-AE85514B2281}"/>
              </a:ext>
            </a:extLst>
          </p:cNvPr>
          <p:cNvSpPr/>
          <p:nvPr/>
        </p:nvSpPr>
        <p:spPr>
          <a:xfrm>
            <a:off x="939669" y="3703014"/>
            <a:ext cx="4743060" cy="1481775"/>
          </a:xfrm>
          <a:prstGeom prst="round2DiagRect">
            <a:avLst/>
          </a:prstGeom>
          <a:solidFill>
            <a:schemeClr val="bg1"/>
          </a:solidFill>
          <a:ln>
            <a:solidFill>
              <a:srgbClr val="FFC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just"/>
            <a:r>
              <a:rPr lang="fr-FR" sz="1050" b="1" dirty="0">
                <a:solidFill>
                  <a:schemeClr val="accent4">
                    <a:lumMod val="75000"/>
                  </a:schemeClr>
                </a:solidFill>
                <a:latin typeface="Arial" panose="020B0604020202020204" pitchFamily="34" charset="0"/>
                <a:cs typeface="Arial" panose="020B0604020202020204" pitchFamily="34" charset="0"/>
              </a:rPr>
              <a:t>		 </a:t>
            </a:r>
            <a:r>
              <a:rPr lang="fr-FR" sz="1050" b="1" u="sng" dirty="0">
                <a:solidFill>
                  <a:schemeClr val="tx1"/>
                </a:solidFill>
                <a:latin typeface="Arial" panose="020B0604020202020204" pitchFamily="34" charset="0"/>
                <a:cs typeface="Arial" panose="020B0604020202020204" pitchFamily="34" charset="0"/>
              </a:rPr>
              <a:t>Périmètre</a:t>
            </a:r>
            <a:r>
              <a:rPr lang="fr-FR" sz="1050" b="1" u="sng" dirty="0">
                <a:solidFill>
                  <a:schemeClr val="tx1"/>
                </a:solidFill>
              </a:rPr>
              <a:t> </a:t>
            </a:r>
          </a:p>
          <a:p>
            <a:pPr marL="171450" indent="-171450" algn="just">
              <a:buClr>
                <a:schemeClr val="accent4">
                  <a:lumMod val="75000"/>
                </a:schemeClr>
              </a:buClr>
              <a:buFontTx/>
              <a:buChar char="-"/>
            </a:pPr>
            <a:r>
              <a:rPr lang="fr-FR" sz="1050" dirty="0">
                <a:solidFill>
                  <a:schemeClr val="tx1"/>
                </a:solidFill>
                <a:latin typeface="Arial" panose="020B0604020202020204" pitchFamily="34" charset="0"/>
                <a:cs typeface="Arial" panose="020B0604020202020204" pitchFamily="34" charset="0"/>
              </a:rPr>
              <a:t>Potentiels impacts des </a:t>
            </a:r>
            <a:r>
              <a:rPr lang="fr-FR" sz="1050" b="1" dirty="0">
                <a:solidFill>
                  <a:srgbClr val="FFC000"/>
                </a:solidFill>
                <a:latin typeface="Arial" panose="020B0604020202020204" pitchFamily="34" charset="0"/>
                <a:cs typeface="Arial" panose="020B0604020202020204" pitchFamily="34" charset="0"/>
              </a:rPr>
              <a:t>activités</a:t>
            </a:r>
            <a:r>
              <a:rPr lang="fr-FR" sz="1050" dirty="0">
                <a:solidFill>
                  <a:schemeClr val="tx1"/>
                </a:solidFill>
                <a:latin typeface="Arial" panose="020B0604020202020204" pitchFamily="34" charset="0"/>
                <a:cs typeface="Arial" panose="020B0604020202020204" pitchFamily="34" charset="0"/>
              </a:rPr>
              <a:t> de l’entreprise (sur les droits fondamentaux, la santé, la sécurité ou l’ environnement) ;</a:t>
            </a:r>
          </a:p>
          <a:p>
            <a:pPr marL="171450" indent="-171450" algn="just">
              <a:buClr>
                <a:schemeClr val="accent4">
                  <a:lumMod val="75000"/>
                </a:schemeClr>
              </a:buClr>
              <a:buFontTx/>
              <a:buChar char="-"/>
            </a:pPr>
            <a:r>
              <a:rPr lang="fr-FR" sz="1050" b="1" dirty="0">
                <a:solidFill>
                  <a:srgbClr val="FFC000"/>
                </a:solidFill>
                <a:latin typeface="Arial" panose="020B0604020202020204" pitchFamily="34" charset="0"/>
                <a:cs typeface="Arial" panose="020B0604020202020204" pitchFamily="34" charset="0"/>
              </a:rPr>
              <a:t>Facteurs précis </a:t>
            </a:r>
            <a:r>
              <a:rPr lang="fr-FR" sz="1050" dirty="0">
                <a:solidFill>
                  <a:schemeClr val="tx1"/>
                </a:solidFill>
                <a:latin typeface="Arial" panose="020B0604020202020204" pitchFamily="34" charset="0"/>
                <a:cs typeface="Arial" panose="020B0604020202020204" pitchFamily="34" charset="0"/>
              </a:rPr>
              <a:t>susceptibles d’engendrer la réalisation des risques.</a:t>
            </a:r>
          </a:p>
          <a:p>
            <a:pPr marL="171450" indent="-171450" algn="just">
              <a:buClr>
                <a:schemeClr val="accent4">
                  <a:lumMod val="75000"/>
                </a:schemeClr>
              </a:buClr>
              <a:buFontTx/>
              <a:buChar char="-"/>
            </a:pPr>
            <a:endParaRPr lang="fr-FR" sz="1050" dirty="0">
              <a:solidFill>
                <a:schemeClr val="tx1"/>
              </a:solidFill>
            </a:endParaRPr>
          </a:p>
          <a:p>
            <a:pPr algn="just"/>
            <a:r>
              <a:rPr lang="fr-FR" sz="1050" b="1" dirty="0">
                <a:solidFill>
                  <a:schemeClr val="tx1"/>
                </a:solidFill>
                <a:latin typeface="Arial" panose="020B0604020202020204" pitchFamily="34" charset="0"/>
                <a:cs typeface="Arial" panose="020B0604020202020204" pitchFamily="34" charset="0"/>
              </a:rPr>
              <a:t>                                             </a:t>
            </a:r>
            <a:r>
              <a:rPr lang="fr-FR" sz="1050" b="1" u="sng" dirty="0">
                <a:solidFill>
                  <a:schemeClr val="tx1"/>
                </a:solidFill>
                <a:latin typeface="Arial" panose="020B0604020202020204" pitchFamily="34" charset="0"/>
                <a:cs typeface="Arial" panose="020B0604020202020204" pitchFamily="34" charset="0"/>
              </a:rPr>
              <a:t>Hiérarchisation </a:t>
            </a:r>
          </a:p>
          <a:p>
            <a:pPr algn="just">
              <a:buClr>
                <a:schemeClr val="accent4">
                  <a:lumMod val="75000"/>
                </a:schemeClr>
              </a:buClr>
            </a:pPr>
            <a:r>
              <a:rPr lang="fr-FR" sz="1050" dirty="0">
                <a:solidFill>
                  <a:schemeClr val="tx1"/>
                </a:solidFill>
                <a:latin typeface="Arial" panose="020B0604020202020204" pitchFamily="34" charset="0"/>
                <a:cs typeface="Arial" panose="020B0604020202020204" pitchFamily="34" charset="0"/>
              </a:rPr>
              <a:t>-   Elle doit intervenir sur les </a:t>
            </a:r>
            <a:r>
              <a:rPr lang="fr-FR" sz="1050" b="1" dirty="0">
                <a:solidFill>
                  <a:srgbClr val="FFC000"/>
                </a:solidFill>
                <a:latin typeface="Arial" panose="020B0604020202020204" pitchFamily="34" charset="0"/>
                <a:cs typeface="Arial" panose="020B0604020202020204" pitchFamily="34" charset="0"/>
              </a:rPr>
              <a:t>risques bruts </a:t>
            </a:r>
            <a:r>
              <a:rPr lang="fr-FR" sz="1050" dirty="0">
                <a:solidFill>
                  <a:schemeClr val="tx1"/>
                </a:solidFill>
                <a:latin typeface="Arial" panose="020B0604020202020204" pitchFamily="34" charset="0"/>
                <a:cs typeface="Arial" panose="020B0604020202020204" pitchFamily="34" charset="0"/>
              </a:rPr>
              <a:t>;</a:t>
            </a:r>
          </a:p>
          <a:p>
            <a:pPr algn="just">
              <a:buClr>
                <a:schemeClr val="accent4">
                  <a:lumMod val="75000"/>
                </a:schemeClr>
              </a:buClr>
            </a:pPr>
            <a:r>
              <a:rPr lang="fr-FR" sz="1050" dirty="0">
                <a:solidFill>
                  <a:schemeClr val="tx1"/>
                </a:solidFill>
                <a:latin typeface="Arial" panose="020B0604020202020204" pitchFamily="34" charset="0"/>
                <a:cs typeface="Arial" panose="020B0604020202020204" pitchFamily="34" charset="0"/>
              </a:rPr>
              <a:t>-   Chaque risque doit être évalué</a:t>
            </a:r>
            <a:r>
              <a:rPr lang="fr-FR" sz="1050" b="1" dirty="0">
                <a:solidFill>
                  <a:srgbClr val="FFC000"/>
                </a:solidFill>
                <a:latin typeface="Arial" panose="020B0604020202020204" pitchFamily="34" charset="0"/>
                <a:cs typeface="Arial" panose="020B0604020202020204" pitchFamily="34" charset="0"/>
              </a:rPr>
              <a:t> individuellement</a:t>
            </a:r>
            <a:r>
              <a:rPr lang="fr-FR" sz="1050" dirty="0">
                <a:solidFill>
                  <a:schemeClr val="tx1"/>
                </a:solidFill>
                <a:latin typeface="Arial" panose="020B0604020202020204" pitchFamily="34" charset="0"/>
                <a:cs typeface="Arial" panose="020B0604020202020204" pitchFamily="34" charset="0"/>
              </a:rPr>
              <a:t>.</a:t>
            </a:r>
          </a:p>
          <a:p>
            <a:pPr algn="just">
              <a:buClr>
                <a:schemeClr val="accent4">
                  <a:lumMod val="75000"/>
                </a:schemeClr>
              </a:buClr>
            </a:pPr>
            <a:endParaRPr lang="fr-FR" sz="1050" dirty="0">
              <a:solidFill>
                <a:schemeClr val="tx1"/>
              </a:solidFill>
              <a:latin typeface="Arial" panose="020B0604020202020204" pitchFamily="34" charset="0"/>
              <a:cs typeface="Arial" panose="020B0604020202020204" pitchFamily="34" charset="0"/>
            </a:endParaRPr>
          </a:p>
          <a:p>
            <a:pPr algn="just"/>
            <a:endParaRPr lang="fr-FR" sz="1050" b="1" dirty="0">
              <a:solidFill>
                <a:schemeClr val="accent4">
                  <a:lumMod val="75000"/>
                </a:schemeClr>
              </a:solidFill>
              <a:latin typeface="Arial" panose="020B0604020202020204" pitchFamily="34" charset="0"/>
              <a:cs typeface="Arial" panose="020B0604020202020204" pitchFamily="34" charset="0"/>
            </a:endParaRPr>
          </a:p>
        </p:txBody>
      </p:sp>
      <p:sp>
        <p:nvSpPr>
          <p:cNvPr id="24" name="Rectangle 23">
            <a:extLst>
              <a:ext uri="{FF2B5EF4-FFF2-40B4-BE49-F238E27FC236}">
                <a16:creationId xmlns:a16="http://schemas.microsoft.com/office/drawing/2014/main" id="{8A965053-B1F0-F88C-AE52-995BA8DD1EAB}"/>
              </a:ext>
            </a:extLst>
          </p:cNvPr>
          <p:cNvSpPr/>
          <p:nvPr/>
        </p:nvSpPr>
        <p:spPr>
          <a:xfrm>
            <a:off x="539677" y="2801018"/>
            <a:ext cx="5674245" cy="652532"/>
          </a:xfrm>
          <a:prstGeom prst="rect">
            <a:avLst/>
          </a:prstGeom>
          <a:noFill/>
          <a:ln w="127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0DA3A2D6-8EAE-E55F-4BB1-66B69AD987A0}"/>
              </a:ext>
            </a:extLst>
          </p:cNvPr>
          <p:cNvSpPr/>
          <p:nvPr/>
        </p:nvSpPr>
        <p:spPr>
          <a:xfrm>
            <a:off x="539677" y="2880483"/>
            <a:ext cx="5608737" cy="49452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fr-FR" sz="1050" dirty="0">
                <a:solidFill>
                  <a:schemeClr val="tx1"/>
                </a:solidFill>
                <a:latin typeface="Arial    "/>
              </a:rPr>
              <a:t>Dans une décision « </a:t>
            </a:r>
            <a:r>
              <a:rPr lang="fr-FR" sz="1050" b="1" dirty="0">
                <a:solidFill>
                  <a:schemeClr val="tx1"/>
                </a:solidFill>
                <a:latin typeface="Arial    "/>
              </a:rPr>
              <a:t>La Poste  </a:t>
            </a:r>
            <a:r>
              <a:rPr lang="fr-FR" sz="1050" b="1" i="1" dirty="0">
                <a:solidFill>
                  <a:schemeClr val="tx1"/>
                </a:solidFill>
                <a:latin typeface="Arial    "/>
              </a:rPr>
              <a:t>»</a:t>
            </a:r>
            <a:r>
              <a:rPr lang="fr-FR" sz="1050" dirty="0">
                <a:solidFill>
                  <a:schemeClr val="tx1"/>
                </a:solidFill>
                <a:latin typeface="Arial    "/>
              </a:rPr>
              <a:t>,</a:t>
            </a:r>
            <a:r>
              <a:rPr lang="fr-FR" sz="1050" b="1" i="1" dirty="0">
                <a:solidFill>
                  <a:schemeClr val="tx1"/>
                </a:solidFill>
                <a:latin typeface="Arial    "/>
              </a:rPr>
              <a:t> </a:t>
            </a:r>
            <a:r>
              <a:rPr lang="fr-FR" sz="1050" dirty="0">
                <a:solidFill>
                  <a:schemeClr val="tx1"/>
                </a:solidFill>
                <a:latin typeface="Arial    "/>
              </a:rPr>
              <a:t>le tribunal judiciaire de Paris a rendu, le 5 décembre 2023, le premier jugement sur le fond en matière de devoir de vigilance à l’encontre du groupe, donnant ainsi  des précisions utiles sur la cartographie des risques.</a:t>
            </a:r>
          </a:p>
        </p:txBody>
      </p:sp>
      <p:sp>
        <p:nvSpPr>
          <p:cNvPr id="26" name="Rectangle: Diagonal Corners Rounded 25">
            <a:extLst>
              <a:ext uri="{FF2B5EF4-FFF2-40B4-BE49-F238E27FC236}">
                <a16:creationId xmlns:a16="http://schemas.microsoft.com/office/drawing/2014/main" id="{674498A6-DB8D-2756-9ECD-29E6E3604198}"/>
              </a:ext>
            </a:extLst>
          </p:cNvPr>
          <p:cNvSpPr/>
          <p:nvPr/>
        </p:nvSpPr>
        <p:spPr>
          <a:xfrm>
            <a:off x="1405354" y="5408586"/>
            <a:ext cx="4743060" cy="767745"/>
          </a:xfrm>
          <a:prstGeom prst="round2DiagRect">
            <a:avLst/>
          </a:prstGeom>
          <a:solidFill>
            <a:schemeClr val="bg1"/>
          </a:solidFill>
          <a:ln>
            <a:solidFill>
              <a:srgbClr val="FFC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171450" indent="-171450" algn="just">
              <a:buClr>
                <a:schemeClr val="accent4">
                  <a:lumMod val="75000"/>
                </a:schemeClr>
              </a:buClr>
              <a:buFontTx/>
              <a:buChar char="-"/>
            </a:pPr>
            <a:r>
              <a:rPr lang="fr-FR" sz="1050" dirty="0">
                <a:solidFill>
                  <a:schemeClr val="tx1"/>
                </a:solidFill>
                <a:latin typeface="Arial" panose="020B0604020202020204" pitchFamily="34" charset="0"/>
                <a:cs typeface="Arial" panose="020B0604020202020204" pitchFamily="34" charset="0"/>
              </a:rPr>
              <a:t>Risques identifiés de manière </a:t>
            </a:r>
            <a:r>
              <a:rPr lang="fr-FR" sz="1050" b="1" dirty="0">
                <a:solidFill>
                  <a:srgbClr val="FFC000"/>
                </a:solidFill>
                <a:latin typeface="Arial" panose="020B0604020202020204" pitchFamily="34" charset="0"/>
                <a:cs typeface="Arial" panose="020B0604020202020204" pitchFamily="34" charset="0"/>
              </a:rPr>
              <a:t>précise</a:t>
            </a:r>
            <a:r>
              <a:rPr lang="fr-FR" sz="1050" dirty="0">
                <a:solidFill>
                  <a:schemeClr val="tx1"/>
                </a:solidFill>
                <a:latin typeface="Arial" panose="020B0604020202020204" pitchFamily="34" charset="0"/>
                <a:cs typeface="Arial" panose="020B0604020202020204" pitchFamily="34" charset="0"/>
              </a:rPr>
              <a:t> ;</a:t>
            </a:r>
          </a:p>
          <a:p>
            <a:pPr marL="171450" indent="-171450" algn="just">
              <a:buClr>
                <a:schemeClr val="accent4">
                  <a:lumMod val="75000"/>
                </a:schemeClr>
              </a:buClr>
              <a:buFontTx/>
              <a:buChar char="-"/>
            </a:pPr>
            <a:r>
              <a:rPr lang="fr-FR" sz="1050" b="1" dirty="0">
                <a:solidFill>
                  <a:srgbClr val="FFC000"/>
                </a:solidFill>
                <a:latin typeface="Arial" panose="020B0604020202020204" pitchFamily="34" charset="0"/>
                <a:cs typeface="Arial" panose="020B0604020202020204" pitchFamily="34" charset="0"/>
              </a:rPr>
              <a:t>Facteurs de risque </a:t>
            </a:r>
            <a:r>
              <a:rPr lang="fr-FR" sz="1050" dirty="0">
                <a:solidFill>
                  <a:schemeClr val="tx1"/>
                </a:solidFill>
                <a:latin typeface="Arial" panose="020B0604020202020204" pitchFamily="34" charset="0"/>
                <a:cs typeface="Arial" panose="020B0604020202020204" pitchFamily="34" charset="0"/>
              </a:rPr>
              <a:t>liés à l’activité et à son organisation qui engendrent une atteinte aux valeurs protégées ;</a:t>
            </a:r>
          </a:p>
          <a:p>
            <a:pPr algn="just">
              <a:buClr>
                <a:schemeClr val="accent4">
                  <a:lumMod val="75000"/>
                </a:schemeClr>
              </a:buClr>
            </a:pPr>
            <a:r>
              <a:rPr lang="fr-FR" sz="1050" dirty="0">
                <a:solidFill>
                  <a:schemeClr val="accent4">
                    <a:lumMod val="75000"/>
                  </a:schemeClr>
                </a:solidFill>
                <a:latin typeface="Arial" panose="020B0604020202020204" pitchFamily="34" charset="0"/>
                <a:cs typeface="Arial" panose="020B0604020202020204" pitchFamily="34" charset="0"/>
              </a:rPr>
              <a:t>-    </a:t>
            </a:r>
            <a:r>
              <a:rPr lang="fr-FR" sz="1050" dirty="0">
                <a:solidFill>
                  <a:schemeClr val="tx1"/>
                </a:solidFill>
                <a:latin typeface="Arial" panose="020B0604020202020204" pitchFamily="34" charset="0"/>
                <a:cs typeface="Arial" panose="020B0604020202020204" pitchFamily="34" charset="0"/>
              </a:rPr>
              <a:t>La </a:t>
            </a:r>
            <a:r>
              <a:rPr lang="fr-FR" sz="1050" b="1" dirty="0">
                <a:solidFill>
                  <a:srgbClr val="FFC000"/>
                </a:solidFill>
                <a:latin typeface="Arial" panose="020B0604020202020204" pitchFamily="34" charset="0"/>
                <a:cs typeface="Arial" panose="020B0604020202020204" pitchFamily="34" charset="0"/>
              </a:rPr>
              <a:t>hiérarchisation </a:t>
            </a:r>
            <a:r>
              <a:rPr lang="fr-FR" sz="1050" dirty="0">
                <a:solidFill>
                  <a:schemeClr val="tx1"/>
                </a:solidFill>
                <a:latin typeface="Arial" panose="020B0604020202020204" pitchFamily="34" charset="0"/>
                <a:cs typeface="Arial" panose="020B0604020202020204" pitchFamily="34" charset="0"/>
              </a:rPr>
              <a:t>de chaque risque brut.</a:t>
            </a:r>
          </a:p>
        </p:txBody>
      </p:sp>
      <p:sp>
        <p:nvSpPr>
          <p:cNvPr id="28" name="TextBox 27">
            <a:extLst>
              <a:ext uri="{FF2B5EF4-FFF2-40B4-BE49-F238E27FC236}">
                <a16:creationId xmlns:a16="http://schemas.microsoft.com/office/drawing/2014/main" id="{E957F3CB-43EE-C823-222C-FE560F6BD003}"/>
              </a:ext>
            </a:extLst>
          </p:cNvPr>
          <p:cNvSpPr txBox="1"/>
          <p:nvPr/>
        </p:nvSpPr>
        <p:spPr>
          <a:xfrm>
            <a:off x="1088913" y="5151960"/>
            <a:ext cx="3986853" cy="253916"/>
          </a:xfrm>
          <a:prstGeom prst="rect">
            <a:avLst/>
          </a:prstGeom>
          <a:noFill/>
          <a:ln>
            <a:noFill/>
          </a:ln>
        </p:spPr>
        <p:txBody>
          <a:bodyPr wrap="square" rtlCol="0">
            <a:spAutoFit/>
          </a:bodyPr>
          <a:lstStyle/>
          <a:p>
            <a:r>
              <a:rPr lang="fr-FR" sz="1050" b="1" dirty="0">
                <a:latin typeface="Arial" panose="020B0604020202020204" pitchFamily="34" charset="0"/>
                <a:cs typeface="Arial" panose="020B0604020202020204" pitchFamily="34" charset="0"/>
              </a:rPr>
              <a:t>2. Niveau d’information requis dans le plan de vigilance :</a:t>
            </a:r>
          </a:p>
        </p:txBody>
      </p:sp>
      <p:sp>
        <p:nvSpPr>
          <p:cNvPr id="29" name="Arrow: Curved Right 28">
            <a:extLst>
              <a:ext uri="{FF2B5EF4-FFF2-40B4-BE49-F238E27FC236}">
                <a16:creationId xmlns:a16="http://schemas.microsoft.com/office/drawing/2014/main" id="{04EF77D6-3546-FC74-AFD3-E9D6728BCACD}"/>
              </a:ext>
            </a:extLst>
          </p:cNvPr>
          <p:cNvSpPr/>
          <p:nvPr/>
        </p:nvSpPr>
        <p:spPr>
          <a:xfrm>
            <a:off x="135493" y="3368675"/>
            <a:ext cx="352425" cy="802428"/>
          </a:xfrm>
          <a:prstGeom prst="curvedRightArrow">
            <a:avLst/>
          </a:prstGeom>
          <a:solidFill>
            <a:srgbClr val="FFC000">
              <a:alpha val="32000"/>
            </a:srgbClr>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30" name="Arrow: Curved Right 29">
            <a:extLst>
              <a:ext uri="{FF2B5EF4-FFF2-40B4-BE49-F238E27FC236}">
                <a16:creationId xmlns:a16="http://schemas.microsoft.com/office/drawing/2014/main" id="{06DF5662-690C-3379-60F1-A4E955474524}"/>
              </a:ext>
            </a:extLst>
          </p:cNvPr>
          <p:cNvSpPr/>
          <p:nvPr/>
        </p:nvSpPr>
        <p:spPr>
          <a:xfrm>
            <a:off x="532371" y="5062699"/>
            <a:ext cx="352425" cy="802428"/>
          </a:xfrm>
          <a:prstGeom prst="curvedRightArrow">
            <a:avLst/>
          </a:prstGeom>
          <a:solidFill>
            <a:srgbClr val="FFC000">
              <a:alpha val="32000"/>
            </a:srgbClr>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32" name="TextBox 31">
            <a:extLst>
              <a:ext uri="{FF2B5EF4-FFF2-40B4-BE49-F238E27FC236}">
                <a16:creationId xmlns:a16="http://schemas.microsoft.com/office/drawing/2014/main" id="{59D92057-E372-A15E-B3A7-F39D01B897D7}"/>
              </a:ext>
            </a:extLst>
          </p:cNvPr>
          <p:cNvSpPr txBox="1"/>
          <p:nvPr/>
        </p:nvSpPr>
        <p:spPr>
          <a:xfrm>
            <a:off x="334497" y="2542903"/>
            <a:ext cx="2141714" cy="276999"/>
          </a:xfrm>
          <a:prstGeom prst="rect">
            <a:avLst/>
          </a:prstGeom>
          <a:noFill/>
          <a:ln>
            <a:noFill/>
            <a:prstDash val="dash"/>
          </a:ln>
        </p:spPr>
        <p:txBody>
          <a:bodyPr wrap="square" rtlCol="0">
            <a:spAutoFit/>
          </a:bodyPr>
          <a:lstStyle/>
          <a:p>
            <a:pPr algn="just"/>
            <a:r>
              <a:rPr lang="fr-FR" sz="1100" b="1" dirty="0">
                <a:solidFill>
                  <a:srgbClr val="FF0000"/>
                </a:solidFill>
                <a:latin typeface="Arial" panose="020B0604020202020204" pitchFamily="34" charset="0"/>
                <a:cs typeface="Arial" panose="020B0604020202020204" pitchFamily="34" charset="0"/>
              </a:rPr>
              <a:t>   </a:t>
            </a:r>
            <a:r>
              <a:rPr lang="fr-FR" sz="1200" b="1" dirty="0">
                <a:solidFill>
                  <a:srgbClr val="FFC000"/>
                </a:solidFill>
                <a:latin typeface="Arial" panose="020B0604020202020204" pitchFamily="34" charset="0"/>
                <a:cs typeface="Arial" panose="020B0604020202020204" pitchFamily="34" charset="0"/>
              </a:rPr>
              <a:t>Jugement La Poste</a:t>
            </a:r>
          </a:p>
        </p:txBody>
      </p:sp>
      <p:sp>
        <p:nvSpPr>
          <p:cNvPr id="35" name="ZoneTexte 48">
            <a:extLst>
              <a:ext uri="{FF2B5EF4-FFF2-40B4-BE49-F238E27FC236}">
                <a16:creationId xmlns:a16="http://schemas.microsoft.com/office/drawing/2014/main" id="{4D660F45-210F-B07F-1E5E-F491CBCCC93D}"/>
              </a:ext>
            </a:extLst>
          </p:cNvPr>
          <p:cNvSpPr txBox="1"/>
          <p:nvPr/>
        </p:nvSpPr>
        <p:spPr>
          <a:xfrm>
            <a:off x="9643237" y="3975051"/>
            <a:ext cx="677925" cy="276999"/>
          </a:xfrm>
          <a:prstGeom prst="rect">
            <a:avLst/>
          </a:prstGeom>
          <a:noFill/>
          <a:ln>
            <a:noFill/>
            <a:prstDash val="dash"/>
          </a:ln>
        </p:spPr>
        <p:txBody>
          <a:bodyPr wrap="square">
            <a:spAutoFit/>
          </a:bodyPr>
          <a:lstStyle/>
          <a:p>
            <a:r>
              <a:rPr lang="fr-FR" sz="1200" b="1" dirty="0">
                <a:solidFill>
                  <a:schemeClr val="tx2">
                    <a:lumMod val="90000"/>
                    <a:lumOff val="10000"/>
                  </a:schemeClr>
                </a:solidFill>
                <a:latin typeface="Arial" panose="020B0604020202020204" pitchFamily="34" charset="0"/>
                <a:cs typeface="Arial" panose="020B0604020202020204" pitchFamily="34" charset="0"/>
              </a:rPr>
              <a:t>[art.9]</a:t>
            </a:r>
          </a:p>
        </p:txBody>
      </p:sp>
      <p:sp>
        <p:nvSpPr>
          <p:cNvPr id="36" name="TextBox 35">
            <a:extLst>
              <a:ext uri="{FF2B5EF4-FFF2-40B4-BE49-F238E27FC236}">
                <a16:creationId xmlns:a16="http://schemas.microsoft.com/office/drawing/2014/main" id="{5FDA8C10-0A26-FE17-C895-E28B5243972C}"/>
              </a:ext>
            </a:extLst>
          </p:cNvPr>
          <p:cNvSpPr txBox="1"/>
          <p:nvPr/>
        </p:nvSpPr>
        <p:spPr>
          <a:xfrm>
            <a:off x="8015208" y="1539323"/>
            <a:ext cx="2543173" cy="261610"/>
          </a:xfrm>
          <a:prstGeom prst="rect">
            <a:avLst/>
          </a:prstGeom>
          <a:noFill/>
          <a:ln>
            <a:solidFill>
              <a:schemeClr val="accent2">
                <a:lumMod val="75000"/>
              </a:schemeClr>
            </a:solidFill>
            <a:prstDash val="dash"/>
          </a:ln>
        </p:spPr>
        <p:txBody>
          <a:bodyPr wrap="square" rtlCol="0">
            <a:spAutoFit/>
          </a:bodyPr>
          <a:lstStyle/>
          <a:p>
            <a:pPr algn="just"/>
            <a:r>
              <a:rPr lang="fr-FR" sz="1100" dirty="0">
                <a:latin typeface="Arial" panose="020B0604020202020204" pitchFamily="34" charset="0"/>
                <a:cs typeface="Arial" panose="020B0604020202020204" pitchFamily="34" charset="0"/>
              </a:rPr>
              <a:t>           Les entreprises </a:t>
            </a:r>
            <a:r>
              <a:rPr lang="fr-FR" sz="1100" u="sng" dirty="0">
                <a:latin typeface="Arial" panose="020B0604020202020204" pitchFamily="34" charset="0"/>
                <a:cs typeface="Arial" panose="020B0604020202020204" pitchFamily="34" charset="0"/>
              </a:rPr>
              <a:t>doivent</a:t>
            </a:r>
            <a:r>
              <a:rPr lang="fr-FR" sz="1100" dirty="0">
                <a:latin typeface="Arial" panose="020B0604020202020204" pitchFamily="34" charset="0"/>
                <a:cs typeface="Arial" panose="020B0604020202020204" pitchFamily="34" charset="0"/>
              </a:rPr>
              <a:t> : </a:t>
            </a:r>
          </a:p>
        </p:txBody>
      </p:sp>
      <p:sp>
        <p:nvSpPr>
          <p:cNvPr id="37" name="TextBox 36">
            <a:extLst>
              <a:ext uri="{FF2B5EF4-FFF2-40B4-BE49-F238E27FC236}">
                <a16:creationId xmlns:a16="http://schemas.microsoft.com/office/drawing/2014/main" id="{CD7B549F-E95E-B71B-01A3-3A44F54491DB}"/>
              </a:ext>
            </a:extLst>
          </p:cNvPr>
          <p:cNvSpPr txBox="1"/>
          <p:nvPr/>
        </p:nvSpPr>
        <p:spPr>
          <a:xfrm>
            <a:off x="6975034" y="2937751"/>
            <a:ext cx="5041514" cy="600164"/>
          </a:xfrm>
          <a:prstGeom prst="rect">
            <a:avLst/>
          </a:prstGeom>
          <a:noFill/>
          <a:ln>
            <a:solidFill>
              <a:schemeClr val="accent2">
                <a:lumMod val="75000"/>
              </a:schemeClr>
            </a:solidFill>
            <a:prstDash val="solid"/>
          </a:ln>
        </p:spPr>
        <p:txBody>
          <a:bodyPr wrap="square" rtlCol="0">
            <a:spAutoFit/>
          </a:bodyPr>
          <a:lstStyle/>
          <a:p>
            <a:pPr algn="just"/>
            <a:r>
              <a:rPr lang="fr-FR" sz="1100" b="1" dirty="0">
                <a:solidFill>
                  <a:schemeClr val="accent2">
                    <a:lumMod val="75000"/>
                  </a:schemeClr>
                </a:solidFill>
                <a:latin typeface="Arial" panose="020B0604020202020204" pitchFamily="34" charset="0"/>
                <a:cs typeface="Arial" panose="020B0604020202020204" pitchFamily="34" charset="0"/>
              </a:rPr>
              <a:t>Cartographier</a:t>
            </a:r>
            <a:r>
              <a:rPr lang="fr-FR" sz="1100" dirty="0">
                <a:latin typeface="Arial" panose="020B0604020202020204" pitchFamily="34" charset="0"/>
                <a:cs typeface="Arial" panose="020B0604020202020204" pitchFamily="34" charset="0"/>
              </a:rPr>
              <a:t> les risques des activités afin de recenser les domaines généraux dans lesquels les incidences négatives sont les plus susceptibles de se produire et d’être les plus graves.</a:t>
            </a:r>
          </a:p>
        </p:txBody>
      </p:sp>
      <p:sp>
        <p:nvSpPr>
          <p:cNvPr id="39" name="TextBox 38">
            <a:extLst>
              <a:ext uri="{FF2B5EF4-FFF2-40B4-BE49-F238E27FC236}">
                <a16:creationId xmlns:a16="http://schemas.microsoft.com/office/drawing/2014/main" id="{8B490560-AFBB-7641-1909-37F7D102676E}"/>
              </a:ext>
            </a:extLst>
          </p:cNvPr>
          <p:cNvSpPr txBox="1"/>
          <p:nvPr/>
        </p:nvSpPr>
        <p:spPr>
          <a:xfrm>
            <a:off x="8527925" y="3944647"/>
            <a:ext cx="1369343" cy="307777"/>
          </a:xfrm>
          <a:prstGeom prst="rect">
            <a:avLst/>
          </a:prstGeom>
          <a:noFill/>
          <a:ln>
            <a:noFill/>
            <a:prstDash val="solid"/>
          </a:ln>
        </p:spPr>
        <p:txBody>
          <a:bodyPr wrap="square" rtlCol="0">
            <a:spAutoFit/>
          </a:bodyPr>
          <a:lstStyle/>
          <a:p>
            <a:pPr algn="just"/>
            <a:r>
              <a:rPr lang="fr-FR" sz="1400" b="1" dirty="0">
                <a:solidFill>
                  <a:schemeClr val="accent2">
                    <a:lumMod val="75000"/>
                  </a:schemeClr>
                </a:solidFill>
                <a:latin typeface="Arial" panose="020B0604020202020204" pitchFamily="34" charset="0"/>
                <a:cs typeface="Arial" panose="020B0604020202020204" pitchFamily="34" charset="0"/>
              </a:rPr>
              <a:t>Hiérarchiser </a:t>
            </a:r>
          </a:p>
        </p:txBody>
      </p:sp>
      <p:pic>
        <p:nvPicPr>
          <p:cNvPr id="3" name="Graphique 36" descr="Badge Tick1 avec un remplissage uni">
            <a:extLst>
              <a:ext uri="{FF2B5EF4-FFF2-40B4-BE49-F238E27FC236}">
                <a16:creationId xmlns:a16="http://schemas.microsoft.com/office/drawing/2014/main" id="{CE6B6EEE-1B0A-BB59-178C-FF7E61EE4BD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5281" y="2552997"/>
            <a:ext cx="248021" cy="248021"/>
          </a:xfrm>
          <a:prstGeom prst="rect">
            <a:avLst/>
          </a:prstGeom>
        </p:spPr>
      </p:pic>
      <p:pic>
        <p:nvPicPr>
          <p:cNvPr id="8" name="Graphique 36" descr="Badge Tick1 avec un remplissage uni">
            <a:extLst>
              <a:ext uri="{FF2B5EF4-FFF2-40B4-BE49-F238E27FC236}">
                <a16:creationId xmlns:a16="http://schemas.microsoft.com/office/drawing/2014/main" id="{BD1F4C36-DEC8-8624-0C6B-F7EDBAC28DC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32988" y="3086167"/>
            <a:ext cx="248021" cy="248021"/>
          </a:xfrm>
          <a:prstGeom prst="rect">
            <a:avLst/>
          </a:prstGeom>
        </p:spPr>
      </p:pic>
      <p:cxnSp>
        <p:nvCxnSpPr>
          <p:cNvPr id="9" name="Straight Arrow Connector 8">
            <a:extLst>
              <a:ext uri="{FF2B5EF4-FFF2-40B4-BE49-F238E27FC236}">
                <a16:creationId xmlns:a16="http://schemas.microsoft.com/office/drawing/2014/main" id="{2A467F1A-606C-1702-5B8D-165F91DB8D9F}"/>
              </a:ext>
            </a:extLst>
          </p:cNvPr>
          <p:cNvCxnSpPr>
            <a:cxnSpLocks/>
          </p:cNvCxnSpPr>
          <p:nvPr/>
        </p:nvCxnSpPr>
        <p:spPr>
          <a:xfrm>
            <a:off x="9380576" y="4263661"/>
            <a:ext cx="0" cy="381063"/>
          </a:xfrm>
          <a:prstGeom prst="straightConnector1">
            <a:avLst/>
          </a:prstGeom>
          <a:ln>
            <a:solidFill>
              <a:schemeClr val="accent2">
                <a:lumMod val="7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8" name="TextBox 17">
            <a:extLst>
              <a:ext uri="{FF2B5EF4-FFF2-40B4-BE49-F238E27FC236}">
                <a16:creationId xmlns:a16="http://schemas.microsoft.com/office/drawing/2014/main" id="{F53A4CB6-740C-4511-5F9C-5A47881EBC26}"/>
              </a:ext>
            </a:extLst>
          </p:cNvPr>
          <p:cNvSpPr txBox="1"/>
          <p:nvPr/>
        </p:nvSpPr>
        <p:spPr>
          <a:xfrm>
            <a:off x="6942424" y="4672495"/>
            <a:ext cx="5041514" cy="600164"/>
          </a:xfrm>
          <a:prstGeom prst="rect">
            <a:avLst/>
          </a:prstGeom>
          <a:noFill/>
          <a:ln>
            <a:solidFill>
              <a:schemeClr val="accent2">
                <a:lumMod val="75000"/>
              </a:schemeClr>
            </a:solidFill>
            <a:prstDash val="solid"/>
          </a:ln>
        </p:spPr>
        <p:txBody>
          <a:bodyPr wrap="square" rtlCol="0">
            <a:spAutoFit/>
          </a:bodyPr>
          <a:lstStyle/>
          <a:p>
            <a:pPr algn="just"/>
            <a:r>
              <a:rPr lang="fr-FR" sz="1100" dirty="0">
                <a:latin typeface="Arial" panose="020B0604020202020204" pitchFamily="34" charset="0"/>
                <a:cs typeface="Arial" panose="020B0604020202020204" pitchFamily="34" charset="0"/>
              </a:rPr>
              <a:t>Si, aux fins de respect de la prévention et de la suppression des incidences négatives </a:t>
            </a:r>
            <a:r>
              <a:rPr lang="fr-FR" sz="1100" b="1" dirty="0">
                <a:solidFill>
                  <a:schemeClr val="accent2">
                    <a:lumMod val="75000"/>
                  </a:schemeClr>
                </a:solidFill>
                <a:latin typeface="Arial" panose="020B0604020202020204" pitchFamily="34" charset="0"/>
                <a:cs typeface="Arial" panose="020B0604020202020204" pitchFamily="34" charset="0"/>
              </a:rPr>
              <a:t>[art.10 et 11]</a:t>
            </a:r>
            <a:r>
              <a:rPr lang="fr-FR" sz="1100" dirty="0">
                <a:latin typeface="Arial" panose="020B0604020202020204" pitchFamily="34" charset="0"/>
                <a:cs typeface="Arial" panose="020B0604020202020204" pitchFamily="34" charset="0"/>
              </a:rPr>
              <a:t>,</a:t>
            </a:r>
            <a:r>
              <a:rPr lang="fr-FR" sz="1100" b="1" dirty="0">
                <a:solidFill>
                  <a:schemeClr val="accent2">
                    <a:lumMod val="75000"/>
                  </a:schemeClr>
                </a:solidFill>
                <a:latin typeface="Arial" panose="020B0604020202020204" pitchFamily="34" charset="0"/>
                <a:cs typeface="Arial" panose="020B0604020202020204" pitchFamily="34" charset="0"/>
              </a:rPr>
              <a:t> </a:t>
            </a:r>
            <a:r>
              <a:rPr lang="fr-FR" sz="1100" dirty="0">
                <a:latin typeface="Arial" panose="020B0604020202020204" pitchFamily="34" charset="0"/>
                <a:cs typeface="Arial" panose="020B0604020202020204" pitchFamily="34" charset="0"/>
              </a:rPr>
              <a:t>il</a:t>
            </a:r>
            <a:r>
              <a:rPr lang="fr-FR" sz="1100" b="1" dirty="0">
                <a:solidFill>
                  <a:schemeClr val="accent2">
                    <a:lumMod val="75000"/>
                  </a:schemeClr>
                </a:solidFill>
                <a:latin typeface="Arial" panose="020B0604020202020204" pitchFamily="34" charset="0"/>
                <a:cs typeface="Arial" panose="020B0604020202020204" pitchFamily="34" charset="0"/>
              </a:rPr>
              <a:t> </a:t>
            </a:r>
            <a:r>
              <a:rPr lang="fr-FR" sz="1100" dirty="0">
                <a:latin typeface="Arial" panose="020B0604020202020204" pitchFamily="34" charset="0"/>
                <a:cs typeface="Arial" panose="020B0604020202020204" pitchFamily="34" charset="0"/>
              </a:rPr>
              <a:t>est impossible de prévenir toutes les incidences recensées simultanément dans leur intégralité.</a:t>
            </a:r>
          </a:p>
        </p:txBody>
      </p:sp>
      <p:sp>
        <p:nvSpPr>
          <p:cNvPr id="20" name="TextBox 19">
            <a:extLst>
              <a:ext uri="{FF2B5EF4-FFF2-40B4-BE49-F238E27FC236}">
                <a16:creationId xmlns:a16="http://schemas.microsoft.com/office/drawing/2014/main" id="{863FB346-2D0F-8325-023F-7743346401F3}"/>
              </a:ext>
            </a:extLst>
          </p:cNvPr>
          <p:cNvSpPr txBox="1"/>
          <p:nvPr/>
        </p:nvSpPr>
        <p:spPr>
          <a:xfrm>
            <a:off x="8142615" y="3654297"/>
            <a:ext cx="2543173" cy="261610"/>
          </a:xfrm>
          <a:prstGeom prst="rect">
            <a:avLst/>
          </a:prstGeom>
          <a:noFill/>
          <a:ln>
            <a:solidFill>
              <a:schemeClr val="accent2">
                <a:lumMod val="75000"/>
              </a:schemeClr>
            </a:solidFill>
            <a:prstDash val="dash"/>
          </a:ln>
        </p:spPr>
        <p:txBody>
          <a:bodyPr wrap="square" rtlCol="0">
            <a:spAutoFit/>
          </a:bodyPr>
          <a:lstStyle/>
          <a:p>
            <a:pPr algn="just"/>
            <a:r>
              <a:rPr lang="fr-FR" sz="1100" dirty="0">
                <a:latin typeface="Arial" panose="020B0604020202020204" pitchFamily="34" charset="0"/>
                <a:cs typeface="Arial" panose="020B0604020202020204" pitchFamily="34" charset="0"/>
              </a:rPr>
              <a:t>           Les entreprises </a:t>
            </a:r>
            <a:r>
              <a:rPr lang="fr-FR" sz="1100" u="sng" dirty="0">
                <a:latin typeface="Arial" panose="020B0604020202020204" pitchFamily="34" charset="0"/>
                <a:cs typeface="Arial" panose="020B0604020202020204" pitchFamily="34" charset="0"/>
              </a:rPr>
              <a:t>peuvent</a:t>
            </a:r>
            <a:r>
              <a:rPr lang="fr-FR" sz="1100" dirty="0">
                <a:latin typeface="Arial" panose="020B0604020202020204" pitchFamily="34" charset="0"/>
                <a:cs typeface="Arial" panose="020B0604020202020204" pitchFamily="34" charset="0"/>
              </a:rPr>
              <a:t> : </a:t>
            </a:r>
          </a:p>
        </p:txBody>
      </p:sp>
      <p:pic>
        <p:nvPicPr>
          <p:cNvPr id="21" name="Graphique 36" descr="Badge Tick1 avec un remplissage uni">
            <a:extLst>
              <a:ext uri="{FF2B5EF4-FFF2-40B4-BE49-F238E27FC236}">
                <a16:creationId xmlns:a16="http://schemas.microsoft.com/office/drawing/2014/main" id="{ED5073D2-613A-8103-B5F1-7ED146DDBEF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426" y="4936772"/>
            <a:ext cx="248021" cy="248021"/>
          </a:xfrm>
          <a:prstGeom prst="rect">
            <a:avLst/>
          </a:prstGeom>
        </p:spPr>
      </p:pic>
      <p:sp>
        <p:nvSpPr>
          <p:cNvPr id="27" name="TextBox 26">
            <a:extLst>
              <a:ext uri="{FF2B5EF4-FFF2-40B4-BE49-F238E27FC236}">
                <a16:creationId xmlns:a16="http://schemas.microsoft.com/office/drawing/2014/main" id="{09EA615D-F3CB-1AFE-09BB-8AE2C875F762}"/>
              </a:ext>
            </a:extLst>
          </p:cNvPr>
          <p:cNvSpPr txBox="1"/>
          <p:nvPr/>
        </p:nvSpPr>
        <p:spPr>
          <a:xfrm>
            <a:off x="6942424" y="5310535"/>
            <a:ext cx="5041514" cy="430887"/>
          </a:xfrm>
          <a:prstGeom prst="rect">
            <a:avLst/>
          </a:prstGeom>
          <a:noFill/>
          <a:ln>
            <a:solidFill>
              <a:schemeClr val="accent2">
                <a:lumMod val="75000"/>
              </a:schemeClr>
            </a:solidFill>
            <a:prstDash val="solid"/>
          </a:ln>
        </p:spPr>
        <p:txBody>
          <a:bodyPr wrap="square" rtlCol="0">
            <a:spAutoFit/>
          </a:bodyPr>
          <a:lstStyle/>
          <a:p>
            <a:pPr algn="just"/>
            <a:r>
              <a:rPr lang="fr-FR" sz="1100" dirty="0">
                <a:latin typeface="Arial" panose="020B0604020202020204" pitchFamily="34" charset="0"/>
                <a:cs typeface="Arial" panose="020B0604020202020204" pitchFamily="34" charset="0"/>
              </a:rPr>
              <a:t>La hiérarchisation se fonde sur la </a:t>
            </a:r>
            <a:r>
              <a:rPr lang="fr-FR" sz="1100" b="1" dirty="0">
                <a:solidFill>
                  <a:schemeClr val="accent2">
                    <a:lumMod val="75000"/>
                  </a:schemeClr>
                </a:solidFill>
                <a:latin typeface="Arial" panose="020B0604020202020204" pitchFamily="34" charset="0"/>
                <a:cs typeface="Arial" panose="020B0604020202020204" pitchFamily="34" charset="0"/>
              </a:rPr>
              <a:t>gravité </a:t>
            </a:r>
            <a:r>
              <a:rPr lang="fr-FR" sz="1100" dirty="0">
                <a:latin typeface="Arial" panose="020B0604020202020204" pitchFamily="34" charset="0"/>
                <a:cs typeface="Arial" panose="020B0604020202020204" pitchFamily="34" charset="0"/>
              </a:rPr>
              <a:t>et la </a:t>
            </a:r>
            <a:r>
              <a:rPr lang="fr-FR" sz="1100" b="1" dirty="0">
                <a:solidFill>
                  <a:schemeClr val="accent2">
                    <a:lumMod val="75000"/>
                  </a:schemeClr>
                </a:solidFill>
                <a:latin typeface="Arial" panose="020B0604020202020204" pitchFamily="34" charset="0"/>
                <a:cs typeface="Arial" panose="020B0604020202020204" pitchFamily="34" charset="0"/>
              </a:rPr>
              <a:t>probabilité</a:t>
            </a:r>
            <a:r>
              <a:rPr lang="fr-FR" sz="1100" dirty="0">
                <a:latin typeface="Arial" panose="020B0604020202020204" pitchFamily="34" charset="0"/>
                <a:cs typeface="Arial" panose="020B0604020202020204" pitchFamily="34" charset="0"/>
              </a:rPr>
              <a:t> des incidences négatives.</a:t>
            </a:r>
          </a:p>
        </p:txBody>
      </p:sp>
      <p:pic>
        <p:nvPicPr>
          <p:cNvPr id="33" name="Graphique 36" descr="Badge Tick1 avec un remplissage uni">
            <a:extLst>
              <a:ext uri="{FF2B5EF4-FFF2-40B4-BE49-F238E27FC236}">
                <a16:creationId xmlns:a16="http://schemas.microsoft.com/office/drawing/2014/main" id="{13611360-D8F9-7BD8-BDA4-C82C6192395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40855" y="5418055"/>
            <a:ext cx="248021" cy="248021"/>
          </a:xfrm>
          <a:prstGeom prst="rect">
            <a:avLst/>
          </a:prstGeom>
        </p:spPr>
      </p:pic>
      <p:sp>
        <p:nvSpPr>
          <p:cNvPr id="34" name="TextBox 33">
            <a:extLst>
              <a:ext uri="{FF2B5EF4-FFF2-40B4-BE49-F238E27FC236}">
                <a16:creationId xmlns:a16="http://schemas.microsoft.com/office/drawing/2014/main" id="{3142ACD9-89EF-53B4-A03A-F9593E30D310}"/>
              </a:ext>
            </a:extLst>
          </p:cNvPr>
          <p:cNvSpPr txBox="1"/>
          <p:nvPr/>
        </p:nvSpPr>
        <p:spPr>
          <a:xfrm>
            <a:off x="9483974" y="414316"/>
            <a:ext cx="2543173" cy="646331"/>
          </a:xfrm>
          <a:prstGeom prst="rect">
            <a:avLst/>
          </a:prstGeom>
          <a:noFill/>
          <a:ln>
            <a:solidFill>
              <a:schemeClr val="tx1"/>
            </a:solidFill>
            <a:prstDash val="dash"/>
          </a:ln>
        </p:spPr>
        <p:txBody>
          <a:bodyPr wrap="square" rtlCol="0">
            <a:spAutoFit/>
          </a:bodyPr>
          <a:lstStyle/>
          <a:p>
            <a:pPr algn="just"/>
            <a:r>
              <a:rPr lang="fr-FR" sz="900" dirty="0">
                <a:latin typeface="Arial" panose="020B0604020202020204" pitchFamily="34" charset="0"/>
                <a:cs typeface="Arial" panose="020B0604020202020204" pitchFamily="34" charset="0"/>
              </a:rPr>
              <a:t>Les</a:t>
            </a:r>
            <a:r>
              <a:rPr lang="fr-FR" sz="900" dirty="0">
                <a:solidFill>
                  <a:schemeClr val="accent2">
                    <a:lumMod val="75000"/>
                  </a:schemeClr>
                </a:solidFill>
                <a:latin typeface="Arial" panose="020B0604020202020204" pitchFamily="34" charset="0"/>
                <a:cs typeface="Arial" panose="020B0604020202020204" pitchFamily="34" charset="0"/>
              </a:rPr>
              <a:t> </a:t>
            </a:r>
            <a:r>
              <a:rPr lang="fr-FR" sz="900" b="1" dirty="0">
                <a:solidFill>
                  <a:schemeClr val="accent2">
                    <a:lumMod val="75000"/>
                  </a:schemeClr>
                </a:solidFill>
                <a:latin typeface="Arial" panose="020B0604020202020204" pitchFamily="34" charset="0"/>
                <a:cs typeface="Arial" panose="020B0604020202020204" pitchFamily="34" charset="0"/>
              </a:rPr>
              <a:t>annexes</a:t>
            </a:r>
            <a:r>
              <a:rPr lang="fr-FR" sz="900" dirty="0">
                <a:solidFill>
                  <a:schemeClr val="accent2">
                    <a:lumMod val="75000"/>
                  </a:schemeClr>
                </a:solidFill>
                <a:latin typeface="Arial" panose="020B0604020202020204" pitchFamily="34" charset="0"/>
                <a:cs typeface="Arial" panose="020B0604020202020204" pitchFamily="34" charset="0"/>
              </a:rPr>
              <a:t> </a:t>
            </a:r>
            <a:r>
              <a:rPr lang="fr-FR" sz="900" dirty="0">
                <a:latin typeface="Arial" panose="020B0604020202020204" pitchFamily="34" charset="0"/>
                <a:cs typeface="Arial" panose="020B0604020202020204" pitchFamily="34" charset="0"/>
              </a:rPr>
              <a:t>de la CS3D se réfèrent aux textes sur lesquels les sociétés peuvent s’appuyer pour recenser leurs incidences négatives  </a:t>
            </a:r>
          </a:p>
        </p:txBody>
      </p:sp>
      <p:cxnSp>
        <p:nvCxnSpPr>
          <p:cNvPr id="40" name="Straight Arrow Connector 39">
            <a:extLst>
              <a:ext uri="{FF2B5EF4-FFF2-40B4-BE49-F238E27FC236}">
                <a16:creationId xmlns:a16="http://schemas.microsoft.com/office/drawing/2014/main" id="{A46C9C1C-78BE-00C4-B4E1-E81704A4D077}"/>
              </a:ext>
            </a:extLst>
          </p:cNvPr>
          <p:cNvCxnSpPr>
            <a:cxnSpLocks/>
          </p:cNvCxnSpPr>
          <p:nvPr/>
        </p:nvCxnSpPr>
        <p:spPr>
          <a:xfrm flipV="1">
            <a:off x="12007106" y="1055544"/>
            <a:ext cx="0" cy="1413444"/>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71463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72C69880-0DAF-806B-0CD9-698429C958A4}"/>
              </a:ext>
            </a:extLst>
          </p:cNvPr>
          <p:cNvSpPr>
            <a:spLocks noGrp="1"/>
          </p:cNvSpPr>
          <p:nvPr>
            <p:ph type="ftr" sz="quarter" idx="11"/>
          </p:nvPr>
        </p:nvSpPr>
        <p:spPr/>
        <p:txBody>
          <a:bodyPr/>
          <a:lstStyle/>
          <a:p>
            <a:r>
              <a:rPr lang="fr-FR" dirty="0"/>
              <a:t>Loi Vigilance et CS3D</a:t>
            </a:r>
          </a:p>
        </p:txBody>
      </p:sp>
      <p:sp>
        <p:nvSpPr>
          <p:cNvPr id="5" name="Espace réservé du numéro de diapositive 4">
            <a:extLst>
              <a:ext uri="{FF2B5EF4-FFF2-40B4-BE49-F238E27FC236}">
                <a16:creationId xmlns:a16="http://schemas.microsoft.com/office/drawing/2014/main" id="{ED5CC763-2415-EE7E-F3DC-A93160DC7A57}"/>
              </a:ext>
            </a:extLst>
          </p:cNvPr>
          <p:cNvSpPr>
            <a:spLocks noGrp="1"/>
          </p:cNvSpPr>
          <p:nvPr>
            <p:ph type="sldNum" sz="quarter" idx="12"/>
          </p:nvPr>
        </p:nvSpPr>
        <p:spPr/>
        <p:txBody>
          <a:bodyPr/>
          <a:lstStyle/>
          <a:p>
            <a:fld id="{ACD126DD-79FE-4D5A-AC7A-A91888D03992}" type="slidenum">
              <a:rPr lang="fr-FR" smtClean="0"/>
              <a:t>5</a:t>
            </a:fld>
            <a:endParaRPr lang="fr-FR"/>
          </a:p>
        </p:txBody>
      </p:sp>
      <p:grpSp>
        <p:nvGrpSpPr>
          <p:cNvPr id="43" name="Groupe 42">
            <a:extLst>
              <a:ext uri="{FF2B5EF4-FFF2-40B4-BE49-F238E27FC236}">
                <a16:creationId xmlns:a16="http://schemas.microsoft.com/office/drawing/2014/main" id="{B2CFA6D3-FE6B-53C7-741F-CEE55B05D3B5}"/>
              </a:ext>
            </a:extLst>
          </p:cNvPr>
          <p:cNvGrpSpPr/>
          <p:nvPr/>
        </p:nvGrpSpPr>
        <p:grpSpPr>
          <a:xfrm>
            <a:off x="345439" y="273513"/>
            <a:ext cx="9258492" cy="735471"/>
            <a:chOff x="345439" y="273513"/>
            <a:chExt cx="9258492" cy="735471"/>
          </a:xfrm>
        </p:grpSpPr>
        <p:sp>
          <p:nvSpPr>
            <p:cNvPr id="10" name="Titre 1">
              <a:extLst>
                <a:ext uri="{FF2B5EF4-FFF2-40B4-BE49-F238E27FC236}">
                  <a16:creationId xmlns:a16="http://schemas.microsoft.com/office/drawing/2014/main" id="{F9551C28-6196-B473-E8A7-3CD177022A7D}"/>
                </a:ext>
              </a:extLst>
            </p:cNvPr>
            <p:cNvSpPr txBox="1">
              <a:spLocks/>
            </p:cNvSpPr>
            <p:nvPr/>
          </p:nvSpPr>
          <p:spPr>
            <a:xfrm>
              <a:off x="1107703" y="316597"/>
              <a:ext cx="8496228" cy="55548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800" b="1" dirty="0">
                  <a:latin typeface="Arial "/>
                </a:rPr>
                <a:t>Périmètre de la cartographie des risques </a:t>
              </a:r>
            </a:p>
          </p:txBody>
        </p:sp>
        <p:grpSp>
          <p:nvGrpSpPr>
            <p:cNvPr id="11" name="Groupe 10">
              <a:extLst>
                <a:ext uri="{FF2B5EF4-FFF2-40B4-BE49-F238E27FC236}">
                  <a16:creationId xmlns:a16="http://schemas.microsoft.com/office/drawing/2014/main" id="{847B89CC-5F5E-F162-76DD-38B683EA230A}"/>
                </a:ext>
              </a:extLst>
            </p:cNvPr>
            <p:cNvGrpSpPr/>
            <p:nvPr/>
          </p:nvGrpSpPr>
          <p:grpSpPr>
            <a:xfrm>
              <a:off x="345439" y="273513"/>
              <a:ext cx="581115" cy="735471"/>
              <a:chOff x="345439" y="509681"/>
              <a:chExt cx="581115" cy="735471"/>
            </a:xfrm>
          </p:grpSpPr>
          <p:sp>
            <p:nvSpPr>
              <p:cNvPr id="12" name="Forme libre : forme 11">
                <a:extLst>
                  <a:ext uri="{FF2B5EF4-FFF2-40B4-BE49-F238E27FC236}">
                    <a16:creationId xmlns:a16="http://schemas.microsoft.com/office/drawing/2014/main" id="{82501EFB-285C-445F-17E0-EEDF8C7AF723}"/>
                  </a:ext>
                </a:extLst>
              </p:cNvPr>
              <p:cNvSpPr/>
              <p:nvPr/>
            </p:nvSpPr>
            <p:spPr>
              <a:xfrm>
                <a:off x="345439" y="509681"/>
                <a:ext cx="581115" cy="735471"/>
              </a:xfrm>
              <a:custGeom>
                <a:avLst/>
                <a:gdLst>
                  <a:gd name="connsiteX0" fmla="*/ 0 w 1481666"/>
                  <a:gd name="connsiteY0" fmla="*/ 644525 h 1289050"/>
                  <a:gd name="connsiteX1" fmla="*/ 322263 w 1481666"/>
                  <a:gd name="connsiteY1" fmla="*/ 0 h 1289050"/>
                  <a:gd name="connsiteX2" fmla="*/ 1159404 w 1481666"/>
                  <a:gd name="connsiteY2" fmla="*/ 0 h 1289050"/>
                  <a:gd name="connsiteX3" fmla="*/ 1481666 w 1481666"/>
                  <a:gd name="connsiteY3" fmla="*/ 644525 h 1289050"/>
                  <a:gd name="connsiteX4" fmla="*/ 1159404 w 1481666"/>
                  <a:gd name="connsiteY4" fmla="*/ 1289050 h 1289050"/>
                  <a:gd name="connsiteX5" fmla="*/ 322263 w 1481666"/>
                  <a:gd name="connsiteY5" fmla="*/ 1289050 h 1289050"/>
                  <a:gd name="connsiteX6" fmla="*/ 0 w 1481666"/>
                  <a:gd name="connsiteY6" fmla="*/ 644525 h 128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1666" h="1289050">
                    <a:moveTo>
                      <a:pt x="740833" y="0"/>
                    </a:moveTo>
                    <a:lnTo>
                      <a:pt x="1481666" y="280369"/>
                    </a:lnTo>
                    <a:lnTo>
                      <a:pt x="1481666" y="1008682"/>
                    </a:lnTo>
                    <a:lnTo>
                      <a:pt x="740833" y="1289050"/>
                    </a:lnTo>
                    <a:lnTo>
                      <a:pt x="0" y="1008682"/>
                    </a:lnTo>
                    <a:lnTo>
                      <a:pt x="0" y="280369"/>
                    </a:lnTo>
                    <a:lnTo>
                      <a:pt x="740833" y="0"/>
                    </a:lnTo>
                    <a:close/>
                  </a:path>
                </a:pathLst>
              </a:custGeom>
              <a:noFill/>
              <a:ln>
                <a:solidFill>
                  <a:srgbClr val="FFC800"/>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2787" tIns="272803" rIns="242787" bIns="272803" numCol="1" spcCol="1270" anchor="ctr" anchorCtr="0">
                <a:noAutofit/>
              </a:bodyPr>
              <a:lstStyle/>
              <a:p>
                <a:pPr marL="0" lvl="0" indent="0" algn="ctr" defTabSz="466725">
                  <a:lnSpc>
                    <a:spcPct val="90000"/>
                  </a:lnSpc>
                  <a:spcBef>
                    <a:spcPct val="0"/>
                  </a:spcBef>
                  <a:spcAft>
                    <a:spcPct val="35000"/>
                  </a:spcAft>
                  <a:buNone/>
                </a:pPr>
                <a:endParaRPr lang="fr-FR" sz="1500" kern="1200" dirty="0">
                  <a:solidFill>
                    <a:srgbClr val="FFC800"/>
                  </a:solidFill>
                  <a:highlight>
                    <a:srgbClr val="FFCC66"/>
                  </a:highlight>
                </a:endParaRPr>
              </a:p>
            </p:txBody>
          </p:sp>
          <p:sp>
            <p:nvSpPr>
              <p:cNvPr id="13" name="ZoneTexte 12">
                <a:extLst>
                  <a:ext uri="{FF2B5EF4-FFF2-40B4-BE49-F238E27FC236}">
                    <a16:creationId xmlns:a16="http://schemas.microsoft.com/office/drawing/2014/main" id="{92C9DCB9-7380-FB35-79E1-F06DFB39F035}"/>
                  </a:ext>
                </a:extLst>
              </p:cNvPr>
              <p:cNvSpPr txBox="1"/>
              <p:nvPr/>
            </p:nvSpPr>
            <p:spPr>
              <a:xfrm>
                <a:off x="402128" y="646583"/>
                <a:ext cx="467735" cy="461665"/>
              </a:xfrm>
              <a:prstGeom prst="rect">
                <a:avLst/>
              </a:prstGeom>
              <a:noFill/>
            </p:spPr>
            <p:txBody>
              <a:bodyPr wrap="square" rtlCol="0">
                <a:spAutoFit/>
              </a:bodyPr>
              <a:lstStyle/>
              <a:p>
                <a:pPr algn="ctr"/>
                <a:r>
                  <a:rPr lang="fr-FR" sz="2400" b="1" dirty="0">
                    <a:solidFill>
                      <a:srgbClr val="FFC800"/>
                    </a:solidFill>
                    <a:latin typeface="Arial" panose="020B0604020202020204" pitchFamily="34" charset="0"/>
                    <a:cs typeface="Arial" panose="020B0604020202020204" pitchFamily="34" charset="0"/>
                  </a:rPr>
                  <a:t>4</a:t>
                </a:r>
                <a:r>
                  <a:rPr lang="fr-FR" sz="1400" b="1" dirty="0">
                    <a:solidFill>
                      <a:srgbClr val="FFC800"/>
                    </a:solidFill>
                    <a:latin typeface="Arial" panose="020B0604020202020204" pitchFamily="34" charset="0"/>
                    <a:cs typeface="Arial" panose="020B0604020202020204" pitchFamily="34" charset="0"/>
                  </a:rPr>
                  <a:t>.</a:t>
                </a:r>
                <a:endParaRPr lang="fr-FR" sz="2400" b="1" dirty="0">
                  <a:solidFill>
                    <a:srgbClr val="FFC800"/>
                  </a:solidFill>
                  <a:latin typeface="Arial" panose="020B0604020202020204" pitchFamily="34" charset="0"/>
                  <a:cs typeface="Arial" panose="020B0604020202020204" pitchFamily="34" charset="0"/>
                </a:endParaRPr>
              </a:p>
            </p:txBody>
          </p:sp>
        </p:grpSp>
      </p:grpSp>
      <p:sp>
        <p:nvSpPr>
          <p:cNvPr id="6" name="Titre 1">
            <a:extLst>
              <a:ext uri="{FF2B5EF4-FFF2-40B4-BE49-F238E27FC236}">
                <a16:creationId xmlns:a16="http://schemas.microsoft.com/office/drawing/2014/main" id="{A5F31CF7-8547-D7B2-F48B-FCDABEAEF22C}"/>
              </a:ext>
            </a:extLst>
          </p:cNvPr>
          <p:cNvSpPr txBox="1">
            <a:spLocks/>
          </p:cNvSpPr>
          <p:nvPr/>
        </p:nvSpPr>
        <p:spPr>
          <a:xfrm>
            <a:off x="1107703" y="828996"/>
            <a:ext cx="8306499" cy="340434"/>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fr-FR" sz="2000" b="1" i="1" dirty="0"/>
          </a:p>
        </p:txBody>
      </p:sp>
      <p:cxnSp>
        <p:nvCxnSpPr>
          <p:cNvPr id="7" name="Connecteur droit 6">
            <a:extLst>
              <a:ext uri="{FF2B5EF4-FFF2-40B4-BE49-F238E27FC236}">
                <a16:creationId xmlns:a16="http://schemas.microsoft.com/office/drawing/2014/main" id="{88BD261A-0AF2-54C8-414D-F6148AA47169}"/>
              </a:ext>
            </a:extLst>
          </p:cNvPr>
          <p:cNvCxnSpPr>
            <a:cxnSpLocks/>
          </p:cNvCxnSpPr>
          <p:nvPr/>
        </p:nvCxnSpPr>
        <p:spPr>
          <a:xfrm flipH="1">
            <a:off x="680936" y="6356350"/>
            <a:ext cx="10836613" cy="0"/>
          </a:xfrm>
          <a:prstGeom prst="line">
            <a:avLst/>
          </a:prstGeom>
          <a:ln>
            <a:solidFill>
              <a:srgbClr val="FFC800"/>
            </a:solidFill>
          </a:ln>
        </p:spPr>
        <p:style>
          <a:lnRef idx="1">
            <a:schemeClr val="dk1"/>
          </a:lnRef>
          <a:fillRef idx="0">
            <a:schemeClr val="dk1"/>
          </a:fillRef>
          <a:effectRef idx="0">
            <a:schemeClr val="dk1"/>
          </a:effectRef>
          <a:fontRef idx="minor">
            <a:schemeClr val="tx1"/>
          </a:fontRef>
        </p:style>
      </p:cxnSp>
      <p:graphicFrame>
        <p:nvGraphicFramePr>
          <p:cNvPr id="2" name="Espace réservé du contenu 13">
            <a:extLst>
              <a:ext uri="{FF2B5EF4-FFF2-40B4-BE49-F238E27FC236}">
                <a16:creationId xmlns:a16="http://schemas.microsoft.com/office/drawing/2014/main" id="{7A0B230B-D9FD-A705-B0FE-2382DAE793DE}"/>
              </a:ext>
            </a:extLst>
          </p:cNvPr>
          <p:cNvGraphicFramePr>
            <a:graphicFrameLocks noGrp="1"/>
          </p:cNvGraphicFramePr>
          <p:nvPr>
            <p:ph idx="1"/>
            <p:extLst>
              <p:ext uri="{D42A27DB-BD31-4B8C-83A1-F6EECF244321}">
                <p14:modId xmlns:p14="http://schemas.microsoft.com/office/powerpoint/2010/main" val="327396753"/>
              </p:ext>
            </p:extLst>
          </p:nvPr>
        </p:nvGraphicFramePr>
        <p:xfrm>
          <a:off x="190500" y="2765021"/>
          <a:ext cx="4267811" cy="30168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33" name="Connecteur droit 32">
            <a:extLst>
              <a:ext uri="{FF2B5EF4-FFF2-40B4-BE49-F238E27FC236}">
                <a16:creationId xmlns:a16="http://schemas.microsoft.com/office/drawing/2014/main" id="{599F0B2E-6BAA-EBAF-03DA-64D2264018E5}"/>
              </a:ext>
            </a:extLst>
          </p:cNvPr>
          <p:cNvCxnSpPr>
            <a:cxnSpLocks/>
          </p:cNvCxnSpPr>
          <p:nvPr/>
        </p:nvCxnSpPr>
        <p:spPr>
          <a:xfrm>
            <a:off x="6096000" y="1374090"/>
            <a:ext cx="0" cy="4693335"/>
          </a:xfrm>
          <a:prstGeom prst="line">
            <a:avLst/>
          </a:prstGeom>
          <a:ln>
            <a:solidFill>
              <a:srgbClr val="FFCC66"/>
            </a:solidFill>
          </a:ln>
        </p:spPr>
        <p:style>
          <a:lnRef idx="1">
            <a:schemeClr val="accent1"/>
          </a:lnRef>
          <a:fillRef idx="0">
            <a:schemeClr val="accent1"/>
          </a:fillRef>
          <a:effectRef idx="0">
            <a:schemeClr val="accent1"/>
          </a:effectRef>
          <a:fontRef idx="minor">
            <a:schemeClr val="tx1"/>
          </a:fontRef>
        </p:style>
      </p:cxnSp>
      <p:sp>
        <p:nvSpPr>
          <p:cNvPr id="36" name="ZoneTexte 35">
            <a:extLst>
              <a:ext uri="{FF2B5EF4-FFF2-40B4-BE49-F238E27FC236}">
                <a16:creationId xmlns:a16="http://schemas.microsoft.com/office/drawing/2014/main" id="{973433FA-DCAA-309F-9C81-6B095F7C4DCE}"/>
              </a:ext>
            </a:extLst>
          </p:cNvPr>
          <p:cNvSpPr txBox="1"/>
          <p:nvPr/>
        </p:nvSpPr>
        <p:spPr>
          <a:xfrm>
            <a:off x="402128" y="1189424"/>
            <a:ext cx="4737548" cy="369332"/>
          </a:xfrm>
          <a:prstGeom prst="rect">
            <a:avLst/>
          </a:prstGeom>
          <a:noFill/>
        </p:spPr>
        <p:txBody>
          <a:bodyPr wrap="square" rtlCol="0">
            <a:spAutoFit/>
          </a:bodyPr>
          <a:lstStyle/>
          <a:p>
            <a:pPr algn="ctr"/>
            <a:r>
              <a:rPr lang="fr-FR" b="1" dirty="0">
                <a:solidFill>
                  <a:srgbClr val="FFC800"/>
                </a:solidFill>
                <a:latin typeface="Arial" panose="020B0604020202020204" pitchFamily="34" charset="0"/>
                <a:cs typeface="Arial" panose="020B0604020202020204" pitchFamily="34" charset="0"/>
              </a:rPr>
              <a:t>Périmètre de la loi Vigilance</a:t>
            </a:r>
          </a:p>
        </p:txBody>
      </p:sp>
      <p:sp>
        <p:nvSpPr>
          <p:cNvPr id="37" name="ZoneTexte 36">
            <a:extLst>
              <a:ext uri="{FF2B5EF4-FFF2-40B4-BE49-F238E27FC236}">
                <a16:creationId xmlns:a16="http://schemas.microsoft.com/office/drawing/2014/main" id="{216D024E-A122-8DF2-AA93-84CC1333B032}"/>
              </a:ext>
            </a:extLst>
          </p:cNvPr>
          <p:cNvSpPr txBox="1"/>
          <p:nvPr/>
        </p:nvSpPr>
        <p:spPr>
          <a:xfrm>
            <a:off x="6458352" y="1254517"/>
            <a:ext cx="4737548" cy="369332"/>
          </a:xfrm>
          <a:prstGeom prst="rect">
            <a:avLst/>
          </a:prstGeom>
          <a:noFill/>
        </p:spPr>
        <p:txBody>
          <a:bodyPr wrap="square" rtlCol="0">
            <a:spAutoFit/>
          </a:bodyPr>
          <a:lstStyle/>
          <a:p>
            <a:pPr algn="ctr"/>
            <a:r>
              <a:rPr lang="fr-FR" b="1" dirty="0">
                <a:solidFill>
                  <a:schemeClr val="accent2">
                    <a:lumMod val="75000"/>
                  </a:schemeClr>
                </a:solidFill>
                <a:latin typeface="Arial" panose="020B0604020202020204" pitchFamily="34" charset="0"/>
                <a:cs typeface="Arial" panose="020B0604020202020204" pitchFamily="34" charset="0"/>
              </a:rPr>
              <a:t>Périmètre de la CS3D</a:t>
            </a:r>
          </a:p>
        </p:txBody>
      </p:sp>
      <p:graphicFrame>
        <p:nvGraphicFramePr>
          <p:cNvPr id="41" name="Espace réservé du contenu 13">
            <a:extLst>
              <a:ext uri="{FF2B5EF4-FFF2-40B4-BE49-F238E27FC236}">
                <a16:creationId xmlns:a16="http://schemas.microsoft.com/office/drawing/2014/main" id="{8464FABC-03FA-9260-7F2B-0D808D34CD48}"/>
              </a:ext>
            </a:extLst>
          </p:cNvPr>
          <p:cNvGraphicFramePr>
            <a:graphicFrameLocks/>
          </p:cNvGraphicFramePr>
          <p:nvPr>
            <p:extLst>
              <p:ext uri="{D42A27DB-BD31-4B8C-83A1-F6EECF244321}">
                <p14:modId xmlns:p14="http://schemas.microsoft.com/office/powerpoint/2010/main" val="740929587"/>
              </p:ext>
            </p:extLst>
          </p:nvPr>
        </p:nvGraphicFramePr>
        <p:xfrm>
          <a:off x="7733690" y="2778810"/>
          <a:ext cx="4502401" cy="301680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nvGrpSpPr>
          <p:cNvPr id="45" name="Groupe 44">
            <a:extLst>
              <a:ext uri="{FF2B5EF4-FFF2-40B4-BE49-F238E27FC236}">
                <a16:creationId xmlns:a16="http://schemas.microsoft.com/office/drawing/2014/main" id="{580CB14D-5DEA-02B2-F3D7-791CF21D4FE7}"/>
              </a:ext>
            </a:extLst>
          </p:cNvPr>
          <p:cNvGrpSpPr/>
          <p:nvPr/>
        </p:nvGrpSpPr>
        <p:grpSpPr>
          <a:xfrm>
            <a:off x="112723" y="3429000"/>
            <a:ext cx="1821955" cy="536889"/>
            <a:chOff x="472660" y="3095469"/>
            <a:chExt cx="3856149" cy="615580"/>
          </a:xfrm>
        </p:grpSpPr>
        <p:cxnSp>
          <p:nvCxnSpPr>
            <p:cNvPr id="46" name="Connecteur droit 45">
              <a:extLst>
                <a:ext uri="{FF2B5EF4-FFF2-40B4-BE49-F238E27FC236}">
                  <a16:creationId xmlns:a16="http://schemas.microsoft.com/office/drawing/2014/main" id="{0C82601B-8C5F-E723-8459-ED46FD5941C8}"/>
                </a:ext>
              </a:extLst>
            </p:cNvPr>
            <p:cNvCxnSpPr>
              <a:cxnSpLocks/>
            </p:cNvCxnSpPr>
            <p:nvPr/>
          </p:nvCxnSpPr>
          <p:spPr>
            <a:xfrm>
              <a:off x="2473102" y="3095469"/>
              <a:ext cx="1855707" cy="615580"/>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7" name="Connecteur droit 46">
              <a:extLst>
                <a:ext uri="{FF2B5EF4-FFF2-40B4-BE49-F238E27FC236}">
                  <a16:creationId xmlns:a16="http://schemas.microsoft.com/office/drawing/2014/main" id="{06CEEC45-BCF7-5429-C261-8460FD0B56C6}"/>
                </a:ext>
              </a:extLst>
            </p:cNvPr>
            <p:cNvCxnSpPr>
              <a:cxnSpLocks/>
            </p:cNvCxnSpPr>
            <p:nvPr/>
          </p:nvCxnSpPr>
          <p:spPr>
            <a:xfrm>
              <a:off x="472660" y="3095469"/>
              <a:ext cx="2000442" cy="0"/>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grpSp>
      <p:sp>
        <p:nvSpPr>
          <p:cNvPr id="52" name="ZoneTexte 51">
            <a:extLst>
              <a:ext uri="{FF2B5EF4-FFF2-40B4-BE49-F238E27FC236}">
                <a16:creationId xmlns:a16="http://schemas.microsoft.com/office/drawing/2014/main" id="{A10BC9B9-A295-DEC8-C372-5B7BD811C53C}"/>
              </a:ext>
            </a:extLst>
          </p:cNvPr>
          <p:cNvSpPr txBox="1"/>
          <p:nvPr/>
        </p:nvSpPr>
        <p:spPr>
          <a:xfrm>
            <a:off x="-13713" y="2980510"/>
            <a:ext cx="1243398" cy="461665"/>
          </a:xfrm>
          <a:prstGeom prst="rect">
            <a:avLst/>
          </a:prstGeom>
          <a:noFill/>
        </p:spPr>
        <p:txBody>
          <a:bodyPr wrap="square">
            <a:spAutoFit/>
          </a:bodyPr>
          <a:lstStyle/>
          <a:p>
            <a:pPr algn="ctr"/>
            <a:r>
              <a:rPr lang="fr-FR" sz="800" dirty="0">
                <a:solidFill>
                  <a:srgbClr val="FFC000"/>
                </a:solidFill>
                <a:latin typeface="Arial" panose="020B0604020202020204" pitchFamily="34" charset="0"/>
                <a:cs typeface="Arial" panose="020B0604020202020204" pitchFamily="34" charset="0"/>
              </a:rPr>
              <a:t>À condition qu’elles soient </a:t>
            </a:r>
            <a:r>
              <a:rPr lang="fr-FR" sz="800" b="1" dirty="0">
                <a:solidFill>
                  <a:srgbClr val="FFC000"/>
                </a:solidFill>
                <a:latin typeface="Arial" panose="020B0604020202020204" pitchFamily="34" charset="0"/>
                <a:cs typeface="Arial" panose="020B0604020202020204" pitchFamily="34" charset="0"/>
              </a:rPr>
              <a:t>contrôlées</a:t>
            </a:r>
            <a:r>
              <a:rPr lang="fr-FR" sz="800" dirty="0">
                <a:solidFill>
                  <a:srgbClr val="FFC000"/>
                </a:solidFill>
                <a:latin typeface="Arial" panose="020B0604020202020204" pitchFamily="34" charset="0"/>
                <a:cs typeface="Arial" panose="020B0604020202020204" pitchFamily="34" charset="0"/>
              </a:rPr>
              <a:t> par la maison-mère</a:t>
            </a:r>
          </a:p>
        </p:txBody>
      </p:sp>
      <p:grpSp>
        <p:nvGrpSpPr>
          <p:cNvPr id="53" name="Groupe 52">
            <a:extLst>
              <a:ext uri="{FF2B5EF4-FFF2-40B4-BE49-F238E27FC236}">
                <a16:creationId xmlns:a16="http://schemas.microsoft.com/office/drawing/2014/main" id="{58568CE8-5BB1-B180-7E58-D60B15D55D61}"/>
              </a:ext>
            </a:extLst>
          </p:cNvPr>
          <p:cNvGrpSpPr/>
          <p:nvPr/>
        </p:nvGrpSpPr>
        <p:grpSpPr>
          <a:xfrm flipH="1">
            <a:off x="3808996" y="3429145"/>
            <a:ext cx="1995114" cy="911949"/>
            <a:chOff x="167396" y="3095469"/>
            <a:chExt cx="4317635" cy="1450633"/>
          </a:xfrm>
        </p:grpSpPr>
        <p:cxnSp>
          <p:nvCxnSpPr>
            <p:cNvPr id="54" name="Connecteur droit 53">
              <a:extLst>
                <a:ext uri="{FF2B5EF4-FFF2-40B4-BE49-F238E27FC236}">
                  <a16:creationId xmlns:a16="http://schemas.microsoft.com/office/drawing/2014/main" id="{F2AC0ACC-1A12-3B1D-847B-73ACB79ABA7C}"/>
                </a:ext>
              </a:extLst>
            </p:cNvPr>
            <p:cNvCxnSpPr>
              <a:cxnSpLocks/>
            </p:cNvCxnSpPr>
            <p:nvPr/>
          </p:nvCxnSpPr>
          <p:spPr>
            <a:xfrm>
              <a:off x="4061333" y="3095469"/>
              <a:ext cx="423698" cy="1450633"/>
            </a:xfrm>
            <a:prstGeom prst="line">
              <a:avLst/>
            </a:prstGeom>
            <a:ln w="12700">
              <a:solidFill>
                <a:srgbClr val="DEA506"/>
              </a:solidFill>
            </a:ln>
          </p:spPr>
          <p:style>
            <a:lnRef idx="1">
              <a:schemeClr val="accent1"/>
            </a:lnRef>
            <a:fillRef idx="0">
              <a:schemeClr val="accent1"/>
            </a:fillRef>
            <a:effectRef idx="0">
              <a:schemeClr val="accent1"/>
            </a:effectRef>
            <a:fontRef idx="minor">
              <a:schemeClr val="tx1"/>
            </a:fontRef>
          </p:style>
        </p:cxnSp>
        <p:cxnSp>
          <p:nvCxnSpPr>
            <p:cNvPr id="55" name="Connecteur droit 54">
              <a:extLst>
                <a:ext uri="{FF2B5EF4-FFF2-40B4-BE49-F238E27FC236}">
                  <a16:creationId xmlns:a16="http://schemas.microsoft.com/office/drawing/2014/main" id="{3118E64F-4C9A-CF3F-DE28-B06F05676053}"/>
                </a:ext>
              </a:extLst>
            </p:cNvPr>
            <p:cNvCxnSpPr>
              <a:cxnSpLocks/>
            </p:cNvCxnSpPr>
            <p:nvPr/>
          </p:nvCxnSpPr>
          <p:spPr>
            <a:xfrm>
              <a:off x="167396" y="3095469"/>
              <a:ext cx="3893937" cy="0"/>
            </a:xfrm>
            <a:prstGeom prst="line">
              <a:avLst/>
            </a:prstGeom>
            <a:ln w="12700">
              <a:solidFill>
                <a:srgbClr val="DEA506"/>
              </a:solidFill>
            </a:ln>
          </p:spPr>
          <p:style>
            <a:lnRef idx="1">
              <a:schemeClr val="accent1"/>
            </a:lnRef>
            <a:fillRef idx="0">
              <a:schemeClr val="accent1"/>
            </a:fillRef>
            <a:effectRef idx="0">
              <a:schemeClr val="accent1"/>
            </a:effectRef>
            <a:fontRef idx="minor">
              <a:schemeClr val="tx1"/>
            </a:fontRef>
          </p:style>
        </p:cxnSp>
      </p:grpSp>
      <p:sp>
        <p:nvSpPr>
          <p:cNvPr id="57" name="ZoneTexte 56">
            <a:extLst>
              <a:ext uri="{FF2B5EF4-FFF2-40B4-BE49-F238E27FC236}">
                <a16:creationId xmlns:a16="http://schemas.microsoft.com/office/drawing/2014/main" id="{5533C240-F0E2-8F6D-2933-91100219730D}"/>
              </a:ext>
            </a:extLst>
          </p:cNvPr>
          <p:cNvSpPr txBox="1"/>
          <p:nvPr/>
        </p:nvSpPr>
        <p:spPr>
          <a:xfrm>
            <a:off x="3937566" y="2153215"/>
            <a:ext cx="2214006" cy="369332"/>
          </a:xfrm>
          <a:prstGeom prst="rect">
            <a:avLst/>
          </a:prstGeom>
          <a:noFill/>
        </p:spPr>
        <p:txBody>
          <a:bodyPr wrap="square">
            <a:spAutoFit/>
          </a:bodyPr>
          <a:lstStyle/>
          <a:p>
            <a:pPr algn="just"/>
            <a:r>
              <a:rPr lang="fr-FR" sz="900" dirty="0">
                <a:solidFill>
                  <a:srgbClr val="DEA506"/>
                </a:solidFill>
                <a:latin typeface="Arial" panose="020B0604020202020204" pitchFamily="34" charset="0"/>
                <a:cs typeface="Arial" panose="020B0604020202020204" pitchFamily="34" charset="0"/>
              </a:rPr>
              <a:t>Uniquement les sous-traitants et les fournisseurs, à </a:t>
            </a:r>
            <a:r>
              <a:rPr lang="fr-FR" sz="900" b="1" dirty="0">
                <a:solidFill>
                  <a:srgbClr val="DEA506"/>
                </a:solidFill>
                <a:latin typeface="Arial" panose="020B0604020202020204" pitchFamily="34" charset="0"/>
                <a:cs typeface="Arial" panose="020B0604020202020204" pitchFamily="34" charset="0"/>
              </a:rPr>
              <a:t>deux conditions </a:t>
            </a:r>
            <a:r>
              <a:rPr lang="fr-FR" sz="800" dirty="0">
                <a:solidFill>
                  <a:srgbClr val="DEA506"/>
                </a:solidFill>
                <a:latin typeface="Arial" panose="020B0604020202020204" pitchFamily="34" charset="0"/>
                <a:cs typeface="Arial" panose="020B0604020202020204" pitchFamily="34" charset="0"/>
              </a:rPr>
              <a:t>: </a:t>
            </a:r>
          </a:p>
        </p:txBody>
      </p:sp>
      <p:sp>
        <p:nvSpPr>
          <p:cNvPr id="61" name="ZoneTexte 60">
            <a:extLst>
              <a:ext uri="{FF2B5EF4-FFF2-40B4-BE49-F238E27FC236}">
                <a16:creationId xmlns:a16="http://schemas.microsoft.com/office/drawing/2014/main" id="{BB5C408D-7EFC-EEA5-A59D-661809AD6E11}"/>
              </a:ext>
            </a:extLst>
          </p:cNvPr>
          <p:cNvSpPr txBox="1"/>
          <p:nvPr/>
        </p:nvSpPr>
        <p:spPr>
          <a:xfrm>
            <a:off x="4332607" y="2448349"/>
            <a:ext cx="1545249" cy="369332"/>
          </a:xfrm>
          <a:prstGeom prst="rect">
            <a:avLst/>
          </a:prstGeom>
          <a:noFill/>
        </p:spPr>
        <p:txBody>
          <a:bodyPr wrap="square" rtlCol="0">
            <a:spAutoFit/>
          </a:bodyPr>
          <a:lstStyle/>
          <a:p>
            <a:pPr algn="just"/>
            <a:r>
              <a:rPr lang="fr-FR" sz="900" dirty="0">
                <a:solidFill>
                  <a:srgbClr val="DEA506"/>
                </a:solidFill>
                <a:latin typeface="Arial" panose="020B0604020202020204" pitchFamily="34" charset="0"/>
                <a:cs typeface="Arial" panose="020B0604020202020204" pitchFamily="34" charset="0"/>
              </a:rPr>
              <a:t>Il existe une relation commerciale établie</a:t>
            </a:r>
          </a:p>
        </p:txBody>
      </p:sp>
      <p:sp>
        <p:nvSpPr>
          <p:cNvPr id="62" name="ZoneTexte 61">
            <a:extLst>
              <a:ext uri="{FF2B5EF4-FFF2-40B4-BE49-F238E27FC236}">
                <a16:creationId xmlns:a16="http://schemas.microsoft.com/office/drawing/2014/main" id="{5AAF43B4-AE7A-C768-E770-7F79B31A3970}"/>
              </a:ext>
            </a:extLst>
          </p:cNvPr>
          <p:cNvSpPr txBox="1"/>
          <p:nvPr/>
        </p:nvSpPr>
        <p:spPr>
          <a:xfrm>
            <a:off x="4315692" y="2828279"/>
            <a:ext cx="1457754" cy="507831"/>
          </a:xfrm>
          <a:prstGeom prst="rect">
            <a:avLst/>
          </a:prstGeom>
          <a:noFill/>
        </p:spPr>
        <p:txBody>
          <a:bodyPr wrap="square" rtlCol="0">
            <a:spAutoFit/>
          </a:bodyPr>
          <a:lstStyle>
            <a:defPPr>
              <a:defRPr lang="fr-FR"/>
            </a:defPPr>
            <a:lvl1pPr algn="just">
              <a:defRPr sz="1000">
                <a:solidFill>
                  <a:srgbClr val="FF9933"/>
                </a:solidFill>
                <a:latin typeface="Arial" panose="020B0604020202020204" pitchFamily="34" charset="0"/>
                <a:cs typeface="Arial" panose="020B0604020202020204" pitchFamily="34" charset="0"/>
              </a:defRPr>
            </a:lvl1pPr>
          </a:lstStyle>
          <a:p>
            <a:r>
              <a:rPr lang="fr-FR" sz="900" dirty="0">
                <a:solidFill>
                  <a:srgbClr val="DEA506"/>
                </a:solidFill>
              </a:rPr>
              <a:t>L’activité est </a:t>
            </a:r>
            <a:r>
              <a:rPr lang="fr-FR" sz="900" u="sng" dirty="0">
                <a:solidFill>
                  <a:srgbClr val="DEA506"/>
                </a:solidFill>
              </a:rPr>
              <a:t>directement</a:t>
            </a:r>
            <a:r>
              <a:rPr lang="fr-FR" sz="900" dirty="0">
                <a:solidFill>
                  <a:srgbClr val="DEA506"/>
                </a:solidFill>
              </a:rPr>
              <a:t> rattachée à la relation commerciale établie</a:t>
            </a:r>
          </a:p>
        </p:txBody>
      </p:sp>
      <p:pic>
        <p:nvPicPr>
          <p:cNvPr id="63" name="Graphique 62" descr="Case cochée avec un remplissage uni">
            <a:extLst>
              <a:ext uri="{FF2B5EF4-FFF2-40B4-BE49-F238E27FC236}">
                <a16:creationId xmlns:a16="http://schemas.microsoft.com/office/drawing/2014/main" id="{33AAD6F8-C052-E24F-5995-B6F6A3CC785D}"/>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4125693" y="2516113"/>
            <a:ext cx="219132" cy="219132"/>
          </a:xfrm>
          <a:prstGeom prst="rect">
            <a:avLst/>
          </a:prstGeom>
        </p:spPr>
      </p:pic>
      <p:pic>
        <p:nvPicPr>
          <p:cNvPr id="64" name="Graphique 63" descr="Case cochée avec un remplissage uni">
            <a:extLst>
              <a:ext uri="{FF2B5EF4-FFF2-40B4-BE49-F238E27FC236}">
                <a16:creationId xmlns:a16="http://schemas.microsoft.com/office/drawing/2014/main" id="{B07C594D-D7DB-E771-6A23-EBBE71134EE1}"/>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4149427" y="2983440"/>
            <a:ext cx="219132" cy="219132"/>
          </a:xfrm>
          <a:prstGeom prst="rect">
            <a:avLst/>
          </a:prstGeom>
        </p:spPr>
      </p:pic>
      <p:grpSp>
        <p:nvGrpSpPr>
          <p:cNvPr id="68" name="Groupe 67">
            <a:extLst>
              <a:ext uri="{FF2B5EF4-FFF2-40B4-BE49-F238E27FC236}">
                <a16:creationId xmlns:a16="http://schemas.microsoft.com/office/drawing/2014/main" id="{B9FDB676-29AE-CD38-9734-8A210EB3A184}"/>
              </a:ext>
            </a:extLst>
          </p:cNvPr>
          <p:cNvGrpSpPr/>
          <p:nvPr/>
        </p:nvGrpSpPr>
        <p:grpSpPr>
          <a:xfrm flipH="1">
            <a:off x="6458352" y="3134870"/>
            <a:ext cx="2323693" cy="516422"/>
            <a:chOff x="-1094070" y="3095469"/>
            <a:chExt cx="5155403" cy="367665"/>
          </a:xfrm>
        </p:grpSpPr>
        <p:cxnSp>
          <p:nvCxnSpPr>
            <p:cNvPr id="69" name="Connecteur droit 68">
              <a:extLst>
                <a:ext uri="{FF2B5EF4-FFF2-40B4-BE49-F238E27FC236}">
                  <a16:creationId xmlns:a16="http://schemas.microsoft.com/office/drawing/2014/main" id="{621A324D-CD44-5D48-E3DB-383BC101A96C}"/>
                </a:ext>
              </a:extLst>
            </p:cNvPr>
            <p:cNvCxnSpPr>
              <a:cxnSpLocks/>
            </p:cNvCxnSpPr>
            <p:nvPr/>
          </p:nvCxnSpPr>
          <p:spPr>
            <a:xfrm flipH="1">
              <a:off x="-1094070" y="3095469"/>
              <a:ext cx="5155402" cy="367665"/>
            </a:xfrm>
            <a:prstGeom prst="line">
              <a:avLst/>
            </a:prstGeom>
            <a:ln w="127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0" name="Connecteur droit 69">
              <a:extLst>
                <a:ext uri="{FF2B5EF4-FFF2-40B4-BE49-F238E27FC236}">
                  <a16:creationId xmlns:a16="http://schemas.microsoft.com/office/drawing/2014/main" id="{179B9121-90B7-2C82-381F-BE9B34ABE808}"/>
                </a:ext>
              </a:extLst>
            </p:cNvPr>
            <p:cNvCxnSpPr>
              <a:cxnSpLocks/>
            </p:cNvCxnSpPr>
            <p:nvPr/>
          </p:nvCxnSpPr>
          <p:spPr>
            <a:xfrm>
              <a:off x="167396" y="3095469"/>
              <a:ext cx="3893937" cy="0"/>
            </a:xfrm>
            <a:prstGeom prst="line">
              <a:avLst/>
            </a:prstGeom>
            <a:ln w="127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2" name="ZoneTexte 71">
            <a:extLst>
              <a:ext uri="{FF2B5EF4-FFF2-40B4-BE49-F238E27FC236}">
                <a16:creationId xmlns:a16="http://schemas.microsoft.com/office/drawing/2014/main" id="{227CD741-5C67-2779-9839-91CC42A44CC7}"/>
              </a:ext>
            </a:extLst>
          </p:cNvPr>
          <p:cNvSpPr txBox="1"/>
          <p:nvPr/>
        </p:nvSpPr>
        <p:spPr>
          <a:xfrm>
            <a:off x="6412663" y="2396450"/>
            <a:ext cx="1841770" cy="646331"/>
          </a:xfrm>
          <a:prstGeom prst="rect">
            <a:avLst/>
          </a:prstGeom>
          <a:ln w="12700">
            <a:noFill/>
          </a:ln>
        </p:spPr>
        <p:style>
          <a:lnRef idx="1">
            <a:schemeClr val="accent1"/>
          </a:lnRef>
          <a:fillRef idx="0">
            <a:schemeClr val="accent1"/>
          </a:fillRef>
          <a:effectRef idx="0">
            <a:schemeClr val="accent1"/>
          </a:effectRef>
          <a:fontRef idx="minor">
            <a:schemeClr val="tx1"/>
          </a:fontRef>
        </p:style>
        <p:txBody>
          <a:bodyPr wrap="square">
            <a:spAutoFit/>
          </a:bodyPr>
          <a:lstStyle/>
          <a:p>
            <a:pPr algn="just"/>
            <a:r>
              <a:rPr lang="fr-FR" sz="900" dirty="0">
                <a:solidFill>
                  <a:schemeClr val="accent2">
                    <a:lumMod val="50000"/>
                  </a:schemeClr>
                </a:solidFill>
                <a:latin typeface="Arial" panose="020B0604020202020204" pitchFamily="34" charset="0"/>
                <a:cs typeface="Arial" panose="020B0604020202020204" pitchFamily="34" charset="0"/>
              </a:rPr>
              <a:t>Uniquement </a:t>
            </a:r>
            <a:r>
              <a:rPr lang="fr-FR" sz="900" u="sng" dirty="0">
                <a:solidFill>
                  <a:schemeClr val="accent2">
                    <a:lumMod val="50000"/>
                  </a:schemeClr>
                </a:solidFill>
                <a:latin typeface="Arial" panose="020B0604020202020204" pitchFamily="34" charset="0"/>
                <a:cs typeface="Arial" panose="020B0604020202020204" pitchFamily="34" charset="0"/>
              </a:rPr>
              <a:t>les </a:t>
            </a:r>
            <a:r>
              <a:rPr lang="fr-FR" sz="900" b="1" u="sng" dirty="0">
                <a:solidFill>
                  <a:schemeClr val="accent2">
                    <a:lumMod val="50000"/>
                  </a:schemeClr>
                </a:solidFill>
                <a:latin typeface="Arial" panose="020B0604020202020204" pitchFamily="34" charset="0"/>
                <a:cs typeface="Arial" panose="020B0604020202020204" pitchFamily="34" charset="0"/>
              </a:rPr>
              <a:t>partenaires commerciaux</a:t>
            </a:r>
            <a:r>
              <a:rPr lang="fr-FR" sz="900" b="1" dirty="0">
                <a:solidFill>
                  <a:schemeClr val="accent2">
                    <a:lumMod val="50000"/>
                  </a:schemeClr>
                </a:solidFill>
                <a:latin typeface="Arial" panose="020B0604020202020204" pitchFamily="34" charset="0"/>
                <a:cs typeface="Arial" panose="020B0604020202020204" pitchFamily="34" charset="0"/>
              </a:rPr>
              <a:t> </a:t>
            </a:r>
            <a:r>
              <a:rPr lang="fr-FR" sz="900" dirty="0">
                <a:solidFill>
                  <a:schemeClr val="accent2">
                    <a:lumMod val="50000"/>
                  </a:schemeClr>
                </a:solidFill>
                <a:latin typeface="Arial" panose="020B0604020202020204" pitchFamily="34" charset="0"/>
                <a:cs typeface="Arial" panose="020B0604020202020204" pitchFamily="34" charset="0"/>
              </a:rPr>
              <a:t>pour les activités liées à la chaîne d’activité de l’entreprise soumise</a:t>
            </a:r>
          </a:p>
        </p:txBody>
      </p:sp>
      <p:sp>
        <p:nvSpPr>
          <p:cNvPr id="3" name="ZoneTexte 48">
            <a:extLst>
              <a:ext uri="{FF2B5EF4-FFF2-40B4-BE49-F238E27FC236}">
                <a16:creationId xmlns:a16="http://schemas.microsoft.com/office/drawing/2014/main" id="{C783754B-00D9-D4D3-7C79-DEA2E2A65335}"/>
              </a:ext>
            </a:extLst>
          </p:cNvPr>
          <p:cNvSpPr txBox="1"/>
          <p:nvPr/>
        </p:nvSpPr>
        <p:spPr>
          <a:xfrm>
            <a:off x="8299050" y="1517561"/>
            <a:ext cx="677925" cy="276999"/>
          </a:xfrm>
          <a:prstGeom prst="rect">
            <a:avLst/>
          </a:prstGeom>
          <a:noFill/>
          <a:ln>
            <a:noFill/>
            <a:prstDash val="dash"/>
          </a:ln>
        </p:spPr>
        <p:txBody>
          <a:bodyPr wrap="square">
            <a:spAutoFit/>
          </a:bodyPr>
          <a:lstStyle/>
          <a:p>
            <a:r>
              <a:rPr lang="fr-FR" sz="1200" b="1" dirty="0">
                <a:solidFill>
                  <a:schemeClr val="tx2">
                    <a:lumMod val="90000"/>
                    <a:lumOff val="10000"/>
                  </a:schemeClr>
                </a:solidFill>
                <a:latin typeface="Arial" panose="020B0604020202020204" pitchFamily="34" charset="0"/>
                <a:cs typeface="Arial" panose="020B0604020202020204" pitchFamily="34" charset="0"/>
              </a:rPr>
              <a:t>[art.8]</a:t>
            </a:r>
          </a:p>
        </p:txBody>
      </p:sp>
      <p:sp>
        <p:nvSpPr>
          <p:cNvPr id="9" name="ZoneTexte 48">
            <a:extLst>
              <a:ext uri="{FF2B5EF4-FFF2-40B4-BE49-F238E27FC236}">
                <a16:creationId xmlns:a16="http://schemas.microsoft.com/office/drawing/2014/main" id="{4509C5E7-22F8-8BE5-3B4A-23417AEF03BD}"/>
              </a:ext>
            </a:extLst>
          </p:cNvPr>
          <p:cNvSpPr txBox="1"/>
          <p:nvPr/>
        </p:nvSpPr>
        <p:spPr>
          <a:xfrm>
            <a:off x="1316457" y="1563382"/>
            <a:ext cx="3161710" cy="276999"/>
          </a:xfrm>
          <a:prstGeom prst="rect">
            <a:avLst/>
          </a:prstGeom>
          <a:noFill/>
          <a:ln>
            <a:noFill/>
            <a:prstDash val="dash"/>
          </a:ln>
        </p:spPr>
        <p:txBody>
          <a:bodyPr wrap="square">
            <a:spAutoFit/>
          </a:bodyPr>
          <a:lstStyle/>
          <a:p>
            <a:r>
              <a:rPr lang="fr-FR" sz="1200" b="1" dirty="0">
                <a:solidFill>
                  <a:schemeClr val="tx2">
                    <a:lumMod val="90000"/>
                    <a:lumOff val="10000"/>
                  </a:schemeClr>
                </a:solidFill>
                <a:latin typeface="Arial" panose="020B0604020202020204" pitchFamily="34" charset="0"/>
                <a:cs typeface="Arial" panose="020B0604020202020204" pitchFamily="34" charset="0"/>
              </a:rPr>
              <a:t>[art. L.225-102-4 code de commerce]</a:t>
            </a:r>
          </a:p>
        </p:txBody>
      </p:sp>
      <p:sp>
        <p:nvSpPr>
          <p:cNvPr id="14" name="ZoneTexte 48">
            <a:extLst>
              <a:ext uri="{FF2B5EF4-FFF2-40B4-BE49-F238E27FC236}">
                <a16:creationId xmlns:a16="http://schemas.microsoft.com/office/drawing/2014/main" id="{08BF5656-A320-FBA0-ACFE-AF8D880FE029}"/>
              </a:ext>
            </a:extLst>
          </p:cNvPr>
          <p:cNvSpPr txBox="1"/>
          <p:nvPr/>
        </p:nvSpPr>
        <p:spPr>
          <a:xfrm>
            <a:off x="8676578" y="2046482"/>
            <a:ext cx="2836113" cy="577081"/>
          </a:xfrm>
          <a:prstGeom prst="rect">
            <a:avLst/>
          </a:prstGeom>
          <a:noFill/>
          <a:ln>
            <a:solidFill>
              <a:schemeClr val="accent2">
                <a:lumMod val="75000"/>
              </a:schemeClr>
            </a:solidFill>
            <a:prstDash val="dash"/>
          </a:ln>
        </p:spPr>
        <p:txBody>
          <a:bodyPr wrap="square">
            <a:spAutoFit/>
          </a:bodyPr>
          <a:lstStyle/>
          <a:p>
            <a:pPr algn="just"/>
            <a:r>
              <a:rPr lang="fr-FR" sz="1050" dirty="0">
                <a:latin typeface="Arial" panose="020B0604020202020204" pitchFamily="34" charset="0"/>
                <a:cs typeface="Arial" panose="020B0604020202020204" pitchFamily="34" charset="0"/>
              </a:rPr>
              <a:t>Dans le cadre de l’obligation de recensement des incidences négatives, la cartographie doit porter sur : </a:t>
            </a:r>
          </a:p>
        </p:txBody>
      </p:sp>
      <p:sp>
        <p:nvSpPr>
          <p:cNvPr id="15" name="ZoneTexte 48">
            <a:extLst>
              <a:ext uri="{FF2B5EF4-FFF2-40B4-BE49-F238E27FC236}">
                <a16:creationId xmlns:a16="http://schemas.microsoft.com/office/drawing/2014/main" id="{3506E260-4FE8-BED9-01AD-4403E75BD437}"/>
              </a:ext>
            </a:extLst>
          </p:cNvPr>
          <p:cNvSpPr txBox="1"/>
          <p:nvPr/>
        </p:nvSpPr>
        <p:spPr>
          <a:xfrm>
            <a:off x="1065161" y="1942869"/>
            <a:ext cx="2836113" cy="577081"/>
          </a:xfrm>
          <a:prstGeom prst="rect">
            <a:avLst/>
          </a:prstGeom>
          <a:noFill/>
          <a:ln>
            <a:solidFill>
              <a:srgbClr val="FFC000"/>
            </a:solidFill>
            <a:prstDash val="dash"/>
          </a:ln>
        </p:spPr>
        <p:txBody>
          <a:bodyPr wrap="square">
            <a:spAutoFit/>
          </a:bodyPr>
          <a:lstStyle/>
          <a:p>
            <a:pPr algn="just"/>
            <a:r>
              <a:rPr lang="fr-FR" sz="1050" dirty="0">
                <a:latin typeface="Arial" panose="020B0604020202020204" pitchFamily="34" charset="0"/>
                <a:cs typeface="Arial" panose="020B0604020202020204" pitchFamily="34" charset="0"/>
              </a:rPr>
              <a:t>Le plan de vigilance doit comprendre une cartographie des risques qui prend en compte : </a:t>
            </a:r>
          </a:p>
        </p:txBody>
      </p:sp>
      <p:sp>
        <p:nvSpPr>
          <p:cNvPr id="8" name="ZoneTexte 48">
            <a:extLst>
              <a:ext uri="{FF2B5EF4-FFF2-40B4-BE49-F238E27FC236}">
                <a16:creationId xmlns:a16="http://schemas.microsoft.com/office/drawing/2014/main" id="{A6F49639-8F57-2A18-53C0-55F2CED4EBBE}"/>
              </a:ext>
            </a:extLst>
          </p:cNvPr>
          <p:cNvSpPr txBox="1"/>
          <p:nvPr/>
        </p:nvSpPr>
        <p:spPr>
          <a:xfrm>
            <a:off x="6142988" y="3467791"/>
            <a:ext cx="2156062" cy="2192908"/>
          </a:xfrm>
          <a:prstGeom prst="rect">
            <a:avLst/>
          </a:prstGeom>
          <a:noFill/>
          <a:ln w="12700">
            <a:solidFill>
              <a:schemeClr val="accent2">
                <a:lumMod val="75000"/>
              </a:schemeClr>
            </a:solidFill>
            <a:prstDash val="dash"/>
          </a:ln>
        </p:spPr>
        <p:txBody>
          <a:bodyPr wrap="square">
            <a:spAutoFit/>
          </a:bodyPr>
          <a:lstStyle/>
          <a:p>
            <a:pPr algn="just"/>
            <a:r>
              <a:rPr lang="fr-FR" sz="1050" b="1" dirty="0">
                <a:solidFill>
                  <a:schemeClr val="accent2">
                    <a:lumMod val="50000"/>
                  </a:schemeClr>
                </a:solidFill>
                <a:latin typeface="Arial" panose="020B0604020202020204" pitchFamily="34" charset="0"/>
                <a:cs typeface="Arial" panose="020B0604020202020204" pitchFamily="34" charset="0"/>
              </a:rPr>
              <a:t>[art.3] </a:t>
            </a:r>
            <a:r>
              <a:rPr lang="fr-FR" sz="1050" dirty="0">
                <a:latin typeface="Arial" panose="020B0604020202020204" pitchFamily="34" charset="0"/>
                <a:cs typeface="Arial" panose="020B0604020202020204" pitchFamily="34" charset="0"/>
              </a:rPr>
              <a:t>La notion de </a:t>
            </a:r>
            <a:r>
              <a:rPr lang="fr-FR" sz="1050" b="1" dirty="0">
                <a:solidFill>
                  <a:schemeClr val="accent2">
                    <a:lumMod val="50000"/>
                  </a:schemeClr>
                </a:solidFill>
                <a:latin typeface="Arial" panose="020B0604020202020204" pitchFamily="34" charset="0"/>
                <a:cs typeface="Arial" panose="020B0604020202020204" pitchFamily="34" charset="0"/>
              </a:rPr>
              <a:t>chaîne d’activités</a:t>
            </a:r>
            <a:r>
              <a:rPr lang="fr-FR" sz="1050" b="1" i="1" dirty="0">
                <a:solidFill>
                  <a:schemeClr val="accent2">
                    <a:lumMod val="50000"/>
                  </a:schemeClr>
                </a:solidFill>
                <a:latin typeface="Arial" panose="020B0604020202020204" pitchFamily="34" charset="0"/>
                <a:cs typeface="Arial" panose="020B0604020202020204" pitchFamily="34" charset="0"/>
              </a:rPr>
              <a:t> </a:t>
            </a:r>
            <a:r>
              <a:rPr lang="fr-FR" sz="1050" dirty="0">
                <a:latin typeface="Arial" panose="020B0604020202020204" pitchFamily="34" charset="0"/>
                <a:cs typeface="Arial" panose="020B0604020202020204" pitchFamily="34" charset="0"/>
              </a:rPr>
              <a:t> couvre les activités des partenaires commerciaux :</a:t>
            </a:r>
          </a:p>
          <a:p>
            <a:pPr algn="just"/>
            <a:r>
              <a:rPr lang="fr-FR" sz="1050" dirty="0">
                <a:latin typeface="Arial" panose="020B0604020202020204" pitchFamily="34" charset="0"/>
                <a:cs typeface="Arial" panose="020B0604020202020204" pitchFamily="34" charset="0"/>
              </a:rPr>
              <a:t>   </a:t>
            </a:r>
            <a:r>
              <a:rPr lang="fr-FR" sz="1050" b="1" dirty="0">
                <a:solidFill>
                  <a:schemeClr val="accent2">
                    <a:lumMod val="50000"/>
                  </a:schemeClr>
                </a:solidFill>
                <a:latin typeface="Arial" panose="020B0604020202020204" pitchFamily="34" charset="0"/>
                <a:cs typeface="Arial" panose="020B0604020202020204" pitchFamily="34" charset="0"/>
              </a:rPr>
              <a:t>  en amont  </a:t>
            </a:r>
            <a:r>
              <a:rPr lang="fr-FR" sz="1050" dirty="0">
                <a:latin typeface="Arial" panose="020B0604020202020204" pitchFamily="34" charset="0"/>
                <a:cs typeface="Arial" panose="020B0604020202020204" pitchFamily="34" charset="0"/>
              </a:rPr>
              <a:t>(conception, extraction, approvisionnement, fabrication, transport et entreposage) ; </a:t>
            </a:r>
          </a:p>
          <a:p>
            <a:pPr algn="just"/>
            <a:endParaRPr lang="fr-FR" sz="1050" dirty="0">
              <a:latin typeface="Arial" panose="020B0604020202020204" pitchFamily="34" charset="0"/>
              <a:cs typeface="Arial" panose="020B0604020202020204" pitchFamily="34" charset="0"/>
            </a:endParaRPr>
          </a:p>
          <a:p>
            <a:pPr algn="just"/>
            <a:r>
              <a:rPr lang="fr-FR" sz="1050" b="1" dirty="0">
                <a:solidFill>
                  <a:schemeClr val="accent2">
                    <a:lumMod val="50000"/>
                  </a:schemeClr>
                </a:solidFill>
                <a:latin typeface="Arial" panose="020B0604020202020204" pitchFamily="34" charset="0"/>
                <a:cs typeface="Arial" panose="020B0604020202020204" pitchFamily="34" charset="0"/>
              </a:rPr>
              <a:t>     en aval </a:t>
            </a:r>
            <a:r>
              <a:rPr lang="fr-FR" sz="1050" dirty="0">
                <a:latin typeface="Arial" panose="020B0604020202020204" pitchFamily="34" charset="0"/>
                <a:cs typeface="Arial" panose="020B0604020202020204" pitchFamily="34" charset="0"/>
              </a:rPr>
              <a:t>(distribution, transport, stockage) </a:t>
            </a:r>
          </a:p>
          <a:p>
            <a:pPr algn="just"/>
            <a:endParaRPr lang="fr-FR" sz="1050" dirty="0">
              <a:latin typeface="Arial" panose="020B0604020202020204" pitchFamily="34" charset="0"/>
              <a:cs typeface="Arial" panose="020B0604020202020204" pitchFamily="34" charset="0"/>
            </a:endParaRPr>
          </a:p>
          <a:p>
            <a:pPr algn="just"/>
            <a:r>
              <a:rPr lang="fr-FR" sz="1050" dirty="0">
                <a:latin typeface="Arial" panose="020B0604020202020204" pitchFamily="34" charset="0"/>
                <a:cs typeface="Arial" panose="020B0604020202020204" pitchFamily="34" charset="0"/>
              </a:rPr>
              <a:t>NB: l’élimination du produit n’est pas couverte</a:t>
            </a:r>
          </a:p>
        </p:txBody>
      </p:sp>
      <p:pic>
        <p:nvPicPr>
          <p:cNvPr id="17" name="Graphique 62" descr="Case cochée avec un remplissage uni">
            <a:extLst>
              <a:ext uri="{FF2B5EF4-FFF2-40B4-BE49-F238E27FC236}">
                <a16:creationId xmlns:a16="http://schemas.microsoft.com/office/drawing/2014/main" id="{1CFBF353-4C14-FA3B-EEE2-82AA4040BABB}"/>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6163214" y="3986328"/>
            <a:ext cx="219132" cy="219132"/>
          </a:xfrm>
          <a:prstGeom prst="rect">
            <a:avLst/>
          </a:prstGeom>
        </p:spPr>
      </p:pic>
      <p:pic>
        <p:nvPicPr>
          <p:cNvPr id="18" name="Graphique 62" descr="Case cochée avec un remplissage uni">
            <a:extLst>
              <a:ext uri="{FF2B5EF4-FFF2-40B4-BE49-F238E27FC236}">
                <a16:creationId xmlns:a16="http://schemas.microsoft.com/office/drawing/2014/main" id="{66C049A7-A0BB-AD7C-94EE-42A96F0C5213}"/>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6172173" y="4750533"/>
            <a:ext cx="219132" cy="219132"/>
          </a:xfrm>
          <a:prstGeom prst="rect">
            <a:avLst/>
          </a:prstGeom>
        </p:spPr>
      </p:pic>
      <p:sp>
        <p:nvSpPr>
          <p:cNvPr id="19" name="ZoneTexte 48">
            <a:extLst>
              <a:ext uri="{FF2B5EF4-FFF2-40B4-BE49-F238E27FC236}">
                <a16:creationId xmlns:a16="http://schemas.microsoft.com/office/drawing/2014/main" id="{40FDDAF9-39B8-3C45-CEDF-ACC6A180DDBC}"/>
              </a:ext>
            </a:extLst>
          </p:cNvPr>
          <p:cNvSpPr txBox="1"/>
          <p:nvPr/>
        </p:nvSpPr>
        <p:spPr>
          <a:xfrm>
            <a:off x="6076144" y="5685388"/>
            <a:ext cx="3207413" cy="646331"/>
          </a:xfrm>
          <a:prstGeom prst="rect">
            <a:avLst/>
          </a:prstGeom>
          <a:noFill/>
          <a:ln w="12700">
            <a:noFill/>
            <a:prstDash val="sysDash"/>
          </a:ln>
        </p:spPr>
        <p:txBody>
          <a:bodyPr wrap="square">
            <a:spAutoFit/>
          </a:bodyPr>
          <a:lstStyle/>
          <a:p>
            <a:pPr algn="just"/>
            <a:r>
              <a:rPr lang="fr-FR" sz="900" b="1" u="sng" dirty="0">
                <a:latin typeface="Arial" panose="020B0604020202020204" pitchFamily="34" charset="0"/>
                <a:cs typeface="Arial" panose="020B0604020202020204" pitchFamily="34" charset="0"/>
              </a:rPr>
              <a:t>Exception</a:t>
            </a:r>
            <a:r>
              <a:rPr lang="fr-FR" sz="900" dirty="0">
                <a:latin typeface="Arial" panose="020B0604020202020204" pitchFamily="34" charset="0"/>
                <a:cs typeface="Arial" panose="020B0604020202020204" pitchFamily="34" charset="0"/>
              </a:rPr>
              <a:t> pour les entreprises financières réglementées, leur chaîne d’activités inclut les partenaires commerciaux  seulement </a:t>
            </a:r>
            <a:r>
              <a:rPr lang="fr-FR" sz="900" b="1" dirty="0">
                <a:latin typeface="Arial" panose="020B0604020202020204" pitchFamily="34" charset="0"/>
                <a:cs typeface="Arial" panose="020B0604020202020204" pitchFamily="34" charset="0"/>
              </a:rPr>
              <a:t>en amont </a:t>
            </a:r>
            <a:r>
              <a:rPr lang="fr-FR" sz="900" dirty="0">
                <a:latin typeface="Arial" panose="020B0604020202020204" pitchFamily="34" charset="0"/>
                <a:cs typeface="Arial" panose="020B0604020202020204" pitchFamily="34" charset="0"/>
              </a:rPr>
              <a:t>de leur chaîne d’activités et non en aval [</a:t>
            </a:r>
            <a:r>
              <a:rPr lang="fr-FR" sz="900" b="1" dirty="0">
                <a:latin typeface="Arial" panose="020B0604020202020204" pitchFamily="34" charset="0"/>
                <a:cs typeface="Arial" panose="020B0604020202020204" pitchFamily="34" charset="0"/>
              </a:rPr>
              <a:t>§26</a:t>
            </a:r>
            <a:r>
              <a:rPr lang="fr-FR" sz="900" dirty="0">
                <a:latin typeface="Arial" panose="020B0604020202020204" pitchFamily="34" charset="0"/>
                <a:cs typeface="Arial" panose="020B0604020202020204" pitchFamily="34" charset="0"/>
              </a:rPr>
              <a:t>}</a:t>
            </a:r>
          </a:p>
        </p:txBody>
      </p:sp>
      <p:sp>
        <p:nvSpPr>
          <p:cNvPr id="20" name="Titre 1">
            <a:extLst>
              <a:ext uri="{FF2B5EF4-FFF2-40B4-BE49-F238E27FC236}">
                <a16:creationId xmlns:a16="http://schemas.microsoft.com/office/drawing/2014/main" id="{BCA04173-CCDD-CDA7-923B-779C78006E3E}"/>
              </a:ext>
            </a:extLst>
          </p:cNvPr>
          <p:cNvSpPr txBox="1">
            <a:spLocks/>
          </p:cNvSpPr>
          <p:nvPr/>
        </p:nvSpPr>
        <p:spPr>
          <a:xfrm>
            <a:off x="1107703" y="740321"/>
            <a:ext cx="10522323" cy="34043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1500" b="1" i="1" dirty="0">
                <a:latin typeface="Arial    "/>
              </a:rPr>
              <a:t>Le périmètre de la CS3D élargit le périmètre de la cartographie en prévoyant le recensement des risques des partenaires commerciaux en amont et en aval de leurs chaines d’activités</a:t>
            </a:r>
          </a:p>
        </p:txBody>
      </p:sp>
    </p:spTree>
    <p:extLst>
      <p:ext uri="{BB962C8B-B14F-4D97-AF65-F5344CB8AC3E}">
        <p14:creationId xmlns:p14="http://schemas.microsoft.com/office/powerpoint/2010/main" val="1140163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72C69880-0DAF-806B-0CD9-698429C958A4}"/>
              </a:ext>
            </a:extLst>
          </p:cNvPr>
          <p:cNvSpPr>
            <a:spLocks noGrp="1"/>
          </p:cNvSpPr>
          <p:nvPr>
            <p:ph type="ftr" sz="quarter" idx="11"/>
          </p:nvPr>
        </p:nvSpPr>
        <p:spPr/>
        <p:txBody>
          <a:bodyPr/>
          <a:lstStyle/>
          <a:p>
            <a:r>
              <a:rPr lang="fr-FR" dirty="0"/>
              <a:t>Loi Vigilance et CS3D</a:t>
            </a:r>
          </a:p>
        </p:txBody>
      </p:sp>
      <p:sp>
        <p:nvSpPr>
          <p:cNvPr id="5" name="Espace réservé du numéro de diapositive 4">
            <a:extLst>
              <a:ext uri="{FF2B5EF4-FFF2-40B4-BE49-F238E27FC236}">
                <a16:creationId xmlns:a16="http://schemas.microsoft.com/office/drawing/2014/main" id="{ED5CC763-2415-EE7E-F3DC-A93160DC7A57}"/>
              </a:ext>
            </a:extLst>
          </p:cNvPr>
          <p:cNvSpPr>
            <a:spLocks noGrp="1"/>
          </p:cNvSpPr>
          <p:nvPr>
            <p:ph type="sldNum" sz="quarter" idx="12"/>
          </p:nvPr>
        </p:nvSpPr>
        <p:spPr/>
        <p:txBody>
          <a:bodyPr/>
          <a:lstStyle/>
          <a:p>
            <a:fld id="{ACD126DD-79FE-4D5A-AC7A-A91888D03992}" type="slidenum">
              <a:rPr lang="fr-FR" smtClean="0"/>
              <a:t>6</a:t>
            </a:fld>
            <a:endParaRPr lang="fr-FR" dirty="0"/>
          </a:p>
        </p:txBody>
      </p:sp>
      <p:grpSp>
        <p:nvGrpSpPr>
          <p:cNvPr id="43" name="Groupe 42">
            <a:extLst>
              <a:ext uri="{FF2B5EF4-FFF2-40B4-BE49-F238E27FC236}">
                <a16:creationId xmlns:a16="http://schemas.microsoft.com/office/drawing/2014/main" id="{B2CFA6D3-FE6B-53C7-741F-CEE55B05D3B5}"/>
              </a:ext>
            </a:extLst>
          </p:cNvPr>
          <p:cNvGrpSpPr/>
          <p:nvPr/>
        </p:nvGrpSpPr>
        <p:grpSpPr>
          <a:xfrm>
            <a:off x="345439" y="273513"/>
            <a:ext cx="10074910" cy="735471"/>
            <a:chOff x="345439" y="273513"/>
            <a:chExt cx="10074910" cy="735471"/>
          </a:xfrm>
        </p:grpSpPr>
        <p:sp>
          <p:nvSpPr>
            <p:cNvPr id="10" name="Titre 1">
              <a:extLst>
                <a:ext uri="{FF2B5EF4-FFF2-40B4-BE49-F238E27FC236}">
                  <a16:creationId xmlns:a16="http://schemas.microsoft.com/office/drawing/2014/main" id="{F9551C28-6196-B473-E8A7-3CD177022A7D}"/>
                </a:ext>
              </a:extLst>
            </p:cNvPr>
            <p:cNvSpPr txBox="1">
              <a:spLocks/>
            </p:cNvSpPr>
            <p:nvPr/>
          </p:nvSpPr>
          <p:spPr>
            <a:xfrm>
              <a:off x="1107702" y="316597"/>
              <a:ext cx="9312647" cy="555483"/>
            </a:xfrm>
            <a:prstGeom prst="rect">
              <a:avLst/>
            </a:prstGeom>
          </p:spPr>
          <p:txBody>
            <a:bodyPr vert="horz" lIns="91440" tIns="45720" rIns="91440" bIns="45720" rtlCol="0" anchor="t">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000" b="1" dirty="0">
                  <a:latin typeface="Arial    "/>
                </a:rPr>
                <a:t>Evaluation des filiales et des relations commerciales</a:t>
              </a:r>
            </a:p>
          </p:txBody>
        </p:sp>
        <p:grpSp>
          <p:nvGrpSpPr>
            <p:cNvPr id="11" name="Groupe 10">
              <a:extLst>
                <a:ext uri="{FF2B5EF4-FFF2-40B4-BE49-F238E27FC236}">
                  <a16:creationId xmlns:a16="http://schemas.microsoft.com/office/drawing/2014/main" id="{847B89CC-5F5E-F162-76DD-38B683EA230A}"/>
                </a:ext>
              </a:extLst>
            </p:cNvPr>
            <p:cNvGrpSpPr/>
            <p:nvPr/>
          </p:nvGrpSpPr>
          <p:grpSpPr>
            <a:xfrm>
              <a:off x="345439" y="273513"/>
              <a:ext cx="581115" cy="735471"/>
              <a:chOff x="345439" y="509681"/>
              <a:chExt cx="581115" cy="735471"/>
            </a:xfrm>
          </p:grpSpPr>
          <p:sp>
            <p:nvSpPr>
              <p:cNvPr id="12" name="Forme libre : forme 11">
                <a:extLst>
                  <a:ext uri="{FF2B5EF4-FFF2-40B4-BE49-F238E27FC236}">
                    <a16:creationId xmlns:a16="http://schemas.microsoft.com/office/drawing/2014/main" id="{82501EFB-285C-445F-17E0-EEDF8C7AF723}"/>
                  </a:ext>
                </a:extLst>
              </p:cNvPr>
              <p:cNvSpPr/>
              <p:nvPr/>
            </p:nvSpPr>
            <p:spPr>
              <a:xfrm>
                <a:off x="345439" y="509681"/>
                <a:ext cx="581115" cy="735471"/>
              </a:xfrm>
              <a:custGeom>
                <a:avLst/>
                <a:gdLst>
                  <a:gd name="connsiteX0" fmla="*/ 0 w 1481666"/>
                  <a:gd name="connsiteY0" fmla="*/ 644525 h 1289050"/>
                  <a:gd name="connsiteX1" fmla="*/ 322263 w 1481666"/>
                  <a:gd name="connsiteY1" fmla="*/ 0 h 1289050"/>
                  <a:gd name="connsiteX2" fmla="*/ 1159404 w 1481666"/>
                  <a:gd name="connsiteY2" fmla="*/ 0 h 1289050"/>
                  <a:gd name="connsiteX3" fmla="*/ 1481666 w 1481666"/>
                  <a:gd name="connsiteY3" fmla="*/ 644525 h 1289050"/>
                  <a:gd name="connsiteX4" fmla="*/ 1159404 w 1481666"/>
                  <a:gd name="connsiteY4" fmla="*/ 1289050 h 1289050"/>
                  <a:gd name="connsiteX5" fmla="*/ 322263 w 1481666"/>
                  <a:gd name="connsiteY5" fmla="*/ 1289050 h 1289050"/>
                  <a:gd name="connsiteX6" fmla="*/ 0 w 1481666"/>
                  <a:gd name="connsiteY6" fmla="*/ 644525 h 128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1666" h="1289050">
                    <a:moveTo>
                      <a:pt x="740833" y="0"/>
                    </a:moveTo>
                    <a:lnTo>
                      <a:pt x="1481666" y="280369"/>
                    </a:lnTo>
                    <a:lnTo>
                      <a:pt x="1481666" y="1008682"/>
                    </a:lnTo>
                    <a:lnTo>
                      <a:pt x="740833" y="1289050"/>
                    </a:lnTo>
                    <a:lnTo>
                      <a:pt x="0" y="1008682"/>
                    </a:lnTo>
                    <a:lnTo>
                      <a:pt x="0" y="280369"/>
                    </a:lnTo>
                    <a:lnTo>
                      <a:pt x="740833" y="0"/>
                    </a:lnTo>
                    <a:close/>
                  </a:path>
                </a:pathLst>
              </a:custGeom>
              <a:noFill/>
              <a:ln>
                <a:solidFill>
                  <a:srgbClr val="FFC800"/>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2787" tIns="272803" rIns="242787" bIns="272803" numCol="1" spcCol="1270" anchor="ctr" anchorCtr="0">
                <a:noAutofit/>
              </a:bodyPr>
              <a:lstStyle/>
              <a:p>
                <a:pPr marL="0" lvl="0" indent="0" algn="ctr" defTabSz="466725">
                  <a:lnSpc>
                    <a:spcPct val="90000"/>
                  </a:lnSpc>
                  <a:spcBef>
                    <a:spcPct val="0"/>
                  </a:spcBef>
                  <a:spcAft>
                    <a:spcPct val="35000"/>
                  </a:spcAft>
                  <a:buNone/>
                </a:pPr>
                <a:endParaRPr lang="fr-FR" sz="1500" kern="1200" dirty="0">
                  <a:solidFill>
                    <a:srgbClr val="FFC800"/>
                  </a:solidFill>
                  <a:highlight>
                    <a:srgbClr val="FFCC66"/>
                  </a:highlight>
                </a:endParaRPr>
              </a:p>
            </p:txBody>
          </p:sp>
          <p:sp>
            <p:nvSpPr>
              <p:cNvPr id="13" name="ZoneTexte 12">
                <a:extLst>
                  <a:ext uri="{FF2B5EF4-FFF2-40B4-BE49-F238E27FC236}">
                    <a16:creationId xmlns:a16="http://schemas.microsoft.com/office/drawing/2014/main" id="{92C9DCB9-7380-FB35-79E1-F06DFB39F035}"/>
                  </a:ext>
                </a:extLst>
              </p:cNvPr>
              <p:cNvSpPr txBox="1"/>
              <p:nvPr/>
            </p:nvSpPr>
            <p:spPr>
              <a:xfrm>
                <a:off x="402128" y="646583"/>
                <a:ext cx="467735" cy="461665"/>
              </a:xfrm>
              <a:prstGeom prst="rect">
                <a:avLst/>
              </a:prstGeom>
              <a:noFill/>
            </p:spPr>
            <p:txBody>
              <a:bodyPr wrap="square" rtlCol="0">
                <a:spAutoFit/>
              </a:bodyPr>
              <a:lstStyle/>
              <a:p>
                <a:pPr algn="ctr"/>
                <a:r>
                  <a:rPr lang="fr-FR" sz="2400" b="1" dirty="0">
                    <a:solidFill>
                      <a:srgbClr val="FFC800"/>
                    </a:solidFill>
                    <a:latin typeface="Arial" panose="020B0604020202020204" pitchFamily="34" charset="0"/>
                    <a:cs typeface="Arial" panose="020B0604020202020204" pitchFamily="34" charset="0"/>
                  </a:rPr>
                  <a:t>5</a:t>
                </a:r>
                <a:r>
                  <a:rPr lang="fr-FR" sz="1400" b="1" dirty="0">
                    <a:solidFill>
                      <a:srgbClr val="FFC800"/>
                    </a:solidFill>
                    <a:latin typeface="Arial" panose="020B0604020202020204" pitchFamily="34" charset="0"/>
                    <a:cs typeface="Arial" panose="020B0604020202020204" pitchFamily="34" charset="0"/>
                  </a:rPr>
                  <a:t>.</a:t>
                </a:r>
                <a:endParaRPr lang="fr-FR" sz="2400" b="1" dirty="0">
                  <a:solidFill>
                    <a:srgbClr val="FFC800"/>
                  </a:solidFill>
                  <a:latin typeface="Arial" panose="020B0604020202020204" pitchFamily="34" charset="0"/>
                  <a:cs typeface="Arial" panose="020B0604020202020204" pitchFamily="34" charset="0"/>
                </a:endParaRPr>
              </a:p>
            </p:txBody>
          </p:sp>
        </p:grpSp>
      </p:grpSp>
      <p:sp>
        <p:nvSpPr>
          <p:cNvPr id="6" name="Titre 1">
            <a:extLst>
              <a:ext uri="{FF2B5EF4-FFF2-40B4-BE49-F238E27FC236}">
                <a16:creationId xmlns:a16="http://schemas.microsoft.com/office/drawing/2014/main" id="{A5F31CF7-8547-D7B2-F48B-FCDABEAEF22C}"/>
              </a:ext>
            </a:extLst>
          </p:cNvPr>
          <p:cNvSpPr txBox="1">
            <a:spLocks/>
          </p:cNvSpPr>
          <p:nvPr/>
        </p:nvSpPr>
        <p:spPr>
          <a:xfrm>
            <a:off x="1107702" y="828996"/>
            <a:ext cx="10246097" cy="340434"/>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fr-FR" sz="2000" b="1" i="1" dirty="0">
              <a:latin typeface="Arial    "/>
            </a:endParaRPr>
          </a:p>
        </p:txBody>
      </p:sp>
      <p:cxnSp>
        <p:nvCxnSpPr>
          <p:cNvPr id="7" name="Connecteur droit 6">
            <a:extLst>
              <a:ext uri="{FF2B5EF4-FFF2-40B4-BE49-F238E27FC236}">
                <a16:creationId xmlns:a16="http://schemas.microsoft.com/office/drawing/2014/main" id="{88BD261A-0AF2-54C8-414D-F6148AA47169}"/>
              </a:ext>
            </a:extLst>
          </p:cNvPr>
          <p:cNvCxnSpPr>
            <a:cxnSpLocks/>
          </p:cNvCxnSpPr>
          <p:nvPr/>
        </p:nvCxnSpPr>
        <p:spPr>
          <a:xfrm flipH="1">
            <a:off x="680936" y="6356350"/>
            <a:ext cx="10836613" cy="0"/>
          </a:xfrm>
          <a:prstGeom prst="line">
            <a:avLst/>
          </a:prstGeom>
          <a:ln>
            <a:solidFill>
              <a:srgbClr val="FFC800"/>
            </a:solidFill>
          </a:ln>
        </p:spPr>
        <p:style>
          <a:lnRef idx="1">
            <a:schemeClr val="dk1"/>
          </a:lnRef>
          <a:fillRef idx="0">
            <a:schemeClr val="dk1"/>
          </a:fillRef>
          <a:effectRef idx="0">
            <a:schemeClr val="dk1"/>
          </a:effectRef>
          <a:fontRef idx="minor">
            <a:schemeClr val="tx1"/>
          </a:fontRef>
        </p:style>
      </p:cxnSp>
      <p:sp>
        <p:nvSpPr>
          <p:cNvPr id="15" name="ZoneTexte 14">
            <a:extLst>
              <a:ext uri="{FF2B5EF4-FFF2-40B4-BE49-F238E27FC236}">
                <a16:creationId xmlns:a16="http://schemas.microsoft.com/office/drawing/2014/main" id="{3C3E33F1-2E2B-FF28-C03F-944A927D883B}"/>
              </a:ext>
            </a:extLst>
          </p:cNvPr>
          <p:cNvSpPr txBox="1"/>
          <p:nvPr/>
        </p:nvSpPr>
        <p:spPr>
          <a:xfrm>
            <a:off x="754533" y="1350610"/>
            <a:ext cx="5139455" cy="830997"/>
          </a:xfrm>
          <a:prstGeom prst="rect">
            <a:avLst/>
          </a:prstGeom>
          <a:noFill/>
          <a:ln>
            <a:noFill/>
            <a:prstDash val="dash"/>
          </a:ln>
        </p:spPr>
        <p:txBody>
          <a:bodyPr wrap="square">
            <a:spAutoFit/>
          </a:bodyPr>
          <a:lstStyle/>
          <a:p>
            <a:pPr algn="just"/>
            <a:r>
              <a:rPr lang="fr-FR" sz="1600" b="1" dirty="0">
                <a:solidFill>
                  <a:srgbClr val="FFC800"/>
                </a:solidFill>
                <a:latin typeface="Arial" panose="020B0604020202020204" pitchFamily="34" charset="0"/>
                <a:cs typeface="Arial" panose="020B0604020202020204" pitchFamily="34" charset="0"/>
              </a:rPr>
              <a:t>La mise en place de procédures d’évaluation des situations des filiales,  fournisseurs et  sous-traitants</a:t>
            </a:r>
          </a:p>
        </p:txBody>
      </p:sp>
      <p:sp>
        <p:nvSpPr>
          <p:cNvPr id="16" name="ZoneTexte 15">
            <a:extLst>
              <a:ext uri="{FF2B5EF4-FFF2-40B4-BE49-F238E27FC236}">
                <a16:creationId xmlns:a16="http://schemas.microsoft.com/office/drawing/2014/main" id="{39A22399-1552-32D6-E367-9805C3F98C3E}"/>
              </a:ext>
            </a:extLst>
          </p:cNvPr>
          <p:cNvSpPr txBox="1"/>
          <p:nvPr/>
        </p:nvSpPr>
        <p:spPr>
          <a:xfrm>
            <a:off x="6577841" y="1268394"/>
            <a:ext cx="5266952" cy="584775"/>
          </a:xfrm>
          <a:prstGeom prst="rect">
            <a:avLst/>
          </a:prstGeom>
          <a:noFill/>
          <a:ln>
            <a:noFill/>
            <a:prstDash val="dash"/>
          </a:ln>
        </p:spPr>
        <p:txBody>
          <a:bodyPr wrap="square">
            <a:spAutoFit/>
          </a:bodyPr>
          <a:lstStyle/>
          <a:p>
            <a:pPr algn="just"/>
            <a:r>
              <a:rPr lang="fr-FR" sz="1600" b="1" dirty="0">
                <a:solidFill>
                  <a:schemeClr val="accent2">
                    <a:lumMod val="75000"/>
                  </a:schemeClr>
                </a:solidFill>
                <a:latin typeface="Arial" panose="020B0604020202020204" pitchFamily="34" charset="0"/>
                <a:cs typeface="Arial" panose="020B0604020202020204" pitchFamily="34" charset="0"/>
              </a:rPr>
              <a:t>Des procédures d’évaluations approfondies et périodiques de la société mère et tiers</a:t>
            </a:r>
          </a:p>
        </p:txBody>
      </p:sp>
      <p:cxnSp>
        <p:nvCxnSpPr>
          <p:cNvPr id="31" name="Connecteur droit 30">
            <a:extLst>
              <a:ext uri="{FF2B5EF4-FFF2-40B4-BE49-F238E27FC236}">
                <a16:creationId xmlns:a16="http://schemas.microsoft.com/office/drawing/2014/main" id="{4FC0AFD3-F85B-3C10-CE4F-24303BAA7028}"/>
              </a:ext>
            </a:extLst>
          </p:cNvPr>
          <p:cNvCxnSpPr>
            <a:cxnSpLocks/>
          </p:cNvCxnSpPr>
          <p:nvPr/>
        </p:nvCxnSpPr>
        <p:spPr>
          <a:xfrm flipV="1">
            <a:off x="6391275" y="1375837"/>
            <a:ext cx="0" cy="4838859"/>
          </a:xfrm>
          <a:prstGeom prst="line">
            <a:avLst/>
          </a:prstGeom>
          <a:ln>
            <a:solidFill>
              <a:srgbClr val="FFC800"/>
            </a:solidFill>
          </a:ln>
        </p:spPr>
        <p:style>
          <a:lnRef idx="1">
            <a:schemeClr val="dk1"/>
          </a:lnRef>
          <a:fillRef idx="0">
            <a:schemeClr val="dk1"/>
          </a:fillRef>
          <a:effectRef idx="0">
            <a:schemeClr val="dk1"/>
          </a:effectRef>
          <a:fontRef idx="minor">
            <a:schemeClr val="tx1"/>
          </a:fontRef>
        </p:style>
      </p:cxnSp>
      <p:sp>
        <p:nvSpPr>
          <p:cNvPr id="81" name="ZoneTexte 48">
            <a:extLst>
              <a:ext uri="{FF2B5EF4-FFF2-40B4-BE49-F238E27FC236}">
                <a16:creationId xmlns:a16="http://schemas.microsoft.com/office/drawing/2014/main" id="{E00FF272-3660-7E6B-B208-9D5163078669}"/>
              </a:ext>
            </a:extLst>
          </p:cNvPr>
          <p:cNvSpPr txBox="1"/>
          <p:nvPr/>
        </p:nvSpPr>
        <p:spPr>
          <a:xfrm>
            <a:off x="1743406" y="1986288"/>
            <a:ext cx="3161710" cy="276999"/>
          </a:xfrm>
          <a:prstGeom prst="rect">
            <a:avLst/>
          </a:prstGeom>
          <a:noFill/>
          <a:ln>
            <a:noFill/>
            <a:prstDash val="dash"/>
          </a:ln>
        </p:spPr>
        <p:txBody>
          <a:bodyPr wrap="square">
            <a:spAutoFit/>
          </a:bodyPr>
          <a:lstStyle/>
          <a:p>
            <a:r>
              <a:rPr lang="fr-FR" sz="1200" b="1" dirty="0">
                <a:solidFill>
                  <a:schemeClr val="tx2">
                    <a:lumMod val="90000"/>
                    <a:lumOff val="10000"/>
                  </a:schemeClr>
                </a:solidFill>
                <a:latin typeface="Arial" panose="020B0604020202020204" pitchFamily="34" charset="0"/>
                <a:cs typeface="Arial" panose="020B0604020202020204" pitchFamily="34" charset="0"/>
              </a:rPr>
              <a:t>[art. L.225-102-4 I. 2° code de commerce]</a:t>
            </a:r>
          </a:p>
        </p:txBody>
      </p:sp>
      <p:sp>
        <p:nvSpPr>
          <p:cNvPr id="86" name="TextBox 85">
            <a:extLst>
              <a:ext uri="{FF2B5EF4-FFF2-40B4-BE49-F238E27FC236}">
                <a16:creationId xmlns:a16="http://schemas.microsoft.com/office/drawing/2014/main" id="{A21AFEC3-374C-8E15-8075-D65F9CA50726}"/>
              </a:ext>
            </a:extLst>
          </p:cNvPr>
          <p:cNvSpPr txBox="1"/>
          <p:nvPr/>
        </p:nvSpPr>
        <p:spPr>
          <a:xfrm>
            <a:off x="277640" y="2378010"/>
            <a:ext cx="5768383" cy="430887"/>
          </a:xfrm>
          <a:prstGeom prst="rect">
            <a:avLst/>
          </a:prstGeom>
          <a:noFill/>
          <a:ln>
            <a:solidFill>
              <a:srgbClr val="FF0000"/>
            </a:solidFill>
            <a:prstDash val="solid"/>
          </a:ln>
        </p:spPr>
        <p:txBody>
          <a:bodyPr wrap="square" rtlCol="0">
            <a:spAutoFit/>
          </a:bodyPr>
          <a:lstStyle/>
          <a:p>
            <a:pPr algn="just"/>
            <a:r>
              <a:rPr lang="fr-FR" sz="1100" dirty="0">
                <a:latin typeface="Arial" panose="020B0604020202020204" pitchFamily="34" charset="0"/>
                <a:cs typeface="Arial" panose="020B0604020202020204" pitchFamily="34" charset="0"/>
              </a:rPr>
              <a:t>Le plan de vigilance doit comprendre des procédures d’</a:t>
            </a:r>
            <a:r>
              <a:rPr lang="fr-FR" sz="1100" b="1" dirty="0">
                <a:solidFill>
                  <a:srgbClr val="FF0000"/>
                </a:solidFill>
                <a:latin typeface="Arial" panose="020B0604020202020204" pitchFamily="34" charset="0"/>
                <a:cs typeface="Arial" panose="020B0604020202020204" pitchFamily="34" charset="0"/>
              </a:rPr>
              <a:t>évaluation </a:t>
            </a:r>
            <a:r>
              <a:rPr lang="fr-FR" sz="1100" dirty="0">
                <a:latin typeface="Arial" panose="020B0604020202020204" pitchFamily="34" charset="0"/>
                <a:cs typeface="Arial" panose="020B0604020202020204" pitchFamily="34" charset="0"/>
              </a:rPr>
              <a:t>des situations suivantes :</a:t>
            </a:r>
          </a:p>
        </p:txBody>
      </p:sp>
      <p:sp>
        <p:nvSpPr>
          <p:cNvPr id="88" name="TextBox 87">
            <a:extLst>
              <a:ext uri="{FF2B5EF4-FFF2-40B4-BE49-F238E27FC236}">
                <a16:creationId xmlns:a16="http://schemas.microsoft.com/office/drawing/2014/main" id="{B9CD1C75-6670-3537-28AA-6B0B1D5CB5A2}"/>
              </a:ext>
            </a:extLst>
          </p:cNvPr>
          <p:cNvSpPr txBox="1"/>
          <p:nvPr/>
        </p:nvSpPr>
        <p:spPr>
          <a:xfrm>
            <a:off x="6618434" y="2107081"/>
            <a:ext cx="5381078" cy="261610"/>
          </a:xfrm>
          <a:prstGeom prst="rect">
            <a:avLst/>
          </a:prstGeom>
          <a:noFill/>
          <a:ln>
            <a:solidFill>
              <a:schemeClr val="accent2">
                <a:lumMod val="75000"/>
              </a:schemeClr>
            </a:solidFill>
            <a:prstDash val="solid"/>
          </a:ln>
        </p:spPr>
        <p:txBody>
          <a:bodyPr wrap="square" rtlCol="0">
            <a:spAutoFit/>
          </a:bodyPr>
          <a:lstStyle/>
          <a:p>
            <a:pPr algn="just"/>
            <a:r>
              <a:rPr lang="fr-FR" sz="1100" dirty="0">
                <a:latin typeface="Arial" panose="020B0604020202020204" pitchFamily="34" charset="0"/>
                <a:cs typeface="Arial" panose="020B0604020202020204" pitchFamily="34" charset="0"/>
              </a:rPr>
              <a:t>Les entreprises doivent procéder à des évaluations des activités suivantes :</a:t>
            </a:r>
            <a:endParaRPr lang="fr-FR" sz="1100" b="1" dirty="0">
              <a:solidFill>
                <a:schemeClr val="accent2">
                  <a:lumMod val="75000"/>
                </a:schemeClr>
              </a:solidFill>
              <a:latin typeface="Arial" panose="020B0604020202020204" pitchFamily="34" charset="0"/>
              <a:cs typeface="Arial" panose="020B0604020202020204" pitchFamily="34" charset="0"/>
            </a:endParaRPr>
          </a:p>
        </p:txBody>
      </p:sp>
      <p:sp>
        <p:nvSpPr>
          <p:cNvPr id="51" name="TextBox 50">
            <a:extLst>
              <a:ext uri="{FF2B5EF4-FFF2-40B4-BE49-F238E27FC236}">
                <a16:creationId xmlns:a16="http://schemas.microsoft.com/office/drawing/2014/main" id="{3FA181A6-FD2F-719E-73F4-5E01F2E905CD}"/>
              </a:ext>
            </a:extLst>
          </p:cNvPr>
          <p:cNvSpPr txBox="1"/>
          <p:nvPr/>
        </p:nvSpPr>
        <p:spPr>
          <a:xfrm>
            <a:off x="18115" y="2138511"/>
            <a:ext cx="1405646" cy="276999"/>
          </a:xfrm>
          <a:prstGeom prst="rect">
            <a:avLst/>
          </a:prstGeom>
          <a:noFill/>
          <a:ln>
            <a:noFill/>
            <a:prstDash val="dash"/>
          </a:ln>
        </p:spPr>
        <p:txBody>
          <a:bodyPr wrap="square" rtlCol="0">
            <a:spAutoFit/>
          </a:bodyPr>
          <a:lstStyle/>
          <a:p>
            <a:pPr algn="just"/>
            <a:r>
              <a:rPr lang="fr-FR" sz="1200" b="1" dirty="0">
                <a:solidFill>
                  <a:srgbClr val="FF0000"/>
                </a:solidFill>
                <a:latin typeface="Arial" panose="020B0604020202020204" pitchFamily="34" charset="0"/>
                <a:cs typeface="Arial" panose="020B0604020202020204" pitchFamily="34" charset="0"/>
              </a:rPr>
              <a:t>    Loi Vigilance</a:t>
            </a:r>
          </a:p>
        </p:txBody>
      </p:sp>
      <p:grpSp>
        <p:nvGrpSpPr>
          <p:cNvPr id="54" name="Group 53">
            <a:extLst>
              <a:ext uri="{FF2B5EF4-FFF2-40B4-BE49-F238E27FC236}">
                <a16:creationId xmlns:a16="http://schemas.microsoft.com/office/drawing/2014/main" id="{5D2BDC4E-CB1C-1C71-056B-A6B2D1DEEA2D}"/>
              </a:ext>
            </a:extLst>
          </p:cNvPr>
          <p:cNvGrpSpPr/>
          <p:nvPr/>
        </p:nvGrpSpPr>
        <p:grpSpPr>
          <a:xfrm>
            <a:off x="6517040" y="2726590"/>
            <a:ext cx="2872875" cy="2681699"/>
            <a:chOff x="417548" y="-153335"/>
            <a:chExt cx="3189062" cy="3242611"/>
          </a:xfrm>
        </p:grpSpPr>
        <p:sp>
          <p:nvSpPr>
            <p:cNvPr id="55" name="Oval 54">
              <a:extLst>
                <a:ext uri="{FF2B5EF4-FFF2-40B4-BE49-F238E27FC236}">
                  <a16:creationId xmlns:a16="http://schemas.microsoft.com/office/drawing/2014/main" id="{059FE34F-03D3-35EF-44DA-7C9DC5591311}"/>
                </a:ext>
              </a:extLst>
            </p:cNvPr>
            <p:cNvSpPr/>
            <p:nvPr/>
          </p:nvSpPr>
          <p:spPr>
            <a:xfrm>
              <a:off x="417548" y="-153335"/>
              <a:ext cx="3189062" cy="3242611"/>
            </a:xfrm>
            <a:prstGeom prst="ellipse">
              <a:avLst/>
            </a:prstGeom>
            <a:solidFill>
              <a:schemeClr val="bg1"/>
            </a:solidFill>
            <a:ln>
              <a:solidFill>
                <a:schemeClr val="accent2">
                  <a:lumMod val="50000"/>
                </a:schemeClr>
              </a:solidFill>
            </a:ln>
          </p:spPr>
          <p:style>
            <a:lnRef idx="2">
              <a:scrgbClr r="0" g="0" b="0"/>
            </a:lnRef>
            <a:fillRef idx="1">
              <a:scrgbClr r="0" g="0" b="0"/>
            </a:fillRef>
            <a:effectRef idx="0">
              <a:schemeClr val="accent5">
                <a:shade val="80000"/>
                <a:hueOff val="0"/>
                <a:satOff val="0"/>
                <a:lumOff val="0"/>
                <a:alphaOff val="0"/>
              </a:schemeClr>
            </a:effectRef>
            <a:fontRef idx="minor">
              <a:schemeClr val="lt1"/>
            </a:fontRef>
          </p:style>
          <p:txBody>
            <a:bodyPr/>
            <a:lstStyle/>
            <a:p>
              <a:endParaRPr lang="en-US"/>
            </a:p>
          </p:txBody>
        </p:sp>
        <p:sp>
          <p:nvSpPr>
            <p:cNvPr id="56" name="Oval 4">
              <a:extLst>
                <a:ext uri="{FF2B5EF4-FFF2-40B4-BE49-F238E27FC236}">
                  <a16:creationId xmlns:a16="http://schemas.microsoft.com/office/drawing/2014/main" id="{C82B2267-DE06-6EA8-C917-83EAADC3FBEA}"/>
                </a:ext>
              </a:extLst>
            </p:cNvPr>
            <p:cNvSpPr txBox="1"/>
            <p:nvPr/>
          </p:nvSpPr>
          <p:spPr>
            <a:xfrm>
              <a:off x="1418116" y="-67909"/>
              <a:ext cx="1154482" cy="691041"/>
            </a:xfrm>
            <a:prstGeom prst="rect">
              <a:avLst/>
            </a:prstGeom>
            <a:ln>
              <a:noFill/>
            </a:ln>
          </p:spPr>
          <p:style>
            <a:lnRef idx="0">
              <a:scrgbClr r="0" g="0" b="0"/>
            </a:lnRef>
            <a:fillRef idx="0">
              <a:scrgbClr r="0" g="0" b="0"/>
            </a:fillRef>
            <a:effectRef idx="0">
              <a:scrgbClr r="0" g="0" b="0"/>
            </a:effectRef>
            <a:fontRef idx="minor">
              <a:schemeClr val="lt1"/>
            </a:fontRef>
          </p:style>
          <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fr-FR" sz="1000" b="1" kern="1200" dirty="0">
                  <a:solidFill>
                    <a:schemeClr val="accent2">
                      <a:lumMod val="50000"/>
                    </a:schemeClr>
                  </a:solidFill>
                  <a:latin typeface="Arial" panose="020B0604020202020204" pitchFamily="34" charset="0"/>
                  <a:cs typeface="Arial" panose="020B0604020202020204" pitchFamily="34" charset="0"/>
                </a:rPr>
                <a:t>Activités des partenaires commerciaux</a:t>
              </a:r>
            </a:p>
          </p:txBody>
        </p:sp>
      </p:grpSp>
      <p:grpSp>
        <p:nvGrpSpPr>
          <p:cNvPr id="57" name="Group 56">
            <a:extLst>
              <a:ext uri="{FF2B5EF4-FFF2-40B4-BE49-F238E27FC236}">
                <a16:creationId xmlns:a16="http://schemas.microsoft.com/office/drawing/2014/main" id="{642FF877-AA25-1591-4DAB-BC7AEBA4E7C0}"/>
              </a:ext>
            </a:extLst>
          </p:cNvPr>
          <p:cNvGrpSpPr/>
          <p:nvPr/>
        </p:nvGrpSpPr>
        <p:grpSpPr>
          <a:xfrm>
            <a:off x="6951862" y="3345733"/>
            <a:ext cx="1973102" cy="1749411"/>
            <a:chOff x="916538" y="614616"/>
            <a:chExt cx="2262600" cy="2262600"/>
          </a:xfrm>
        </p:grpSpPr>
        <p:sp>
          <p:nvSpPr>
            <p:cNvPr id="58" name="Oval 57">
              <a:extLst>
                <a:ext uri="{FF2B5EF4-FFF2-40B4-BE49-F238E27FC236}">
                  <a16:creationId xmlns:a16="http://schemas.microsoft.com/office/drawing/2014/main" id="{90F433E7-2552-B3D2-44F9-0852B533399F}"/>
                </a:ext>
              </a:extLst>
            </p:cNvPr>
            <p:cNvSpPr/>
            <p:nvPr/>
          </p:nvSpPr>
          <p:spPr>
            <a:xfrm>
              <a:off x="916538" y="614616"/>
              <a:ext cx="2262600" cy="2262600"/>
            </a:xfrm>
            <a:prstGeom prst="ellipse">
              <a:avLst/>
            </a:prstGeom>
            <a:solidFill>
              <a:prstClr val="white"/>
            </a:solidFill>
            <a:ln w="12700" cap="flat" cmpd="sng" algn="ctr">
              <a:solidFill>
                <a:schemeClr val="accent2">
                  <a:lumMod val="75000"/>
                </a:schemeClr>
              </a:solidFill>
              <a:prstDash val="solid"/>
              <a:miter lim="800000"/>
            </a:ln>
            <a:effectLst/>
          </p:spPr>
          <p:style>
            <a:lnRef idx="2">
              <a:scrgbClr r="0" g="0" b="0"/>
            </a:lnRef>
            <a:fillRef idx="1">
              <a:scrgbClr r="0" g="0" b="0"/>
            </a:fillRef>
            <a:effectRef idx="0">
              <a:scrgbClr r="0" g="0" b="0"/>
            </a:effectRef>
            <a:fontRef idx="minor">
              <a:schemeClr val="lt1"/>
            </a:fontRef>
          </p:style>
          <p:txBody>
            <a:bodyPr/>
            <a:lstStyle/>
            <a:p>
              <a:endParaRPr lang="en-US"/>
            </a:p>
          </p:txBody>
        </p:sp>
        <p:sp>
          <p:nvSpPr>
            <p:cNvPr id="59" name="Oval 4">
              <a:extLst>
                <a:ext uri="{FF2B5EF4-FFF2-40B4-BE49-F238E27FC236}">
                  <a16:creationId xmlns:a16="http://schemas.microsoft.com/office/drawing/2014/main" id="{D0E18B30-196D-F161-3A52-1EC70CBEE2DA}"/>
                </a:ext>
              </a:extLst>
            </p:cNvPr>
            <p:cNvSpPr txBox="1"/>
            <p:nvPr/>
          </p:nvSpPr>
          <p:spPr>
            <a:xfrm>
              <a:off x="1520652" y="631866"/>
              <a:ext cx="1054371" cy="9783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fr-FR" sz="1000" b="1" kern="1200" dirty="0">
                  <a:solidFill>
                    <a:schemeClr val="accent2">
                      <a:lumMod val="75000"/>
                    </a:schemeClr>
                  </a:solidFill>
                  <a:latin typeface="Arial" panose="020B0604020202020204" pitchFamily="34" charset="0"/>
                  <a:ea typeface="+mn-ea"/>
                  <a:cs typeface="Arial" panose="020B0604020202020204" pitchFamily="34" charset="0"/>
                </a:rPr>
                <a:t>Activités des filiales</a:t>
              </a:r>
            </a:p>
          </p:txBody>
        </p:sp>
      </p:grpSp>
      <p:grpSp>
        <p:nvGrpSpPr>
          <p:cNvPr id="60" name="Group 59">
            <a:extLst>
              <a:ext uri="{FF2B5EF4-FFF2-40B4-BE49-F238E27FC236}">
                <a16:creationId xmlns:a16="http://schemas.microsoft.com/office/drawing/2014/main" id="{072E8621-ABC4-F356-48DD-806647FE3428}"/>
              </a:ext>
            </a:extLst>
          </p:cNvPr>
          <p:cNvGrpSpPr/>
          <p:nvPr/>
        </p:nvGrpSpPr>
        <p:grpSpPr>
          <a:xfrm>
            <a:off x="7342625" y="3897460"/>
            <a:ext cx="1191573" cy="1099252"/>
            <a:chOff x="1455380" y="1597269"/>
            <a:chExt cx="1508400" cy="1393550"/>
          </a:xfrm>
        </p:grpSpPr>
        <p:sp>
          <p:nvSpPr>
            <p:cNvPr id="61" name="Oval 60">
              <a:extLst>
                <a:ext uri="{FF2B5EF4-FFF2-40B4-BE49-F238E27FC236}">
                  <a16:creationId xmlns:a16="http://schemas.microsoft.com/office/drawing/2014/main" id="{7328D2BE-8B1E-57C3-107B-20FE5D395A31}"/>
                </a:ext>
              </a:extLst>
            </p:cNvPr>
            <p:cNvSpPr/>
            <p:nvPr/>
          </p:nvSpPr>
          <p:spPr>
            <a:xfrm>
              <a:off x="1455380" y="1597269"/>
              <a:ext cx="1508400" cy="1393550"/>
            </a:xfrm>
            <a:prstGeom prst="ellipse">
              <a:avLst/>
            </a:prstGeom>
            <a:solidFill>
              <a:prstClr val="white"/>
            </a:solidFill>
            <a:ln w="12700" cap="flat" cmpd="sng" algn="ctr">
              <a:solidFill>
                <a:schemeClr val="accent2">
                  <a:lumMod val="60000"/>
                  <a:lumOff val="40000"/>
                </a:schemeClr>
              </a:solidFill>
              <a:prstDash val="solid"/>
              <a:miter lim="800000"/>
            </a:ln>
            <a:effectLst/>
          </p:spPr>
          <p:style>
            <a:lnRef idx="2">
              <a:scrgbClr r="0" g="0" b="0"/>
            </a:lnRef>
            <a:fillRef idx="1">
              <a:scrgbClr r="0" g="0" b="0"/>
            </a:fillRef>
            <a:effectRef idx="0">
              <a:scrgbClr r="0" g="0" b="0"/>
            </a:effectRef>
            <a:fontRef idx="minor">
              <a:schemeClr val="lt1"/>
            </a:fontRef>
          </p:style>
          <p:txBody>
            <a:bodyPr/>
            <a:lstStyle/>
            <a:p>
              <a:endParaRPr lang="en-US"/>
            </a:p>
          </p:txBody>
        </p:sp>
        <p:sp>
          <p:nvSpPr>
            <p:cNvPr id="62" name="Oval 4">
              <a:extLst>
                <a:ext uri="{FF2B5EF4-FFF2-40B4-BE49-F238E27FC236}">
                  <a16:creationId xmlns:a16="http://schemas.microsoft.com/office/drawing/2014/main" id="{7A2A9886-6A33-1ADF-0081-F95B4DF891BB}"/>
                </a:ext>
              </a:extLst>
            </p:cNvPr>
            <p:cNvSpPr txBox="1"/>
            <p:nvPr/>
          </p:nvSpPr>
          <p:spPr>
            <a:xfrm>
              <a:off x="1673192" y="1975283"/>
              <a:ext cx="1066599" cy="69677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fr-FR" sz="1000" b="1" kern="1200" dirty="0">
                  <a:solidFill>
                    <a:schemeClr val="accent2">
                      <a:lumMod val="60000"/>
                      <a:lumOff val="40000"/>
                    </a:schemeClr>
                  </a:solidFill>
                  <a:latin typeface="Arial" panose="020B0604020202020204" pitchFamily="34" charset="0"/>
                  <a:ea typeface="+mn-ea"/>
                  <a:cs typeface="Arial" panose="020B0604020202020204" pitchFamily="34" charset="0"/>
                </a:rPr>
                <a:t>Activités de la société mère</a:t>
              </a:r>
            </a:p>
          </p:txBody>
        </p:sp>
      </p:grpSp>
      <p:sp>
        <p:nvSpPr>
          <p:cNvPr id="64" name="TextBox 63">
            <a:extLst>
              <a:ext uri="{FF2B5EF4-FFF2-40B4-BE49-F238E27FC236}">
                <a16:creationId xmlns:a16="http://schemas.microsoft.com/office/drawing/2014/main" id="{9001A1CD-DA6A-D8C6-DC5E-CDE5226E4494}"/>
              </a:ext>
            </a:extLst>
          </p:cNvPr>
          <p:cNvSpPr txBox="1"/>
          <p:nvPr/>
        </p:nvSpPr>
        <p:spPr>
          <a:xfrm>
            <a:off x="9582732" y="3281681"/>
            <a:ext cx="2496344" cy="261610"/>
          </a:xfrm>
          <a:prstGeom prst="rect">
            <a:avLst/>
          </a:prstGeom>
          <a:noFill/>
          <a:ln w="15875">
            <a:solidFill>
              <a:schemeClr val="accent2">
                <a:lumMod val="75000"/>
              </a:schemeClr>
            </a:solidFill>
          </a:ln>
        </p:spPr>
        <p:txBody>
          <a:bodyPr wrap="square">
            <a:spAutoFit/>
          </a:bodyPr>
          <a:lstStyle/>
          <a:p>
            <a:pPr algn="just"/>
            <a:r>
              <a:rPr lang="fr-FR" sz="1100" b="1" dirty="0">
                <a:solidFill>
                  <a:schemeClr val="accent2">
                    <a:lumMod val="75000"/>
                  </a:schemeClr>
                </a:solidFill>
                <a:latin typeface="Arial" panose="020B0604020202020204" pitchFamily="34" charset="0"/>
                <a:cs typeface="Arial" panose="020B0604020202020204" pitchFamily="34" charset="0"/>
              </a:rPr>
              <a:t>Nature</a:t>
            </a:r>
            <a:r>
              <a:rPr lang="fr-FR" sz="1100" dirty="0">
                <a:latin typeface="Arial" panose="020B0604020202020204" pitchFamily="34" charset="0"/>
                <a:cs typeface="Arial" panose="020B0604020202020204" pitchFamily="34" charset="0"/>
              </a:rPr>
              <a:t> des évaluations  </a:t>
            </a:r>
            <a:r>
              <a:rPr lang="fr-FR" sz="900" dirty="0">
                <a:latin typeface="Arial" panose="020B0604020202020204" pitchFamily="34" charset="0"/>
                <a:cs typeface="Arial" panose="020B0604020202020204" pitchFamily="34" charset="0"/>
              </a:rPr>
              <a:t>: </a:t>
            </a:r>
          </a:p>
        </p:txBody>
      </p:sp>
      <p:sp>
        <p:nvSpPr>
          <p:cNvPr id="68" name="ZoneTexte 71">
            <a:extLst>
              <a:ext uri="{FF2B5EF4-FFF2-40B4-BE49-F238E27FC236}">
                <a16:creationId xmlns:a16="http://schemas.microsoft.com/office/drawing/2014/main" id="{8BEF219C-9226-BBAE-8D2B-0645CC3C7739}"/>
              </a:ext>
            </a:extLst>
          </p:cNvPr>
          <p:cNvSpPr txBox="1"/>
          <p:nvPr/>
        </p:nvSpPr>
        <p:spPr>
          <a:xfrm>
            <a:off x="8991007" y="2352234"/>
            <a:ext cx="2872875" cy="861774"/>
          </a:xfrm>
          <a:prstGeom prst="rect">
            <a:avLst/>
          </a:prstGeom>
          <a:ln w="12700">
            <a:noFill/>
          </a:ln>
        </p:spPr>
        <p:style>
          <a:lnRef idx="1">
            <a:schemeClr val="accent1"/>
          </a:lnRef>
          <a:fillRef idx="0">
            <a:schemeClr val="accent1"/>
          </a:fillRef>
          <a:effectRef idx="0">
            <a:schemeClr val="accent1"/>
          </a:effectRef>
          <a:fontRef idx="minor">
            <a:schemeClr val="tx1"/>
          </a:fontRef>
        </p:style>
        <p:txBody>
          <a:bodyPr wrap="square">
            <a:spAutoFit/>
          </a:bodyPr>
          <a:lstStyle/>
          <a:p>
            <a:pPr algn="just"/>
            <a:r>
              <a:rPr lang="fr-FR" sz="1000" dirty="0">
                <a:solidFill>
                  <a:schemeClr val="accent2">
                    <a:lumMod val="50000"/>
                  </a:schemeClr>
                </a:solidFill>
                <a:latin typeface="Arial" panose="020B0604020202020204" pitchFamily="34" charset="0"/>
                <a:cs typeface="Arial" panose="020B0604020202020204" pitchFamily="34" charset="0"/>
              </a:rPr>
              <a:t>Uniquement pour les </a:t>
            </a:r>
            <a:r>
              <a:rPr lang="fr-FR" sz="1000" u="sng" dirty="0">
                <a:solidFill>
                  <a:schemeClr val="accent2">
                    <a:lumMod val="50000"/>
                  </a:schemeClr>
                </a:solidFill>
                <a:latin typeface="Arial" panose="020B0604020202020204" pitchFamily="34" charset="0"/>
                <a:cs typeface="Arial" panose="020B0604020202020204" pitchFamily="34" charset="0"/>
              </a:rPr>
              <a:t>activités liées à la chaîne d’activité</a:t>
            </a:r>
            <a:r>
              <a:rPr lang="fr-FR" sz="1000" dirty="0">
                <a:solidFill>
                  <a:schemeClr val="accent2">
                    <a:lumMod val="50000"/>
                  </a:schemeClr>
                </a:solidFill>
                <a:latin typeface="Arial" panose="020B0604020202020204" pitchFamily="34" charset="0"/>
                <a:cs typeface="Arial" panose="020B0604020202020204" pitchFamily="34" charset="0"/>
              </a:rPr>
              <a:t> de l’entreprise soumise dans les domaines dans lesquels les incidences négatives ont été recensées comme les plus graves</a:t>
            </a:r>
          </a:p>
        </p:txBody>
      </p:sp>
      <p:grpSp>
        <p:nvGrpSpPr>
          <p:cNvPr id="69" name="Groupe 52">
            <a:extLst>
              <a:ext uri="{FF2B5EF4-FFF2-40B4-BE49-F238E27FC236}">
                <a16:creationId xmlns:a16="http://schemas.microsoft.com/office/drawing/2014/main" id="{BEF43139-8674-6890-789F-A5E7DF540172}"/>
              </a:ext>
            </a:extLst>
          </p:cNvPr>
          <p:cNvGrpSpPr/>
          <p:nvPr/>
        </p:nvGrpSpPr>
        <p:grpSpPr>
          <a:xfrm flipH="1">
            <a:off x="8777836" y="3184487"/>
            <a:ext cx="3021875" cy="441968"/>
            <a:chOff x="167396" y="3095469"/>
            <a:chExt cx="4317635" cy="1450633"/>
          </a:xfrm>
        </p:grpSpPr>
        <p:cxnSp>
          <p:nvCxnSpPr>
            <p:cNvPr id="70" name="Connecteur droit 53">
              <a:extLst>
                <a:ext uri="{FF2B5EF4-FFF2-40B4-BE49-F238E27FC236}">
                  <a16:creationId xmlns:a16="http://schemas.microsoft.com/office/drawing/2014/main" id="{050FDEE5-985E-B8F8-D35F-0D58BFFA7BD4}"/>
                </a:ext>
              </a:extLst>
            </p:cNvPr>
            <p:cNvCxnSpPr>
              <a:cxnSpLocks/>
            </p:cNvCxnSpPr>
            <p:nvPr/>
          </p:nvCxnSpPr>
          <p:spPr>
            <a:xfrm>
              <a:off x="4061333" y="3095469"/>
              <a:ext cx="423698" cy="1450633"/>
            </a:xfrm>
            <a:prstGeom prst="line">
              <a:avLst/>
            </a:prstGeom>
            <a:ln w="127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1" name="Connecteur droit 54">
              <a:extLst>
                <a:ext uri="{FF2B5EF4-FFF2-40B4-BE49-F238E27FC236}">
                  <a16:creationId xmlns:a16="http://schemas.microsoft.com/office/drawing/2014/main" id="{0D12D3B4-5A36-4169-FF4F-E4533A1D7AD3}"/>
                </a:ext>
              </a:extLst>
            </p:cNvPr>
            <p:cNvCxnSpPr>
              <a:cxnSpLocks/>
            </p:cNvCxnSpPr>
            <p:nvPr/>
          </p:nvCxnSpPr>
          <p:spPr>
            <a:xfrm>
              <a:off x="167396" y="3095469"/>
              <a:ext cx="3893937" cy="0"/>
            </a:xfrm>
            <a:prstGeom prst="line">
              <a:avLst/>
            </a:prstGeom>
            <a:ln w="127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2" name="TextBox 71">
            <a:extLst>
              <a:ext uri="{FF2B5EF4-FFF2-40B4-BE49-F238E27FC236}">
                <a16:creationId xmlns:a16="http://schemas.microsoft.com/office/drawing/2014/main" id="{F75DA7C2-9652-4168-F0F9-7DC48986E407}"/>
              </a:ext>
            </a:extLst>
          </p:cNvPr>
          <p:cNvSpPr txBox="1"/>
          <p:nvPr/>
        </p:nvSpPr>
        <p:spPr>
          <a:xfrm>
            <a:off x="9774126" y="3587842"/>
            <a:ext cx="2304950" cy="1107996"/>
          </a:xfrm>
          <a:prstGeom prst="rect">
            <a:avLst/>
          </a:prstGeom>
          <a:noFill/>
          <a:ln>
            <a:solidFill>
              <a:schemeClr val="accent2">
                <a:lumMod val="75000"/>
              </a:schemeClr>
            </a:solidFill>
            <a:prstDash val="dash"/>
          </a:ln>
        </p:spPr>
        <p:txBody>
          <a:bodyPr wrap="square">
            <a:spAutoFit/>
          </a:bodyPr>
          <a:lstStyle/>
          <a:p>
            <a:pPr algn="just"/>
            <a:r>
              <a:rPr lang="fr-FR" sz="1100" dirty="0">
                <a:latin typeface="Arial" panose="020B0604020202020204" pitchFamily="34" charset="0"/>
                <a:cs typeface="Arial" panose="020B0604020202020204" pitchFamily="34" charset="0"/>
              </a:rPr>
              <a:t>Des </a:t>
            </a:r>
            <a:r>
              <a:rPr lang="fr-FR" sz="1100" u="sng" dirty="0">
                <a:latin typeface="Arial" panose="020B0604020202020204" pitchFamily="34" charset="0"/>
                <a:cs typeface="Arial" panose="020B0604020202020204" pitchFamily="34" charset="0"/>
              </a:rPr>
              <a:t>évaluations approfondies </a:t>
            </a:r>
            <a:r>
              <a:rPr lang="fr-FR" sz="1100" dirty="0">
                <a:latin typeface="Arial" panose="020B0604020202020204" pitchFamily="34" charset="0"/>
                <a:cs typeface="Arial" panose="020B0604020202020204" pitchFamily="34" charset="0"/>
              </a:rPr>
              <a:t>des activités dans les domaines dans lesquels les incidences négatives ont été recensées comme étant les </a:t>
            </a:r>
            <a:r>
              <a:rPr lang="fr-FR" sz="1100" b="1" dirty="0">
                <a:solidFill>
                  <a:schemeClr val="accent2">
                    <a:lumMod val="75000"/>
                  </a:schemeClr>
                </a:solidFill>
                <a:latin typeface="Arial" panose="020B0604020202020204" pitchFamily="34" charset="0"/>
                <a:cs typeface="Arial" panose="020B0604020202020204" pitchFamily="34" charset="0"/>
              </a:rPr>
              <a:t>plus susceptibles de se produire</a:t>
            </a:r>
            <a:r>
              <a:rPr lang="fr-FR" sz="1100" dirty="0">
                <a:latin typeface="Arial" panose="020B0604020202020204" pitchFamily="34" charset="0"/>
                <a:cs typeface="Arial" panose="020B0604020202020204" pitchFamily="34" charset="0"/>
              </a:rPr>
              <a:t> et le </a:t>
            </a:r>
            <a:r>
              <a:rPr lang="fr-FR" sz="1100" b="1" dirty="0">
                <a:solidFill>
                  <a:schemeClr val="accent2">
                    <a:lumMod val="75000"/>
                  </a:schemeClr>
                </a:solidFill>
                <a:latin typeface="Arial" panose="020B0604020202020204" pitchFamily="34" charset="0"/>
                <a:cs typeface="Arial" panose="020B0604020202020204" pitchFamily="34" charset="0"/>
              </a:rPr>
              <a:t>plus graves </a:t>
            </a:r>
            <a:r>
              <a:rPr lang="fr-FR" sz="1100" dirty="0">
                <a:solidFill>
                  <a:schemeClr val="accent2">
                    <a:lumMod val="75000"/>
                  </a:schemeClr>
                </a:solidFill>
                <a:latin typeface="Arial" panose="020B0604020202020204" pitchFamily="34" charset="0"/>
                <a:cs typeface="Arial" panose="020B0604020202020204" pitchFamily="34" charset="0"/>
              </a:rPr>
              <a:t>[</a:t>
            </a:r>
            <a:r>
              <a:rPr lang="fr-FR" sz="1100" b="1" dirty="0">
                <a:solidFill>
                  <a:schemeClr val="accent2">
                    <a:lumMod val="75000"/>
                  </a:schemeClr>
                </a:solidFill>
                <a:latin typeface="Arial" panose="020B0604020202020204" pitchFamily="34" charset="0"/>
                <a:cs typeface="Arial" panose="020B0604020202020204" pitchFamily="34" charset="0"/>
              </a:rPr>
              <a:t>art.8</a:t>
            </a:r>
            <a:r>
              <a:rPr lang="fr-FR" sz="1100" dirty="0">
                <a:solidFill>
                  <a:schemeClr val="accent2">
                    <a:lumMod val="75000"/>
                  </a:schemeClr>
                </a:solidFill>
                <a:latin typeface="Arial" panose="020B0604020202020204" pitchFamily="34" charset="0"/>
                <a:cs typeface="Arial" panose="020B0604020202020204" pitchFamily="34" charset="0"/>
              </a:rPr>
              <a:t>]</a:t>
            </a:r>
          </a:p>
        </p:txBody>
      </p:sp>
      <p:pic>
        <p:nvPicPr>
          <p:cNvPr id="73" name="Graphique 36" descr="Badge Tick1 avec un remplissage uni">
            <a:extLst>
              <a:ext uri="{FF2B5EF4-FFF2-40B4-BE49-F238E27FC236}">
                <a16:creationId xmlns:a16="http://schemas.microsoft.com/office/drawing/2014/main" id="{017B61A1-285E-6EE8-1786-6B75DCAA60E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90526" y="3744568"/>
            <a:ext cx="248021" cy="248021"/>
          </a:xfrm>
          <a:prstGeom prst="rect">
            <a:avLst/>
          </a:prstGeom>
        </p:spPr>
      </p:pic>
      <p:sp>
        <p:nvSpPr>
          <p:cNvPr id="74" name="TextBox 73">
            <a:extLst>
              <a:ext uri="{FF2B5EF4-FFF2-40B4-BE49-F238E27FC236}">
                <a16:creationId xmlns:a16="http://schemas.microsoft.com/office/drawing/2014/main" id="{691AA960-2972-427A-B597-91A4FCBD912E}"/>
              </a:ext>
            </a:extLst>
          </p:cNvPr>
          <p:cNvSpPr txBox="1"/>
          <p:nvPr/>
        </p:nvSpPr>
        <p:spPr>
          <a:xfrm>
            <a:off x="9774126" y="4768146"/>
            <a:ext cx="2304950" cy="1446550"/>
          </a:xfrm>
          <a:prstGeom prst="rect">
            <a:avLst/>
          </a:prstGeom>
          <a:noFill/>
          <a:ln>
            <a:solidFill>
              <a:schemeClr val="accent2">
                <a:lumMod val="75000"/>
              </a:schemeClr>
            </a:solidFill>
            <a:prstDash val="dash"/>
          </a:ln>
        </p:spPr>
        <p:txBody>
          <a:bodyPr wrap="square">
            <a:spAutoFit/>
          </a:bodyPr>
          <a:lstStyle/>
          <a:p>
            <a:pPr algn="just"/>
            <a:r>
              <a:rPr lang="fr-FR" sz="1100" dirty="0">
                <a:latin typeface="Arial" panose="020B0604020202020204" pitchFamily="34" charset="0"/>
                <a:cs typeface="Arial" panose="020B0604020202020204" pitchFamily="34" charset="0"/>
              </a:rPr>
              <a:t>Des </a:t>
            </a:r>
            <a:r>
              <a:rPr lang="fr-FR" sz="1100" u="sng" dirty="0">
                <a:latin typeface="Arial" panose="020B0604020202020204" pitchFamily="34" charset="0"/>
                <a:cs typeface="Arial" panose="020B0604020202020204" pitchFamily="34" charset="0"/>
              </a:rPr>
              <a:t>évaluations périodiques </a:t>
            </a:r>
            <a:r>
              <a:rPr lang="fr-FR" sz="1100" dirty="0">
                <a:latin typeface="Arial" panose="020B0604020202020204" pitchFamily="34" charset="0"/>
                <a:cs typeface="Arial" panose="020B0604020202020204" pitchFamily="34" charset="0"/>
              </a:rPr>
              <a:t>au titre de </a:t>
            </a:r>
            <a:r>
              <a:rPr lang="fr-FR" sz="1100" b="1" dirty="0">
                <a:solidFill>
                  <a:schemeClr val="accent2">
                    <a:lumMod val="75000"/>
                  </a:schemeClr>
                </a:solidFill>
                <a:latin typeface="Arial" panose="020B0604020202020204" pitchFamily="34" charset="0"/>
                <a:cs typeface="Arial" panose="020B0604020202020204" pitchFamily="34" charset="0"/>
              </a:rPr>
              <a:t>l’obligation de suivi </a:t>
            </a:r>
            <a:r>
              <a:rPr lang="fr-FR" sz="1100" dirty="0">
                <a:latin typeface="Arial" panose="020B0604020202020204" pitchFamily="34" charset="0"/>
                <a:cs typeface="Arial" panose="020B0604020202020204" pitchFamily="34" charset="0"/>
              </a:rPr>
              <a:t>afin d’évaluer la mise en œuvre et de contrôler l’adéquation et l’efficacité du recensement, de la prévention, de l’atténuation, de la suppression et de la réduction des incidences négatives </a:t>
            </a:r>
            <a:r>
              <a:rPr lang="fr-FR" sz="1100" b="1" dirty="0">
                <a:solidFill>
                  <a:schemeClr val="accent2">
                    <a:lumMod val="75000"/>
                  </a:schemeClr>
                </a:solidFill>
                <a:latin typeface="Arial" panose="020B0604020202020204" pitchFamily="34" charset="0"/>
                <a:cs typeface="Arial" panose="020B0604020202020204" pitchFamily="34" charset="0"/>
              </a:rPr>
              <a:t>[art.15]</a:t>
            </a:r>
          </a:p>
        </p:txBody>
      </p:sp>
      <p:pic>
        <p:nvPicPr>
          <p:cNvPr id="75" name="Graphique 36" descr="Badge Tick1 avec un remplissage uni">
            <a:extLst>
              <a:ext uri="{FF2B5EF4-FFF2-40B4-BE49-F238E27FC236}">
                <a16:creationId xmlns:a16="http://schemas.microsoft.com/office/drawing/2014/main" id="{032B816D-309E-FB71-532B-210849578E7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30074" y="5037228"/>
            <a:ext cx="248021" cy="248021"/>
          </a:xfrm>
          <a:prstGeom prst="rect">
            <a:avLst/>
          </a:prstGeom>
        </p:spPr>
      </p:pic>
      <p:cxnSp>
        <p:nvCxnSpPr>
          <p:cNvPr id="79" name="Straight Arrow Connector 78">
            <a:extLst>
              <a:ext uri="{FF2B5EF4-FFF2-40B4-BE49-F238E27FC236}">
                <a16:creationId xmlns:a16="http://schemas.microsoft.com/office/drawing/2014/main" id="{EE2EE9CC-2BDC-AC9A-F6F7-34C0DC54B565}"/>
              </a:ext>
            </a:extLst>
          </p:cNvPr>
          <p:cNvCxnSpPr>
            <a:cxnSpLocks/>
            <a:stCxn id="74" idx="1"/>
            <a:endCxn id="80" idx="3"/>
          </p:cNvCxnSpPr>
          <p:nvPr/>
        </p:nvCxnSpPr>
        <p:spPr>
          <a:xfrm flipH="1">
            <a:off x="9389915" y="5491421"/>
            <a:ext cx="384211" cy="369332"/>
          </a:xfrm>
          <a:prstGeom prst="straightConnector1">
            <a:avLst/>
          </a:prstGeom>
          <a:ln>
            <a:solidFill>
              <a:schemeClr val="accent2">
                <a:lumMod val="7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80" name="TextBox 79">
            <a:extLst>
              <a:ext uri="{FF2B5EF4-FFF2-40B4-BE49-F238E27FC236}">
                <a16:creationId xmlns:a16="http://schemas.microsoft.com/office/drawing/2014/main" id="{F2A16D31-4C62-5114-F15B-4BD462C2DC32}"/>
              </a:ext>
            </a:extLst>
          </p:cNvPr>
          <p:cNvSpPr txBox="1"/>
          <p:nvPr/>
        </p:nvSpPr>
        <p:spPr>
          <a:xfrm>
            <a:off x="6537284" y="5506810"/>
            <a:ext cx="2852631" cy="707886"/>
          </a:xfrm>
          <a:prstGeom prst="rect">
            <a:avLst/>
          </a:prstGeom>
          <a:noFill/>
          <a:ln>
            <a:solidFill>
              <a:schemeClr val="accent2">
                <a:lumMod val="75000"/>
              </a:schemeClr>
            </a:solidFill>
            <a:prstDash val="solid"/>
          </a:ln>
        </p:spPr>
        <p:txBody>
          <a:bodyPr wrap="square" rtlCol="0">
            <a:spAutoFit/>
          </a:bodyPr>
          <a:lstStyle/>
          <a:p>
            <a:pPr algn="just"/>
            <a:r>
              <a:rPr lang="fr-FR" sz="1000" dirty="0">
                <a:latin typeface="Arial" panose="020B0604020202020204" pitchFamily="34" charset="0"/>
                <a:cs typeface="Arial" panose="020B0604020202020204" pitchFamily="34" charset="0"/>
              </a:rPr>
              <a:t>Elles sont fondées sur des indicateurs </a:t>
            </a:r>
            <a:r>
              <a:rPr lang="fr-FR" sz="1000" b="1" dirty="0">
                <a:solidFill>
                  <a:schemeClr val="accent2">
                    <a:lumMod val="75000"/>
                  </a:schemeClr>
                </a:solidFill>
                <a:latin typeface="Arial" panose="020B0604020202020204" pitchFamily="34" charset="0"/>
                <a:cs typeface="Arial" panose="020B0604020202020204" pitchFamily="34" charset="0"/>
              </a:rPr>
              <a:t>qualitatifs</a:t>
            </a:r>
            <a:r>
              <a:rPr lang="fr-FR" sz="1000" dirty="0">
                <a:latin typeface="Arial" panose="020B0604020202020204" pitchFamily="34" charset="0"/>
                <a:cs typeface="Arial" panose="020B0604020202020204" pitchFamily="34" charset="0"/>
              </a:rPr>
              <a:t> et </a:t>
            </a:r>
            <a:r>
              <a:rPr lang="fr-FR" sz="1000" b="1" dirty="0">
                <a:solidFill>
                  <a:schemeClr val="accent2">
                    <a:lumMod val="75000"/>
                  </a:schemeClr>
                </a:solidFill>
                <a:latin typeface="Arial" panose="020B0604020202020204" pitchFamily="34" charset="0"/>
                <a:cs typeface="Arial" panose="020B0604020202020204" pitchFamily="34" charset="0"/>
              </a:rPr>
              <a:t>quantitatifs</a:t>
            </a:r>
            <a:r>
              <a:rPr lang="fr-FR" sz="1000" dirty="0">
                <a:latin typeface="Arial" panose="020B0604020202020204" pitchFamily="34" charset="0"/>
                <a:cs typeface="Arial" panose="020B0604020202020204" pitchFamily="34" charset="0"/>
              </a:rPr>
              <a:t> et réalisées au moins tous les 12 mois sauf changement important.</a:t>
            </a:r>
          </a:p>
        </p:txBody>
      </p:sp>
      <p:grpSp>
        <p:nvGrpSpPr>
          <p:cNvPr id="2" name="Group 1">
            <a:extLst>
              <a:ext uri="{FF2B5EF4-FFF2-40B4-BE49-F238E27FC236}">
                <a16:creationId xmlns:a16="http://schemas.microsoft.com/office/drawing/2014/main" id="{0BA0E105-28D4-02F3-622C-0778FC5D1B1E}"/>
              </a:ext>
            </a:extLst>
          </p:cNvPr>
          <p:cNvGrpSpPr/>
          <p:nvPr/>
        </p:nvGrpSpPr>
        <p:grpSpPr>
          <a:xfrm>
            <a:off x="221737" y="2957558"/>
            <a:ext cx="2861734" cy="2825664"/>
            <a:chOff x="589809" y="0"/>
            <a:chExt cx="3016800" cy="3016800"/>
          </a:xfrm>
        </p:grpSpPr>
        <p:sp>
          <p:nvSpPr>
            <p:cNvPr id="3" name="Oval 2">
              <a:extLst>
                <a:ext uri="{FF2B5EF4-FFF2-40B4-BE49-F238E27FC236}">
                  <a16:creationId xmlns:a16="http://schemas.microsoft.com/office/drawing/2014/main" id="{2325EB82-8273-5AFE-B74E-5E40936E9EE3}"/>
                </a:ext>
              </a:extLst>
            </p:cNvPr>
            <p:cNvSpPr/>
            <p:nvPr/>
          </p:nvSpPr>
          <p:spPr>
            <a:xfrm>
              <a:off x="589809" y="0"/>
              <a:ext cx="3016800" cy="3016800"/>
            </a:xfrm>
            <a:prstGeom prst="ellipse">
              <a:avLst/>
            </a:prstGeom>
            <a:solidFill>
              <a:schemeClr val="bg1"/>
            </a:solidFill>
            <a:ln>
              <a:solidFill>
                <a:srgbClr val="DEA506"/>
              </a:solidFill>
            </a:ln>
          </p:spPr>
          <p:style>
            <a:lnRef idx="2">
              <a:scrgbClr r="0" g="0" b="0"/>
            </a:lnRef>
            <a:fillRef idx="1">
              <a:scrgbClr r="0" g="0" b="0"/>
            </a:fillRef>
            <a:effectRef idx="0">
              <a:schemeClr val="accent5">
                <a:shade val="80000"/>
                <a:hueOff val="0"/>
                <a:satOff val="0"/>
                <a:lumOff val="0"/>
                <a:alphaOff val="0"/>
              </a:schemeClr>
            </a:effectRef>
            <a:fontRef idx="minor">
              <a:schemeClr val="lt1"/>
            </a:fontRef>
          </p:style>
          <p:txBody>
            <a:bodyPr/>
            <a:lstStyle/>
            <a:p>
              <a:endParaRPr lang="en-US"/>
            </a:p>
          </p:txBody>
        </p:sp>
        <p:sp>
          <p:nvSpPr>
            <p:cNvPr id="8" name="Oval 4">
              <a:extLst>
                <a:ext uri="{FF2B5EF4-FFF2-40B4-BE49-F238E27FC236}">
                  <a16:creationId xmlns:a16="http://schemas.microsoft.com/office/drawing/2014/main" id="{3A9A39D1-1F57-9902-1053-6C9C572F01F2}"/>
                </a:ext>
              </a:extLst>
            </p:cNvPr>
            <p:cNvSpPr txBox="1"/>
            <p:nvPr/>
          </p:nvSpPr>
          <p:spPr>
            <a:xfrm>
              <a:off x="1509306" y="150736"/>
              <a:ext cx="1177805" cy="45252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fr-FR" sz="1000" b="1" kern="1200" dirty="0">
                  <a:solidFill>
                    <a:srgbClr val="DEA506"/>
                  </a:solidFill>
                  <a:latin typeface="Arial" panose="020B0604020202020204" pitchFamily="34" charset="0"/>
                  <a:cs typeface="Arial" panose="020B0604020202020204" pitchFamily="34" charset="0"/>
                </a:rPr>
                <a:t>Situation des sous-traitants et fournisseurs</a:t>
              </a:r>
            </a:p>
          </p:txBody>
        </p:sp>
      </p:grpSp>
      <p:grpSp>
        <p:nvGrpSpPr>
          <p:cNvPr id="9" name="Group 8">
            <a:extLst>
              <a:ext uri="{FF2B5EF4-FFF2-40B4-BE49-F238E27FC236}">
                <a16:creationId xmlns:a16="http://schemas.microsoft.com/office/drawing/2014/main" id="{4ADA2D42-5092-C162-019D-B17203C473B6}"/>
              </a:ext>
            </a:extLst>
          </p:cNvPr>
          <p:cNvGrpSpPr/>
          <p:nvPr/>
        </p:nvGrpSpPr>
        <p:grpSpPr>
          <a:xfrm>
            <a:off x="720938" y="3600039"/>
            <a:ext cx="1955437" cy="1903490"/>
            <a:chOff x="930677" y="746077"/>
            <a:chExt cx="2262600" cy="2262600"/>
          </a:xfrm>
        </p:grpSpPr>
        <p:sp>
          <p:nvSpPr>
            <p:cNvPr id="14" name="Oval 13">
              <a:extLst>
                <a:ext uri="{FF2B5EF4-FFF2-40B4-BE49-F238E27FC236}">
                  <a16:creationId xmlns:a16="http://schemas.microsoft.com/office/drawing/2014/main" id="{B56CBCA2-D428-6AB8-E09F-85B72F318564}"/>
                </a:ext>
              </a:extLst>
            </p:cNvPr>
            <p:cNvSpPr/>
            <p:nvPr/>
          </p:nvSpPr>
          <p:spPr>
            <a:xfrm>
              <a:off x="930677" y="746077"/>
              <a:ext cx="2262600" cy="2262600"/>
            </a:xfrm>
            <a:prstGeom prst="ellipse">
              <a:avLst/>
            </a:prstGeom>
            <a:solidFill>
              <a:schemeClr val="bg1"/>
            </a:solidFill>
            <a:ln>
              <a:solidFill>
                <a:srgbClr val="FFC000">
                  <a:alpha val="54000"/>
                </a:srgbClr>
              </a:solidFill>
            </a:ln>
          </p:spPr>
          <p:style>
            <a:lnRef idx="2">
              <a:scrgbClr r="0" g="0" b="0"/>
            </a:lnRef>
            <a:fillRef idx="1">
              <a:scrgbClr r="0" g="0" b="0"/>
            </a:fillRef>
            <a:effectRef idx="0">
              <a:schemeClr val="accent5">
                <a:shade val="80000"/>
                <a:hueOff val="89837"/>
                <a:satOff val="-16143"/>
                <a:lumOff val="16197"/>
                <a:alphaOff val="0"/>
              </a:schemeClr>
            </a:effectRef>
            <a:fontRef idx="minor">
              <a:schemeClr val="lt1"/>
            </a:fontRef>
          </p:style>
          <p:txBody>
            <a:bodyPr/>
            <a:lstStyle/>
            <a:p>
              <a:endParaRPr lang="en-US"/>
            </a:p>
          </p:txBody>
        </p:sp>
        <p:sp>
          <p:nvSpPr>
            <p:cNvPr id="17" name="Oval 4">
              <a:extLst>
                <a:ext uri="{FF2B5EF4-FFF2-40B4-BE49-F238E27FC236}">
                  <a16:creationId xmlns:a16="http://schemas.microsoft.com/office/drawing/2014/main" id="{3F61DE25-8D0B-57F2-56C7-E3ACD6CA08F9}"/>
                </a:ext>
              </a:extLst>
            </p:cNvPr>
            <p:cNvSpPr txBox="1"/>
            <p:nvPr/>
          </p:nvSpPr>
          <p:spPr>
            <a:xfrm>
              <a:off x="1534791" y="887490"/>
              <a:ext cx="1054371" cy="4242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fr-FR" sz="1000" b="1" kern="1200" dirty="0">
                  <a:solidFill>
                    <a:srgbClr val="FFC000"/>
                  </a:solidFill>
                  <a:latin typeface="Arial" panose="020B0604020202020204" pitchFamily="34" charset="0"/>
                  <a:cs typeface="Arial" panose="020B0604020202020204" pitchFamily="34" charset="0"/>
                </a:rPr>
                <a:t>Situation des filiales</a:t>
              </a:r>
            </a:p>
          </p:txBody>
        </p:sp>
      </p:grpSp>
      <p:grpSp>
        <p:nvGrpSpPr>
          <p:cNvPr id="18" name="Groupe 52">
            <a:extLst>
              <a:ext uri="{FF2B5EF4-FFF2-40B4-BE49-F238E27FC236}">
                <a16:creationId xmlns:a16="http://schemas.microsoft.com/office/drawing/2014/main" id="{F9750B8A-1CAA-396D-5E20-8B7B7EFEEB40}"/>
              </a:ext>
            </a:extLst>
          </p:cNvPr>
          <p:cNvGrpSpPr/>
          <p:nvPr/>
        </p:nvGrpSpPr>
        <p:grpSpPr>
          <a:xfrm flipH="1">
            <a:off x="3008425" y="3412486"/>
            <a:ext cx="1995114" cy="911949"/>
            <a:chOff x="167396" y="3095469"/>
            <a:chExt cx="4317635" cy="1450633"/>
          </a:xfrm>
        </p:grpSpPr>
        <p:cxnSp>
          <p:nvCxnSpPr>
            <p:cNvPr id="19" name="Connecteur droit 53">
              <a:extLst>
                <a:ext uri="{FF2B5EF4-FFF2-40B4-BE49-F238E27FC236}">
                  <a16:creationId xmlns:a16="http://schemas.microsoft.com/office/drawing/2014/main" id="{6A27CCC7-99F7-AAD3-874C-74E74B71FB1B}"/>
                </a:ext>
              </a:extLst>
            </p:cNvPr>
            <p:cNvCxnSpPr>
              <a:cxnSpLocks/>
            </p:cNvCxnSpPr>
            <p:nvPr/>
          </p:nvCxnSpPr>
          <p:spPr>
            <a:xfrm>
              <a:off x="4061333" y="3095469"/>
              <a:ext cx="423698" cy="1450633"/>
            </a:xfrm>
            <a:prstGeom prst="line">
              <a:avLst/>
            </a:prstGeom>
            <a:ln w="12700">
              <a:solidFill>
                <a:srgbClr val="DEA506"/>
              </a:solidFill>
            </a:ln>
          </p:spPr>
          <p:style>
            <a:lnRef idx="1">
              <a:schemeClr val="accent1"/>
            </a:lnRef>
            <a:fillRef idx="0">
              <a:schemeClr val="accent1"/>
            </a:fillRef>
            <a:effectRef idx="0">
              <a:schemeClr val="accent1"/>
            </a:effectRef>
            <a:fontRef idx="minor">
              <a:schemeClr val="tx1"/>
            </a:fontRef>
          </p:style>
        </p:cxnSp>
        <p:cxnSp>
          <p:nvCxnSpPr>
            <p:cNvPr id="20" name="Connecteur droit 54">
              <a:extLst>
                <a:ext uri="{FF2B5EF4-FFF2-40B4-BE49-F238E27FC236}">
                  <a16:creationId xmlns:a16="http://schemas.microsoft.com/office/drawing/2014/main" id="{6B6AD9ED-5AD7-FEDD-C7E7-7EEE67E5FC74}"/>
                </a:ext>
              </a:extLst>
            </p:cNvPr>
            <p:cNvCxnSpPr>
              <a:cxnSpLocks/>
            </p:cNvCxnSpPr>
            <p:nvPr/>
          </p:nvCxnSpPr>
          <p:spPr>
            <a:xfrm>
              <a:off x="167396" y="3095469"/>
              <a:ext cx="3893937" cy="0"/>
            </a:xfrm>
            <a:prstGeom prst="line">
              <a:avLst/>
            </a:prstGeom>
            <a:ln w="12700">
              <a:solidFill>
                <a:srgbClr val="DEA506"/>
              </a:solidFill>
            </a:ln>
          </p:spPr>
          <p:style>
            <a:lnRef idx="1">
              <a:schemeClr val="accent1"/>
            </a:lnRef>
            <a:fillRef idx="0">
              <a:schemeClr val="accent1"/>
            </a:fillRef>
            <a:effectRef idx="0">
              <a:schemeClr val="accent1"/>
            </a:effectRef>
            <a:fontRef idx="minor">
              <a:schemeClr val="tx1"/>
            </a:fontRef>
          </p:style>
        </p:cxnSp>
      </p:grpSp>
      <p:sp>
        <p:nvSpPr>
          <p:cNvPr id="24" name="ZoneTexte 71">
            <a:extLst>
              <a:ext uri="{FF2B5EF4-FFF2-40B4-BE49-F238E27FC236}">
                <a16:creationId xmlns:a16="http://schemas.microsoft.com/office/drawing/2014/main" id="{CCD655CB-56D4-4EA8-12B8-FDD91A611DB3}"/>
              </a:ext>
            </a:extLst>
          </p:cNvPr>
          <p:cNvSpPr txBox="1"/>
          <p:nvPr/>
        </p:nvSpPr>
        <p:spPr>
          <a:xfrm>
            <a:off x="3110592" y="2868916"/>
            <a:ext cx="2041007" cy="553998"/>
          </a:xfrm>
          <a:prstGeom prst="rect">
            <a:avLst/>
          </a:prstGeom>
          <a:ln w="12700">
            <a:noFill/>
          </a:ln>
        </p:spPr>
        <p:style>
          <a:lnRef idx="1">
            <a:schemeClr val="accent1"/>
          </a:lnRef>
          <a:fillRef idx="0">
            <a:schemeClr val="accent1"/>
          </a:fillRef>
          <a:effectRef idx="0">
            <a:schemeClr val="accent1"/>
          </a:effectRef>
          <a:fontRef idx="minor">
            <a:schemeClr val="tx1"/>
          </a:fontRef>
        </p:style>
        <p:txBody>
          <a:bodyPr wrap="square">
            <a:spAutoFit/>
          </a:bodyPr>
          <a:lstStyle/>
          <a:p>
            <a:pPr algn="just"/>
            <a:r>
              <a:rPr lang="fr-FR" sz="1000" dirty="0">
                <a:solidFill>
                  <a:srgbClr val="DEA506"/>
                </a:solidFill>
                <a:latin typeface="Arial" panose="020B0604020202020204" pitchFamily="34" charset="0"/>
                <a:cs typeface="Arial" panose="020B0604020202020204" pitchFamily="34" charset="0"/>
              </a:rPr>
              <a:t>Uniquement avec lesquels est entretenue une </a:t>
            </a:r>
            <a:r>
              <a:rPr lang="fr-FR" sz="1000" b="1" u="sng" dirty="0">
                <a:solidFill>
                  <a:srgbClr val="DEA506"/>
                </a:solidFill>
                <a:latin typeface="Arial" panose="020B0604020202020204" pitchFamily="34" charset="0"/>
                <a:cs typeface="Arial" panose="020B0604020202020204" pitchFamily="34" charset="0"/>
              </a:rPr>
              <a:t>relation commerciale établie</a:t>
            </a:r>
            <a:endParaRPr lang="fr-FR" sz="1000" dirty="0">
              <a:solidFill>
                <a:srgbClr val="DEA506"/>
              </a:solidFill>
              <a:latin typeface="Arial" panose="020B0604020202020204" pitchFamily="34" charset="0"/>
              <a:cs typeface="Arial" panose="020B0604020202020204" pitchFamily="34" charset="0"/>
            </a:endParaRPr>
          </a:p>
        </p:txBody>
      </p:sp>
      <p:sp>
        <p:nvSpPr>
          <p:cNvPr id="25" name="Rectangle 24">
            <a:extLst>
              <a:ext uri="{FF2B5EF4-FFF2-40B4-BE49-F238E27FC236}">
                <a16:creationId xmlns:a16="http://schemas.microsoft.com/office/drawing/2014/main" id="{E8268DD3-EB03-5ADD-EC18-A9F72FD9E53E}"/>
              </a:ext>
            </a:extLst>
          </p:cNvPr>
          <p:cNvSpPr/>
          <p:nvPr/>
        </p:nvSpPr>
        <p:spPr>
          <a:xfrm>
            <a:off x="3141326" y="4927391"/>
            <a:ext cx="3158862" cy="1104326"/>
          </a:xfrm>
          <a:prstGeom prst="rect">
            <a:avLst/>
          </a:prstGeom>
          <a:solidFill>
            <a:schemeClr val="bg1"/>
          </a:solidFill>
          <a:ln>
            <a:solidFill>
              <a:srgbClr val="FFC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lgn="just">
              <a:buClr>
                <a:schemeClr val="accent2">
                  <a:lumMod val="75000"/>
                </a:schemeClr>
              </a:buClr>
              <a:buFontTx/>
              <a:buChar char="-"/>
            </a:pPr>
            <a:r>
              <a:rPr lang="fr-FR" sz="1050" dirty="0">
                <a:solidFill>
                  <a:schemeClr val="tx1"/>
                </a:solidFill>
                <a:latin typeface="Arial" panose="020B0604020202020204" pitchFamily="34" charset="0"/>
                <a:cs typeface="Arial" panose="020B0604020202020204" pitchFamily="34" charset="0"/>
              </a:rPr>
              <a:t>Les mesures doivent être suffisamment </a:t>
            </a:r>
            <a:r>
              <a:rPr lang="fr-FR" sz="1050" b="1" dirty="0">
                <a:solidFill>
                  <a:srgbClr val="FFC000"/>
                </a:solidFill>
                <a:latin typeface="Arial" panose="020B0604020202020204" pitchFamily="34" charset="0"/>
                <a:cs typeface="Arial" panose="020B0604020202020204" pitchFamily="34" charset="0"/>
              </a:rPr>
              <a:t>précises</a:t>
            </a:r>
            <a:r>
              <a:rPr lang="fr-FR" sz="1050" b="1" dirty="0">
                <a:solidFill>
                  <a:schemeClr val="tx1"/>
                </a:solidFill>
                <a:latin typeface="Arial" panose="020B0604020202020204" pitchFamily="34" charset="0"/>
                <a:cs typeface="Arial" panose="020B0604020202020204" pitchFamily="34" charset="0"/>
              </a:rPr>
              <a:t> </a:t>
            </a:r>
            <a:r>
              <a:rPr lang="fr-FR" sz="1050" dirty="0">
                <a:solidFill>
                  <a:schemeClr val="tx1"/>
                </a:solidFill>
                <a:latin typeface="Arial" panose="020B0604020202020204" pitchFamily="34" charset="0"/>
                <a:cs typeface="Arial" panose="020B0604020202020204" pitchFamily="34" charset="0"/>
              </a:rPr>
              <a:t>pour revêtir l’efficacité attendue ; </a:t>
            </a:r>
          </a:p>
          <a:p>
            <a:pPr algn="just">
              <a:buClr>
                <a:schemeClr val="accent2">
                  <a:lumMod val="75000"/>
                </a:schemeClr>
              </a:buClr>
            </a:pPr>
            <a:endParaRPr lang="fr-FR" sz="1050" dirty="0">
              <a:solidFill>
                <a:schemeClr val="tx1"/>
              </a:solidFill>
              <a:latin typeface="Arial" panose="020B0604020202020204" pitchFamily="34" charset="0"/>
              <a:cs typeface="Arial" panose="020B0604020202020204" pitchFamily="34" charset="0"/>
            </a:endParaRPr>
          </a:p>
          <a:p>
            <a:pPr marL="171450" indent="-171450" algn="just">
              <a:buClr>
                <a:schemeClr val="accent2">
                  <a:lumMod val="75000"/>
                </a:schemeClr>
              </a:buClr>
              <a:buFontTx/>
              <a:buChar char="-"/>
            </a:pPr>
            <a:r>
              <a:rPr lang="fr-FR" sz="1050" dirty="0">
                <a:solidFill>
                  <a:schemeClr val="tx1"/>
                </a:solidFill>
                <a:latin typeface="Arial" panose="020B0604020202020204" pitchFamily="34" charset="0"/>
                <a:cs typeface="Arial" panose="020B0604020202020204" pitchFamily="34" charset="0"/>
              </a:rPr>
              <a:t>Les mesures doivent conduire à une </a:t>
            </a:r>
            <a:r>
              <a:rPr lang="fr-FR" sz="1050" b="1" dirty="0">
                <a:solidFill>
                  <a:srgbClr val="FFC000"/>
                </a:solidFill>
                <a:latin typeface="Arial" panose="020B0604020202020204" pitchFamily="34" charset="0"/>
                <a:cs typeface="Arial" panose="020B0604020202020204" pitchFamily="34" charset="0"/>
              </a:rPr>
              <a:t>mise en œuvre concrète</a:t>
            </a:r>
            <a:r>
              <a:rPr lang="fr-FR" sz="1050" dirty="0">
                <a:solidFill>
                  <a:schemeClr val="tx1"/>
                </a:solidFill>
                <a:latin typeface="Arial" panose="020B0604020202020204" pitchFamily="34" charset="0"/>
                <a:cs typeface="Arial" panose="020B0604020202020204" pitchFamily="34" charset="0"/>
              </a:rPr>
              <a:t> et</a:t>
            </a:r>
            <a:r>
              <a:rPr lang="fr-FR" sz="1050" b="1" dirty="0">
                <a:solidFill>
                  <a:schemeClr val="tx1"/>
                </a:solidFill>
                <a:latin typeface="Arial" panose="020B0604020202020204" pitchFamily="34" charset="0"/>
                <a:cs typeface="Arial" panose="020B0604020202020204" pitchFamily="34" charset="0"/>
              </a:rPr>
              <a:t> </a:t>
            </a:r>
            <a:r>
              <a:rPr lang="fr-FR" sz="1050" b="1" dirty="0">
                <a:solidFill>
                  <a:srgbClr val="FFC000"/>
                </a:solidFill>
                <a:latin typeface="Arial" panose="020B0604020202020204" pitchFamily="34" charset="0"/>
                <a:cs typeface="Arial" panose="020B0604020202020204" pitchFamily="34" charset="0"/>
              </a:rPr>
              <a:t>effective</a:t>
            </a:r>
            <a:r>
              <a:rPr lang="fr-FR" sz="1050" b="1" dirty="0">
                <a:solidFill>
                  <a:schemeClr val="tx1"/>
                </a:solidFill>
                <a:latin typeface="Arial" panose="020B0604020202020204" pitchFamily="34" charset="0"/>
                <a:cs typeface="Arial" panose="020B0604020202020204" pitchFamily="34" charset="0"/>
              </a:rPr>
              <a:t> </a:t>
            </a:r>
            <a:r>
              <a:rPr lang="fr-FR" sz="1050" dirty="0">
                <a:solidFill>
                  <a:schemeClr val="tx1"/>
                </a:solidFill>
                <a:latin typeface="Arial" panose="020B0604020202020204" pitchFamily="34" charset="0"/>
                <a:cs typeface="Arial" panose="020B0604020202020204" pitchFamily="34" charset="0"/>
              </a:rPr>
              <a:t>et à un dispositif de</a:t>
            </a:r>
            <a:r>
              <a:rPr lang="fr-FR" sz="1050" b="1" dirty="0">
                <a:solidFill>
                  <a:srgbClr val="FFC000"/>
                </a:solidFill>
                <a:latin typeface="Arial" panose="020B0604020202020204" pitchFamily="34" charset="0"/>
                <a:cs typeface="Arial" panose="020B0604020202020204" pitchFamily="34" charset="0"/>
              </a:rPr>
              <a:t> </a:t>
            </a:r>
            <a:r>
              <a:rPr lang="fr-FR" sz="1050" b="1" u="sng" dirty="0">
                <a:solidFill>
                  <a:srgbClr val="FFC000"/>
                </a:solidFill>
                <a:latin typeface="Arial" panose="020B0604020202020204" pitchFamily="34" charset="0"/>
                <a:cs typeface="Arial" panose="020B0604020202020204" pitchFamily="34" charset="0"/>
              </a:rPr>
              <a:t>suivi</a:t>
            </a:r>
            <a:r>
              <a:rPr lang="fr-FR" sz="1050" b="1" dirty="0">
                <a:solidFill>
                  <a:srgbClr val="FFC000"/>
                </a:solidFill>
                <a:latin typeface="Arial" panose="020B0604020202020204" pitchFamily="34" charset="0"/>
                <a:cs typeface="Arial" panose="020B0604020202020204" pitchFamily="34" charset="0"/>
              </a:rPr>
              <a:t> </a:t>
            </a:r>
            <a:r>
              <a:rPr lang="fr-FR" sz="1050" dirty="0">
                <a:solidFill>
                  <a:schemeClr val="tx1"/>
                </a:solidFill>
                <a:latin typeface="Arial" panose="020B0604020202020204" pitchFamily="34" charset="0"/>
                <a:cs typeface="Arial" panose="020B0604020202020204" pitchFamily="34" charset="0"/>
              </a:rPr>
              <a:t>et d’</a:t>
            </a:r>
            <a:r>
              <a:rPr lang="fr-FR" sz="1050" b="1" u="sng" dirty="0">
                <a:solidFill>
                  <a:srgbClr val="FFC000"/>
                </a:solidFill>
                <a:latin typeface="Arial" panose="020B0604020202020204" pitchFamily="34" charset="0"/>
                <a:cs typeface="Arial" panose="020B0604020202020204" pitchFamily="34" charset="0"/>
              </a:rPr>
              <a:t>évaluation</a:t>
            </a:r>
            <a:r>
              <a:rPr lang="fr-FR" sz="1050" dirty="0">
                <a:solidFill>
                  <a:schemeClr val="tx1"/>
                </a:solidFill>
                <a:latin typeface="Arial" panose="020B0604020202020204" pitchFamily="34" charset="0"/>
                <a:cs typeface="Arial" panose="020B0604020202020204" pitchFamily="34" charset="0"/>
              </a:rPr>
              <a:t> de leur efficacité</a:t>
            </a:r>
            <a:r>
              <a:rPr lang="fr-FR" sz="1050" dirty="0">
                <a:solidFill>
                  <a:schemeClr val="tx1"/>
                </a:solidFill>
              </a:rPr>
              <a:t>.</a:t>
            </a:r>
          </a:p>
        </p:txBody>
      </p:sp>
      <p:sp>
        <p:nvSpPr>
          <p:cNvPr id="26" name="TextBox 25">
            <a:extLst>
              <a:ext uri="{FF2B5EF4-FFF2-40B4-BE49-F238E27FC236}">
                <a16:creationId xmlns:a16="http://schemas.microsoft.com/office/drawing/2014/main" id="{F8918692-DC88-A6DA-2B61-ACE9B6DB49D1}"/>
              </a:ext>
            </a:extLst>
          </p:cNvPr>
          <p:cNvSpPr txBox="1"/>
          <p:nvPr/>
        </p:nvSpPr>
        <p:spPr>
          <a:xfrm>
            <a:off x="3114050" y="4503465"/>
            <a:ext cx="3186137" cy="261610"/>
          </a:xfrm>
          <a:prstGeom prst="rect">
            <a:avLst/>
          </a:prstGeom>
          <a:noFill/>
          <a:ln w="15875">
            <a:solidFill>
              <a:srgbClr val="FFC000"/>
            </a:solidFill>
            <a:prstDash val="solid"/>
          </a:ln>
        </p:spPr>
        <p:txBody>
          <a:bodyPr wrap="square" rtlCol="0">
            <a:spAutoFit/>
          </a:bodyPr>
          <a:lstStyle/>
          <a:p>
            <a:pPr algn="just"/>
            <a:r>
              <a:rPr lang="fr-FR" sz="1100" dirty="0">
                <a:latin typeface="Arial" panose="020B0604020202020204" pitchFamily="34" charset="0"/>
                <a:cs typeface="Arial" panose="020B0604020202020204" pitchFamily="34" charset="0"/>
              </a:rPr>
              <a:t>Précisions du jugement </a:t>
            </a:r>
            <a:r>
              <a:rPr lang="fr-FR" sz="1100" b="1" dirty="0">
                <a:latin typeface="Arial" panose="020B0604020202020204" pitchFamily="34" charset="0"/>
                <a:cs typeface="Arial" panose="020B0604020202020204" pitchFamily="34" charset="0"/>
              </a:rPr>
              <a:t>La Poste </a:t>
            </a:r>
          </a:p>
        </p:txBody>
      </p:sp>
      <p:sp>
        <p:nvSpPr>
          <p:cNvPr id="27" name="Arrow: Curved Right 26">
            <a:extLst>
              <a:ext uri="{FF2B5EF4-FFF2-40B4-BE49-F238E27FC236}">
                <a16:creationId xmlns:a16="http://schemas.microsoft.com/office/drawing/2014/main" id="{86169006-3267-3081-7EC2-D3BE72885812}"/>
              </a:ext>
            </a:extLst>
          </p:cNvPr>
          <p:cNvSpPr/>
          <p:nvPr/>
        </p:nvSpPr>
        <p:spPr>
          <a:xfrm>
            <a:off x="2680655" y="4614905"/>
            <a:ext cx="429116" cy="825974"/>
          </a:xfrm>
          <a:prstGeom prst="curvedRightArrow">
            <a:avLst/>
          </a:prstGeom>
          <a:solidFill>
            <a:srgbClr val="FFC000">
              <a:alpha val="32000"/>
            </a:srgbClr>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28" name="Titre 1">
            <a:extLst>
              <a:ext uri="{FF2B5EF4-FFF2-40B4-BE49-F238E27FC236}">
                <a16:creationId xmlns:a16="http://schemas.microsoft.com/office/drawing/2014/main" id="{BC8F6845-4116-D7A4-8FC6-F112332B2DB8}"/>
              </a:ext>
            </a:extLst>
          </p:cNvPr>
          <p:cNvSpPr txBox="1">
            <a:spLocks/>
          </p:cNvSpPr>
          <p:nvPr/>
        </p:nvSpPr>
        <p:spPr>
          <a:xfrm>
            <a:off x="1144453" y="773543"/>
            <a:ext cx="9686451" cy="452369"/>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1500" b="1" i="1" dirty="0">
                <a:latin typeface="Arial    "/>
              </a:rPr>
              <a:t>La  CS3D semble limiter les évaluations des relations commerciales aux activités des partenaires commerciaux dans les domaines dans lesquels les incidences sont les plus graves</a:t>
            </a:r>
          </a:p>
        </p:txBody>
      </p:sp>
      <p:sp>
        <p:nvSpPr>
          <p:cNvPr id="30" name="ZoneTexte 48">
            <a:extLst>
              <a:ext uri="{FF2B5EF4-FFF2-40B4-BE49-F238E27FC236}">
                <a16:creationId xmlns:a16="http://schemas.microsoft.com/office/drawing/2014/main" id="{F0F50D38-4A07-8BD2-E975-D85402CFC947}"/>
              </a:ext>
            </a:extLst>
          </p:cNvPr>
          <p:cNvSpPr txBox="1"/>
          <p:nvPr/>
        </p:nvSpPr>
        <p:spPr>
          <a:xfrm>
            <a:off x="8561240" y="1786726"/>
            <a:ext cx="1088479" cy="276999"/>
          </a:xfrm>
          <a:prstGeom prst="rect">
            <a:avLst/>
          </a:prstGeom>
          <a:noFill/>
          <a:ln>
            <a:noFill/>
            <a:prstDash val="dash"/>
          </a:ln>
        </p:spPr>
        <p:txBody>
          <a:bodyPr wrap="square">
            <a:spAutoFit/>
          </a:bodyPr>
          <a:lstStyle/>
          <a:p>
            <a:r>
              <a:rPr lang="fr-FR" sz="1200" b="1" dirty="0">
                <a:solidFill>
                  <a:schemeClr val="tx2">
                    <a:lumMod val="90000"/>
                    <a:lumOff val="10000"/>
                  </a:schemeClr>
                </a:solidFill>
                <a:latin typeface="Arial" panose="020B0604020202020204" pitchFamily="34" charset="0"/>
                <a:cs typeface="Arial" panose="020B0604020202020204" pitchFamily="34" charset="0"/>
              </a:rPr>
              <a:t>[art.8 et 15]</a:t>
            </a:r>
          </a:p>
        </p:txBody>
      </p:sp>
    </p:spTree>
    <p:extLst>
      <p:ext uri="{BB962C8B-B14F-4D97-AF65-F5344CB8AC3E}">
        <p14:creationId xmlns:p14="http://schemas.microsoft.com/office/powerpoint/2010/main" val="1027959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72C69880-0DAF-806B-0CD9-698429C958A4}"/>
              </a:ext>
            </a:extLst>
          </p:cNvPr>
          <p:cNvSpPr>
            <a:spLocks noGrp="1"/>
          </p:cNvSpPr>
          <p:nvPr>
            <p:ph type="ftr" sz="quarter" idx="11"/>
          </p:nvPr>
        </p:nvSpPr>
        <p:spPr/>
        <p:txBody>
          <a:bodyPr/>
          <a:lstStyle/>
          <a:p>
            <a:r>
              <a:rPr lang="fr-FR" dirty="0"/>
              <a:t>Loi Vigilance et CS3D</a:t>
            </a:r>
          </a:p>
        </p:txBody>
      </p:sp>
      <p:sp>
        <p:nvSpPr>
          <p:cNvPr id="5" name="Espace réservé du numéro de diapositive 4">
            <a:extLst>
              <a:ext uri="{FF2B5EF4-FFF2-40B4-BE49-F238E27FC236}">
                <a16:creationId xmlns:a16="http://schemas.microsoft.com/office/drawing/2014/main" id="{ED5CC763-2415-EE7E-F3DC-A93160DC7A57}"/>
              </a:ext>
            </a:extLst>
          </p:cNvPr>
          <p:cNvSpPr>
            <a:spLocks noGrp="1"/>
          </p:cNvSpPr>
          <p:nvPr>
            <p:ph type="sldNum" sz="quarter" idx="12"/>
          </p:nvPr>
        </p:nvSpPr>
        <p:spPr/>
        <p:txBody>
          <a:bodyPr/>
          <a:lstStyle/>
          <a:p>
            <a:fld id="{ACD126DD-79FE-4D5A-AC7A-A91888D03992}" type="slidenum">
              <a:rPr lang="fr-FR" smtClean="0"/>
              <a:t>7</a:t>
            </a:fld>
            <a:endParaRPr lang="fr-FR" dirty="0"/>
          </a:p>
        </p:txBody>
      </p:sp>
      <p:grpSp>
        <p:nvGrpSpPr>
          <p:cNvPr id="43" name="Groupe 42">
            <a:extLst>
              <a:ext uri="{FF2B5EF4-FFF2-40B4-BE49-F238E27FC236}">
                <a16:creationId xmlns:a16="http://schemas.microsoft.com/office/drawing/2014/main" id="{B2CFA6D3-FE6B-53C7-741F-CEE55B05D3B5}"/>
              </a:ext>
            </a:extLst>
          </p:cNvPr>
          <p:cNvGrpSpPr/>
          <p:nvPr/>
        </p:nvGrpSpPr>
        <p:grpSpPr>
          <a:xfrm>
            <a:off x="345439" y="273513"/>
            <a:ext cx="10093960" cy="735471"/>
            <a:chOff x="345439" y="273513"/>
            <a:chExt cx="10093960" cy="735471"/>
          </a:xfrm>
        </p:grpSpPr>
        <p:sp>
          <p:nvSpPr>
            <p:cNvPr id="10" name="Titre 1">
              <a:extLst>
                <a:ext uri="{FF2B5EF4-FFF2-40B4-BE49-F238E27FC236}">
                  <a16:creationId xmlns:a16="http://schemas.microsoft.com/office/drawing/2014/main" id="{F9551C28-6196-B473-E8A7-3CD177022A7D}"/>
                </a:ext>
              </a:extLst>
            </p:cNvPr>
            <p:cNvSpPr txBox="1">
              <a:spLocks/>
            </p:cNvSpPr>
            <p:nvPr/>
          </p:nvSpPr>
          <p:spPr>
            <a:xfrm>
              <a:off x="1107702" y="316597"/>
              <a:ext cx="9331697" cy="555483"/>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800" b="1" dirty="0">
                  <a:latin typeface="Arial    "/>
                </a:rPr>
                <a:t>Atténuation, prévention et remédiation des atteintes</a:t>
              </a:r>
            </a:p>
          </p:txBody>
        </p:sp>
        <p:grpSp>
          <p:nvGrpSpPr>
            <p:cNvPr id="11" name="Groupe 10">
              <a:extLst>
                <a:ext uri="{FF2B5EF4-FFF2-40B4-BE49-F238E27FC236}">
                  <a16:creationId xmlns:a16="http://schemas.microsoft.com/office/drawing/2014/main" id="{847B89CC-5F5E-F162-76DD-38B683EA230A}"/>
                </a:ext>
              </a:extLst>
            </p:cNvPr>
            <p:cNvGrpSpPr/>
            <p:nvPr/>
          </p:nvGrpSpPr>
          <p:grpSpPr>
            <a:xfrm>
              <a:off x="345439" y="273513"/>
              <a:ext cx="581115" cy="735471"/>
              <a:chOff x="345439" y="509681"/>
              <a:chExt cx="581115" cy="735471"/>
            </a:xfrm>
          </p:grpSpPr>
          <p:sp>
            <p:nvSpPr>
              <p:cNvPr id="12" name="Forme libre : forme 11">
                <a:extLst>
                  <a:ext uri="{FF2B5EF4-FFF2-40B4-BE49-F238E27FC236}">
                    <a16:creationId xmlns:a16="http://schemas.microsoft.com/office/drawing/2014/main" id="{82501EFB-285C-445F-17E0-EEDF8C7AF723}"/>
                  </a:ext>
                </a:extLst>
              </p:cNvPr>
              <p:cNvSpPr/>
              <p:nvPr/>
            </p:nvSpPr>
            <p:spPr>
              <a:xfrm>
                <a:off x="345439" y="509681"/>
                <a:ext cx="581115" cy="735471"/>
              </a:xfrm>
              <a:custGeom>
                <a:avLst/>
                <a:gdLst>
                  <a:gd name="connsiteX0" fmla="*/ 0 w 1481666"/>
                  <a:gd name="connsiteY0" fmla="*/ 644525 h 1289050"/>
                  <a:gd name="connsiteX1" fmla="*/ 322263 w 1481666"/>
                  <a:gd name="connsiteY1" fmla="*/ 0 h 1289050"/>
                  <a:gd name="connsiteX2" fmla="*/ 1159404 w 1481666"/>
                  <a:gd name="connsiteY2" fmla="*/ 0 h 1289050"/>
                  <a:gd name="connsiteX3" fmla="*/ 1481666 w 1481666"/>
                  <a:gd name="connsiteY3" fmla="*/ 644525 h 1289050"/>
                  <a:gd name="connsiteX4" fmla="*/ 1159404 w 1481666"/>
                  <a:gd name="connsiteY4" fmla="*/ 1289050 h 1289050"/>
                  <a:gd name="connsiteX5" fmla="*/ 322263 w 1481666"/>
                  <a:gd name="connsiteY5" fmla="*/ 1289050 h 1289050"/>
                  <a:gd name="connsiteX6" fmla="*/ 0 w 1481666"/>
                  <a:gd name="connsiteY6" fmla="*/ 644525 h 128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1666" h="1289050">
                    <a:moveTo>
                      <a:pt x="740833" y="0"/>
                    </a:moveTo>
                    <a:lnTo>
                      <a:pt x="1481666" y="280369"/>
                    </a:lnTo>
                    <a:lnTo>
                      <a:pt x="1481666" y="1008682"/>
                    </a:lnTo>
                    <a:lnTo>
                      <a:pt x="740833" y="1289050"/>
                    </a:lnTo>
                    <a:lnTo>
                      <a:pt x="0" y="1008682"/>
                    </a:lnTo>
                    <a:lnTo>
                      <a:pt x="0" y="280369"/>
                    </a:lnTo>
                    <a:lnTo>
                      <a:pt x="740833" y="0"/>
                    </a:lnTo>
                    <a:close/>
                  </a:path>
                </a:pathLst>
              </a:custGeom>
              <a:noFill/>
              <a:ln>
                <a:solidFill>
                  <a:srgbClr val="FFC800"/>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2787" tIns="272803" rIns="242787" bIns="272803" numCol="1" spcCol="1270" anchor="ctr" anchorCtr="0">
                <a:noAutofit/>
              </a:bodyPr>
              <a:lstStyle/>
              <a:p>
                <a:pPr marL="0" lvl="0" indent="0" algn="ctr" defTabSz="466725">
                  <a:lnSpc>
                    <a:spcPct val="90000"/>
                  </a:lnSpc>
                  <a:spcBef>
                    <a:spcPct val="0"/>
                  </a:spcBef>
                  <a:spcAft>
                    <a:spcPct val="35000"/>
                  </a:spcAft>
                  <a:buNone/>
                </a:pPr>
                <a:endParaRPr lang="fr-FR" sz="1500" kern="1200" dirty="0">
                  <a:solidFill>
                    <a:srgbClr val="FFC800"/>
                  </a:solidFill>
                  <a:highlight>
                    <a:srgbClr val="FFCC66"/>
                  </a:highlight>
                </a:endParaRPr>
              </a:p>
            </p:txBody>
          </p:sp>
          <p:sp>
            <p:nvSpPr>
              <p:cNvPr id="13" name="ZoneTexte 12">
                <a:extLst>
                  <a:ext uri="{FF2B5EF4-FFF2-40B4-BE49-F238E27FC236}">
                    <a16:creationId xmlns:a16="http://schemas.microsoft.com/office/drawing/2014/main" id="{92C9DCB9-7380-FB35-79E1-F06DFB39F035}"/>
                  </a:ext>
                </a:extLst>
              </p:cNvPr>
              <p:cNvSpPr txBox="1"/>
              <p:nvPr/>
            </p:nvSpPr>
            <p:spPr>
              <a:xfrm>
                <a:off x="402128" y="646583"/>
                <a:ext cx="467735" cy="461665"/>
              </a:xfrm>
              <a:prstGeom prst="rect">
                <a:avLst/>
              </a:prstGeom>
              <a:noFill/>
            </p:spPr>
            <p:txBody>
              <a:bodyPr wrap="square" rtlCol="0">
                <a:spAutoFit/>
              </a:bodyPr>
              <a:lstStyle/>
              <a:p>
                <a:pPr algn="ctr"/>
                <a:r>
                  <a:rPr lang="fr-FR" sz="2400" b="1" dirty="0">
                    <a:solidFill>
                      <a:srgbClr val="FFC800"/>
                    </a:solidFill>
                    <a:latin typeface="Arial" panose="020B0604020202020204" pitchFamily="34" charset="0"/>
                    <a:cs typeface="Arial" panose="020B0604020202020204" pitchFamily="34" charset="0"/>
                  </a:rPr>
                  <a:t>6</a:t>
                </a:r>
                <a:r>
                  <a:rPr lang="fr-FR" sz="1400" b="1" dirty="0">
                    <a:solidFill>
                      <a:srgbClr val="FFC800"/>
                    </a:solidFill>
                    <a:latin typeface="Arial" panose="020B0604020202020204" pitchFamily="34" charset="0"/>
                    <a:cs typeface="Arial" panose="020B0604020202020204" pitchFamily="34" charset="0"/>
                  </a:rPr>
                  <a:t>.</a:t>
                </a:r>
                <a:endParaRPr lang="fr-FR" sz="2400" b="1" dirty="0">
                  <a:solidFill>
                    <a:srgbClr val="FFC800"/>
                  </a:solidFill>
                  <a:latin typeface="Arial" panose="020B0604020202020204" pitchFamily="34" charset="0"/>
                  <a:cs typeface="Arial" panose="020B0604020202020204" pitchFamily="34" charset="0"/>
                </a:endParaRPr>
              </a:p>
            </p:txBody>
          </p:sp>
        </p:grpSp>
      </p:grpSp>
      <p:sp>
        <p:nvSpPr>
          <p:cNvPr id="6" name="Titre 1">
            <a:extLst>
              <a:ext uri="{FF2B5EF4-FFF2-40B4-BE49-F238E27FC236}">
                <a16:creationId xmlns:a16="http://schemas.microsoft.com/office/drawing/2014/main" id="{A5F31CF7-8547-D7B2-F48B-FCDABEAEF22C}"/>
              </a:ext>
            </a:extLst>
          </p:cNvPr>
          <p:cNvSpPr txBox="1">
            <a:spLocks/>
          </p:cNvSpPr>
          <p:nvPr/>
        </p:nvSpPr>
        <p:spPr>
          <a:xfrm>
            <a:off x="1107702" y="695714"/>
            <a:ext cx="10246097" cy="34043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1500" b="1" i="1" dirty="0">
                <a:latin typeface="Arial    "/>
              </a:rPr>
              <a:t>La loi Vigilance prévoit des obligations de prévention et d’atténuation des risques tandis que la CS3D ajoute à ces obligations, celle de remédiation</a:t>
            </a:r>
          </a:p>
        </p:txBody>
      </p:sp>
      <p:cxnSp>
        <p:nvCxnSpPr>
          <p:cNvPr id="7" name="Connecteur droit 6">
            <a:extLst>
              <a:ext uri="{FF2B5EF4-FFF2-40B4-BE49-F238E27FC236}">
                <a16:creationId xmlns:a16="http://schemas.microsoft.com/office/drawing/2014/main" id="{88BD261A-0AF2-54C8-414D-F6148AA47169}"/>
              </a:ext>
            </a:extLst>
          </p:cNvPr>
          <p:cNvCxnSpPr>
            <a:cxnSpLocks/>
          </p:cNvCxnSpPr>
          <p:nvPr/>
        </p:nvCxnSpPr>
        <p:spPr>
          <a:xfrm flipH="1">
            <a:off x="680936" y="6356350"/>
            <a:ext cx="10836613" cy="0"/>
          </a:xfrm>
          <a:prstGeom prst="line">
            <a:avLst/>
          </a:prstGeom>
          <a:ln>
            <a:solidFill>
              <a:srgbClr val="FFC800"/>
            </a:solidFill>
          </a:ln>
        </p:spPr>
        <p:style>
          <a:lnRef idx="1">
            <a:schemeClr val="dk1"/>
          </a:lnRef>
          <a:fillRef idx="0">
            <a:schemeClr val="dk1"/>
          </a:fillRef>
          <a:effectRef idx="0">
            <a:schemeClr val="dk1"/>
          </a:effectRef>
          <a:fontRef idx="minor">
            <a:schemeClr val="tx1"/>
          </a:fontRef>
        </p:style>
      </p:cxnSp>
      <p:sp>
        <p:nvSpPr>
          <p:cNvPr id="15" name="ZoneTexte 14">
            <a:extLst>
              <a:ext uri="{FF2B5EF4-FFF2-40B4-BE49-F238E27FC236}">
                <a16:creationId xmlns:a16="http://schemas.microsoft.com/office/drawing/2014/main" id="{3C3E33F1-2E2B-FF28-C03F-944A927D883B}"/>
              </a:ext>
            </a:extLst>
          </p:cNvPr>
          <p:cNvSpPr txBox="1"/>
          <p:nvPr/>
        </p:nvSpPr>
        <p:spPr>
          <a:xfrm>
            <a:off x="240422" y="1122877"/>
            <a:ext cx="3455516" cy="584775"/>
          </a:xfrm>
          <a:prstGeom prst="rect">
            <a:avLst/>
          </a:prstGeom>
          <a:noFill/>
          <a:ln>
            <a:noFill/>
            <a:prstDash val="dash"/>
          </a:ln>
        </p:spPr>
        <p:txBody>
          <a:bodyPr wrap="square">
            <a:spAutoFit/>
          </a:bodyPr>
          <a:lstStyle/>
          <a:p>
            <a:pPr algn="just"/>
            <a:r>
              <a:rPr lang="fr-FR" sz="1600" b="1" dirty="0">
                <a:solidFill>
                  <a:srgbClr val="FFC800"/>
                </a:solidFill>
                <a:latin typeface="Arial" panose="020B0604020202020204" pitchFamily="34" charset="0"/>
                <a:cs typeface="Arial" panose="020B0604020202020204" pitchFamily="34" charset="0"/>
              </a:rPr>
              <a:t>Des actions d’atténuation et de prévention des atteintes </a:t>
            </a:r>
          </a:p>
        </p:txBody>
      </p:sp>
      <p:sp>
        <p:nvSpPr>
          <p:cNvPr id="16" name="ZoneTexte 15">
            <a:extLst>
              <a:ext uri="{FF2B5EF4-FFF2-40B4-BE49-F238E27FC236}">
                <a16:creationId xmlns:a16="http://schemas.microsoft.com/office/drawing/2014/main" id="{39A22399-1552-32D6-E367-9805C3F98C3E}"/>
              </a:ext>
            </a:extLst>
          </p:cNvPr>
          <p:cNvSpPr txBox="1"/>
          <p:nvPr/>
        </p:nvSpPr>
        <p:spPr>
          <a:xfrm>
            <a:off x="5817346" y="1025184"/>
            <a:ext cx="5266952" cy="338554"/>
          </a:xfrm>
          <a:prstGeom prst="rect">
            <a:avLst/>
          </a:prstGeom>
          <a:noFill/>
          <a:ln>
            <a:noFill/>
            <a:prstDash val="dash"/>
          </a:ln>
        </p:spPr>
        <p:txBody>
          <a:bodyPr wrap="square">
            <a:spAutoFit/>
          </a:bodyPr>
          <a:lstStyle/>
          <a:p>
            <a:pPr algn="just"/>
            <a:r>
              <a:rPr lang="fr-FR" sz="1600" b="1" dirty="0">
                <a:solidFill>
                  <a:schemeClr val="accent2">
                    <a:lumMod val="75000"/>
                  </a:schemeClr>
                </a:solidFill>
                <a:latin typeface="Arial" panose="020B0604020202020204" pitchFamily="34" charset="0"/>
                <a:cs typeface="Arial" panose="020B0604020202020204" pitchFamily="34" charset="0"/>
              </a:rPr>
              <a:t>Prévention, Suppression, Réparation</a:t>
            </a:r>
          </a:p>
        </p:txBody>
      </p:sp>
      <p:cxnSp>
        <p:nvCxnSpPr>
          <p:cNvPr id="31" name="Connecteur droit 30">
            <a:extLst>
              <a:ext uri="{FF2B5EF4-FFF2-40B4-BE49-F238E27FC236}">
                <a16:creationId xmlns:a16="http://schemas.microsoft.com/office/drawing/2014/main" id="{4FC0AFD3-F85B-3C10-CE4F-24303BAA7028}"/>
              </a:ext>
            </a:extLst>
          </p:cNvPr>
          <p:cNvCxnSpPr>
            <a:cxnSpLocks/>
          </p:cNvCxnSpPr>
          <p:nvPr/>
        </p:nvCxnSpPr>
        <p:spPr>
          <a:xfrm flipV="1">
            <a:off x="3874646" y="1068650"/>
            <a:ext cx="0" cy="4599889"/>
          </a:xfrm>
          <a:prstGeom prst="line">
            <a:avLst/>
          </a:prstGeom>
          <a:ln>
            <a:solidFill>
              <a:srgbClr val="FFC800"/>
            </a:solidFill>
          </a:ln>
        </p:spPr>
        <p:style>
          <a:lnRef idx="1">
            <a:schemeClr val="dk1"/>
          </a:lnRef>
          <a:fillRef idx="0">
            <a:schemeClr val="dk1"/>
          </a:fillRef>
          <a:effectRef idx="0">
            <a:schemeClr val="dk1"/>
          </a:effectRef>
          <a:fontRef idx="minor">
            <a:schemeClr val="tx1"/>
          </a:fontRef>
        </p:style>
      </p:cxnSp>
      <p:sp>
        <p:nvSpPr>
          <p:cNvPr id="81" name="ZoneTexte 48">
            <a:extLst>
              <a:ext uri="{FF2B5EF4-FFF2-40B4-BE49-F238E27FC236}">
                <a16:creationId xmlns:a16="http://schemas.microsoft.com/office/drawing/2014/main" id="{E00FF272-3660-7E6B-B208-9D5163078669}"/>
              </a:ext>
            </a:extLst>
          </p:cNvPr>
          <p:cNvSpPr txBox="1"/>
          <p:nvPr/>
        </p:nvSpPr>
        <p:spPr>
          <a:xfrm>
            <a:off x="429211" y="1681450"/>
            <a:ext cx="3161710" cy="276999"/>
          </a:xfrm>
          <a:prstGeom prst="rect">
            <a:avLst/>
          </a:prstGeom>
          <a:noFill/>
          <a:ln>
            <a:noFill/>
            <a:prstDash val="dash"/>
          </a:ln>
        </p:spPr>
        <p:txBody>
          <a:bodyPr wrap="square">
            <a:spAutoFit/>
          </a:bodyPr>
          <a:lstStyle/>
          <a:p>
            <a:r>
              <a:rPr lang="fr-FR" sz="1200" b="1" dirty="0">
                <a:solidFill>
                  <a:schemeClr val="tx2">
                    <a:lumMod val="90000"/>
                    <a:lumOff val="10000"/>
                  </a:schemeClr>
                </a:solidFill>
                <a:latin typeface="Arial" panose="020B0604020202020204" pitchFamily="34" charset="0"/>
                <a:cs typeface="Arial" panose="020B0604020202020204" pitchFamily="34" charset="0"/>
              </a:rPr>
              <a:t>[art. L.225-102-4 I. 3° code de commerce]</a:t>
            </a:r>
          </a:p>
        </p:txBody>
      </p:sp>
      <p:sp>
        <p:nvSpPr>
          <p:cNvPr id="86" name="TextBox 85">
            <a:extLst>
              <a:ext uri="{FF2B5EF4-FFF2-40B4-BE49-F238E27FC236}">
                <a16:creationId xmlns:a16="http://schemas.microsoft.com/office/drawing/2014/main" id="{A21AFEC3-374C-8E15-8075-D65F9CA50726}"/>
              </a:ext>
            </a:extLst>
          </p:cNvPr>
          <p:cNvSpPr txBox="1"/>
          <p:nvPr/>
        </p:nvSpPr>
        <p:spPr>
          <a:xfrm>
            <a:off x="288055" y="2419982"/>
            <a:ext cx="3245483" cy="600164"/>
          </a:xfrm>
          <a:prstGeom prst="rect">
            <a:avLst/>
          </a:prstGeom>
          <a:noFill/>
          <a:ln>
            <a:solidFill>
              <a:srgbClr val="FF0000"/>
            </a:solidFill>
            <a:prstDash val="solid"/>
          </a:ln>
        </p:spPr>
        <p:txBody>
          <a:bodyPr wrap="square" rtlCol="0">
            <a:spAutoFit/>
          </a:bodyPr>
          <a:lstStyle/>
          <a:p>
            <a:pPr algn="just"/>
            <a:r>
              <a:rPr lang="fr-FR" sz="1100" dirty="0">
                <a:latin typeface="Arial" panose="020B0604020202020204" pitchFamily="34" charset="0"/>
                <a:cs typeface="Arial" panose="020B0604020202020204" pitchFamily="34" charset="0"/>
              </a:rPr>
              <a:t>Le plan de vigilance doit comprendre des actions adaptées d’</a:t>
            </a:r>
            <a:r>
              <a:rPr lang="fr-FR" sz="1100" b="1" dirty="0">
                <a:solidFill>
                  <a:srgbClr val="FF0000"/>
                </a:solidFill>
                <a:latin typeface="Arial" panose="020B0604020202020204" pitchFamily="34" charset="0"/>
                <a:cs typeface="Arial" panose="020B0604020202020204" pitchFamily="34" charset="0"/>
              </a:rPr>
              <a:t>atténuation</a:t>
            </a:r>
            <a:r>
              <a:rPr lang="fr-FR" sz="1100" dirty="0">
                <a:latin typeface="Arial" panose="020B0604020202020204" pitchFamily="34" charset="0"/>
                <a:cs typeface="Arial" panose="020B0604020202020204" pitchFamily="34" charset="0"/>
              </a:rPr>
              <a:t> des risques ou de </a:t>
            </a:r>
            <a:r>
              <a:rPr lang="fr-FR" sz="1100" b="1" dirty="0">
                <a:solidFill>
                  <a:srgbClr val="FF0000"/>
                </a:solidFill>
                <a:latin typeface="Arial" panose="020B0604020202020204" pitchFamily="34" charset="0"/>
                <a:cs typeface="Arial" panose="020B0604020202020204" pitchFamily="34" charset="0"/>
              </a:rPr>
              <a:t>prévention</a:t>
            </a:r>
            <a:r>
              <a:rPr lang="fr-FR" sz="1100" dirty="0">
                <a:latin typeface="Arial" panose="020B0604020202020204" pitchFamily="34" charset="0"/>
                <a:cs typeface="Arial" panose="020B0604020202020204" pitchFamily="34" charset="0"/>
              </a:rPr>
              <a:t> des atteintes graves</a:t>
            </a:r>
          </a:p>
        </p:txBody>
      </p:sp>
      <p:sp>
        <p:nvSpPr>
          <p:cNvPr id="88" name="TextBox 87">
            <a:extLst>
              <a:ext uri="{FF2B5EF4-FFF2-40B4-BE49-F238E27FC236}">
                <a16:creationId xmlns:a16="http://schemas.microsoft.com/office/drawing/2014/main" id="{B9CD1C75-6670-3537-28AA-6B0B1D5CB5A2}"/>
              </a:ext>
            </a:extLst>
          </p:cNvPr>
          <p:cNvSpPr txBox="1"/>
          <p:nvPr/>
        </p:nvSpPr>
        <p:spPr>
          <a:xfrm>
            <a:off x="3989711" y="1554676"/>
            <a:ext cx="7851439" cy="430887"/>
          </a:xfrm>
          <a:prstGeom prst="rect">
            <a:avLst/>
          </a:prstGeom>
          <a:noFill/>
          <a:ln>
            <a:solidFill>
              <a:schemeClr val="accent2">
                <a:lumMod val="75000"/>
              </a:schemeClr>
            </a:solidFill>
            <a:prstDash val="solid"/>
          </a:ln>
        </p:spPr>
        <p:txBody>
          <a:bodyPr wrap="square" rtlCol="0">
            <a:spAutoFit/>
          </a:bodyPr>
          <a:lstStyle/>
          <a:p>
            <a:pPr algn="just"/>
            <a:r>
              <a:rPr lang="fr-FR" sz="1100" dirty="0">
                <a:latin typeface="Arial" panose="020B0604020202020204" pitchFamily="34" charset="0"/>
                <a:cs typeface="Arial" panose="020B0604020202020204" pitchFamily="34" charset="0"/>
              </a:rPr>
              <a:t>Les entreprises doivent prendre les mesures appropriées pour (i) </a:t>
            </a:r>
            <a:r>
              <a:rPr lang="fr-FR" sz="1100" b="1" dirty="0">
                <a:solidFill>
                  <a:schemeClr val="accent2">
                    <a:lumMod val="75000"/>
                  </a:schemeClr>
                </a:solidFill>
                <a:latin typeface="Arial" panose="020B0604020202020204" pitchFamily="34" charset="0"/>
                <a:cs typeface="Arial" panose="020B0604020202020204" pitchFamily="34" charset="0"/>
              </a:rPr>
              <a:t>prévenir </a:t>
            </a:r>
            <a:r>
              <a:rPr lang="fr-FR" sz="1100" dirty="0">
                <a:latin typeface="Arial" panose="020B0604020202020204" pitchFamily="34" charset="0"/>
                <a:cs typeface="Arial" panose="020B0604020202020204" pitchFamily="34" charset="0"/>
              </a:rPr>
              <a:t>les incidences négatives potentielles, (ii) </a:t>
            </a:r>
            <a:r>
              <a:rPr lang="fr-FR" sz="1100" b="1" dirty="0">
                <a:solidFill>
                  <a:schemeClr val="accent2">
                    <a:lumMod val="75000"/>
                  </a:schemeClr>
                </a:solidFill>
                <a:latin typeface="Arial" panose="020B0604020202020204" pitchFamily="34" charset="0"/>
                <a:cs typeface="Arial" panose="020B0604020202020204" pitchFamily="34" charset="0"/>
              </a:rPr>
              <a:t>supprimer</a:t>
            </a:r>
            <a:r>
              <a:rPr lang="fr-FR" sz="1100" dirty="0">
                <a:latin typeface="Arial" panose="020B0604020202020204" pitchFamily="34" charset="0"/>
                <a:cs typeface="Arial" panose="020B0604020202020204" pitchFamily="34" charset="0"/>
              </a:rPr>
              <a:t> et (iii) </a:t>
            </a:r>
            <a:r>
              <a:rPr lang="fr-FR" sz="1100" b="1" dirty="0">
                <a:solidFill>
                  <a:schemeClr val="accent2">
                    <a:lumMod val="75000"/>
                  </a:schemeClr>
                </a:solidFill>
                <a:latin typeface="Arial" panose="020B0604020202020204" pitchFamily="34" charset="0"/>
                <a:cs typeface="Arial" panose="020B0604020202020204" pitchFamily="34" charset="0"/>
              </a:rPr>
              <a:t>réparer</a:t>
            </a:r>
            <a:r>
              <a:rPr lang="fr-FR" sz="1100" dirty="0">
                <a:latin typeface="Arial" panose="020B0604020202020204" pitchFamily="34" charset="0"/>
                <a:cs typeface="Arial" panose="020B0604020202020204" pitchFamily="34" charset="0"/>
              </a:rPr>
              <a:t> les incidences négatives réelles.</a:t>
            </a:r>
            <a:endParaRPr lang="fr-FR" sz="1100" b="1" dirty="0">
              <a:solidFill>
                <a:schemeClr val="accent2">
                  <a:lumMod val="75000"/>
                </a:schemeClr>
              </a:solidFill>
              <a:latin typeface="Arial" panose="020B0604020202020204" pitchFamily="34" charset="0"/>
              <a:cs typeface="Arial" panose="020B0604020202020204" pitchFamily="34" charset="0"/>
            </a:endParaRPr>
          </a:p>
        </p:txBody>
      </p:sp>
      <p:sp>
        <p:nvSpPr>
          <p:cNvPr id="51" name="TextBox 50">
            <a:extLst>
              <a:ext uri="{FF2B5EF4-FFF2-40B4-BE49-F238E27FC236}">
                <a16:creationId xmlns:a16="http://schemas.microsoft.com/office/drawing/2014/main" id="{3FA181A6-FD2F-719E-73F4-5E01F2E905CD}"/>
              </a:ext>
            </a:extLst>
          </p:cNvPr>
          <p:cNvSpPr txBox="1"/>
          <p:nvPr/>
        </p:nvSpPr>
        <p:spPr>
          <a:xfrm>
            <a:off x="52220" y="2165692"/>
            <a:ext cx="1405646" cy="276999"/>
          </a:xfrm>
          <a:prstGeom prst="rect">
            <a:avLst/>
          </a:prstGeom>
          <a:noFill/>
          <a:ln>
            <a:noFill/>
            <a:prstDash val="dash"/>
          </a:ln>
        </p:spPr>
        <p:txBody>
          <a:bodyPr wrap="square" rtlCol="0">
            <a:spAutoFit/>
          </a:bodyPr>
          <a:lstStyle/>
          <a:p>
            <a:pPr algn="just"/>
            <a:r>
              <a:rPr lang="fr-FR" sz="1100" b="1" dirty="0">
                <a:solidFill>
                  <a:srgbClr val="FF0000"/>
                </a:solidFill>
                <a:latin typeface="Arial" panose="020B0604020202020204" pitchFamily="34" charset="0"/>
                <a:cs typeface="Arial" panose="020B0604020202020204" pitchFamily="34" charset="0"/>
              </a:rPr>
              <a:t>    </a:t>
            </a:r>
            <a:r>
              <a:rPr lang="fr-FR" sz="1200" b="1" dirty="0">
                <a:solidFill>
                  <a:srgbClr val="FF0000"/>
                </a:solidFill>
                <a:latin typeface="Arial" panose="020B0604020202020204" pitchFamily="34" charset="0"/>
                <a:cs typeface="Arial" panose="020B0604020202020204" pitchFamily="34" charset="0"/>
              </a:rPr>
              <a:t>Loi Vigilance</a:t>
            </a:r>
          </a:p>
        </p:txBody>
      </p:sp>
      <p:sp>
        <p:nvSpPr>
          <p:cNvPr id="92" name="Rectangle 91">
            <a:extLst>
              <a:ext uri="{FF2B5EF4-FFF2-40B4-BE49-F238E27FC236}">
                <a16:creationId xmlns:a16="http://schemas.microsoft.com/office/drawing/2014/main" id="{0A9CA7E8-180D-2017-EDFD-53B292CBC59C}"/>
              </a:ext>
            </a:extLst>
          </p:cNvPr>
          <p:cNvSpPr/>
          <p:nvPr/>
        </p:nvSpPr>
        <p:spPr>
          <a:xfrm>
            <a:off x="304772" y="3599308"/>
            <a:ext cx="3286149" cy="1260267"/>
          </a:xfrm>
          <a:prstGeom prst="rect">
            <a:avLst/>
          </a:prstGeom>
          <a:noFill/>
          <a:ln>
            <a:solidFill>
              <a:srgbClr val="FFC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lgn="just">
              <a:buClr>
                <a:schemeClr val="accent2">
                  <a:lumMod val="75000"/>
                </a:schemeClr>
              </a:buClr>
              <a:buFontTx/>
              <a:buChar char="-"/>
            </a:pPr>
            <a:r>
              <a:rPr lang="fr-FR" sz="1100" dirty="0">
                <a:solidFill>
                  <a:schemeClr val="tx1"/>
                </a:solidFill>
                <a:latin typeface="Arial" panose="020B0604020202020204" pitchFamily="34" charset="0"/>
                <a:cs typeface="Arial" panose="020B0604020202020204" pitchFamily="34" charset="0"/>
              </a:rPr>
              <a:t>Les mesures doivent être suffisamment</a:t>
            </a:r>
            <a:r>
              <a:rPr lang="fr-FR" sz="1100" dirty="0">
                <a:solidFill>
                  <a:srgbClr val="FFC000"/>
                </a:solidFill>
                <a:latin typeface="Arial" panose="020B0604020202020204" pitchFamily="34" charset="0"/>
                <a:cs typeface="Arial" panose="020B0604020202020204" pitchFamily="34" charset="0"/>
              </a:rPr>
              <a:t> </a:t>
            </a:r>
            <a:r>
              <a:rPr lang="fr-FR" sz="1100" b="1" dirty="0">
                <a:solidFill>
                  <a:srgbClr val="FFC000"/>
                </a:solidFill>
                <a:latin typeface="Arial" panose="020B0604020202020204" pitchFamily="34" charset="0"/>
                <a:cs typeface="Arial" panose="020B0604020202020204" pitchFamily="34" charset="0"/>
              </a:rPr>
              <a:t>précises </a:t>
            </a:r>
            <a:r>
              <a:rPr lang="fr-FR" sz="1100" dirty="0">
                <a:solidFill>
                  <a:schemeClr val="tx1"/>
                </a:solidFill>
                <a:latin typeface="Arial" panose="020B0604020202020204" pitchFamily="34" charset="0"/>
                <a:cs typeface="Arial" panose="020B0604020202020204" pitchFamily="34" charset="0"/>
              </a:rPr>
              <a:t>pour revêtir l’efficacité attendue ; </a:t>
            </a:r>
          </a:p>
          <a:p>
            <a:pPr marL="171450" indent="-171450" algn="just">
              <a:buClr>
                <a:schemeClr val="accent2">
                  <a:lumMod val="75000"/>
                </a:schemeClr>
              </a:buClr>
              <a:buFontTx/>
              <a:buChar char="-"/>
            </a:pPr>
            <a:r>
              <a:rPr lang="fr-FR" sz="1100" dirty="0">
                <a:solidFill>
                  <a:schemeClr val="tx1"/>
                </a:solidFill>
                <a:latin typeface="Arial" panose="020B0604020202020204" pitchFamily="34" charset="0"/>
                <a:cs typeface="Arial" panose="020B0604020202020204" pitchFamily="34" charset="0"/>
              </a:rPr>
              <a:t>Les mesures doivent conduire à une </a:t>
            </a:r>
            <a:r>
              <a:rPr lang="fr-FR" sz="1100" b="1" dirty="0">
                <a:solidFill>
                  <a:srgbClr val="FFC000"/>
                </a:solidFill>
                <a:latin typeface="Arial" panose="020B0604020202020204" pitchFamily="34" charset="0"/>
                <a:cs typeface="Arial" panose="020B0604020202020204" pitchFamily="34" charset="0"/>
              </a:rPr>
              <a:t>mise en œuvre concrète</a:t>
            </a:r>
            <a:r>
              <a:rPr lang="fr-FR" sz="1100" dirty="0">
                <a:solidFill>
                  <a:srgbClr val="FFC000"/>
                </a:solidFill>
                <a:latin typeface="Arial" panose="020B0604020202020204" pitchFamily="34" charset="0"/>
                <a:cs typeface="Arial" panose="020B0604020202020204" pitchFamily="34" charset="0"/>
              </a:rPr>
              <a:t> </a:t>
            </a:r>
            <a:r>
              <a:rPr lang="fr-FR" sz="1100" dirty="0">
                <a:solidFill>
                  <a:schemeClr val="tx1"/>
                </a:solidFill>
                <a:latin typeface="Arial" panose="020B0604020202020204" pitchFamily="34" charset="0"/>
                <a:cs typeface="Arial" panose="020B0604020202020204" pitchFamily="34" charset="0"/>
              </a:rPr>
              <a:t>et</a:t>
            </a:r>
            <a:r>
              <a:rPr lang="fr-FR" sz="1100" b="1" dirty="0">
                <a:solidFill>
                  <a:schemeClr val="accent2">
                    <a:lumMod val="75000"/>
                  </a:schemeClr>
                </a:solidFill>
                <a:latin typeface="Arial" panose="020B0604020202020204" pitchFamily="34" charset="0"/>
                <a:cs typeface="Arial" panose="020B0604020202020204" pitchFamily="34" charset="0"/>
              </a:rPr>
              <a:t> </a:t>
            </a:r>
            <a:r>
              <a:rPr lang="fr-FR" sz="1100" b="1" dirty="0">
                <a:solidFill>
                  <a:srgbClr val="FFC000"/>
                </a:solidFill>
                <a:latin typeface="Arial" panose="020B0604020202020204" pitchFamily="34" charset="0"/>
                <a:cs typeface="Arial" panose="020B0604020202020204" pitchFamily="34" charset="0"/>
              </a:rPr>
              <a:t>effective </a:t>
            </a:r>
            <a:r>
              <a:rPr lang="fr-FR" sz="1100" dirty="0">
                <a:solidFill>
                  <a:schemeClr val="tx1"/>
                </a:solidFill>
                <a:latin typeface="Arial" panose="020B0604020202020204" pitchFamily="34" charset="0"/>
                <a:cs typeface="Arial" panose="020B0604020202020204" pitchFamily="34" charset="0"/>
              </a:rPr>
              <a:t>;</a:t>
            </a:r>
            <a:r>
              <a:rPr lang="fr-FR" sz="1100" b="1" dirty="0">
                <a:solidFill>
                  <a:schemeClr val="tx1"/>
                </a:solidFill>
                <a:latin typeface="Arial" panose="020B0604020202020204" pitchFamily="34" charset="0"/>
                <a:cs typeface="Arial" panose="020B0604020202020204" pitchFamily="34" charset="0"/>
              </a:rPr>
              <a:t> </a:t>
            </a:r>
          </a:p>
          <a:p>
            <a:pPr marL="171450" indent="-171450" algn="just">
              <a:buClr>
                <a:schemeClr val="accent2">
                  <a:lumMod val="75000"/>
                </a:schemeClr>
              </a:buClr>
              <a:buFontTx/>
              <a:buChar char="-"/>
            </a:pPr>
            <a:r>
              <a:rPr lang="fr-FR" sz="1100" dirty="0">
                <a:solidFill>
                  <a:schemeClr val="tx1"/>
                </a:solidFill>
                <a:latin typeface="Arial" panose="020B0604020202020204" pitchFamily="34" charset="0"/>
                <a:cs typeface="Arial" panose="020B0604020202020204" pitchFamily="34" charset="0"/>
              </a:rPr>
              <a:t>Les mesures doivent comprendre  à un dispositif de</a:t>
            </a:r>
            <a:r>
              <a:rPr lang="fr-FR" sz="1100" dirty="0">
                <a:solidFill>
                  <a:srgbClr val="FFC000"/>
                </a:solidFill>
                <a:latin typeface="Arial" panose="020B0604020202020204" pitchFamily="34" charset="0"/>
                <a:cs typeface="Arial" panose="020B0604020202020204" pitchFamily="34" charset="0"/>
              </a:rPr>
              <a:t> </a:t>
            </a:r>
            <a:r>
              <a:rPr lang="fr-FR" sz="1100" b="1" dirty="0">
                <a:solidFill>
                  <a:srgbClr val="FFC000"/>
                </a:solidFill>
                <a:latin typeface="Arial" panose="020B0604020202020204" pitchFamily="34" charset="0"/>
                <a:cs typeface="Arial" panose="020B0604020202020204" pitchFamily="34" charset="0"/>
              </a:rPr>
              <a:t>suivi </a:t>
            </a:r>
            <a:r>
              <a:rPr lang="fr-FR" sz="1100" dirty="0">
                <a:solidFill>
                  <a:schemeClr val="tx1"/>
                </a:solidFill>
                <a:latin typeface="Arial" panose="020B0604020202020204" pitchFamily="34" charset="0"/>
                <a:cs typeface="Arial" panose="020B0604020202020204" pitchFamily="34" charset="0"/>
              </a:rPr>
              <a:t>et d’</a:t>
            </a:r>
            <a:r>
              <a:rPr lang="fr-FR" sz="1100" b="1" dirty="0">
                <a:solidFill>
                  <a:srgbClr val="FFC000"/>
                </a:solidFill>
                <a:latin typeface="Arial" panose="020B0604020202020204" pitchFamily="34" charset="0"/>
                <a:cs typeface="Arial" panose="020B0604020202020204" pitchFamily="34" charset="0"/>
              </a:rPr>
              <a:t>évaluation</a:t>
            </a:r>
            <a:r>
              <a:rPr lang="fr-FR" sz="1100" dirty="0">
                <a:solidFill>
                  <a:schemeClr val="tx1"/>
                </a:solidFill>
                <a:latin typeface="Arial" panose="020B0604020202020204" pitchFamily="34" charset="0"/>
                <a:cs typeface="Arial" panose="020B0604020202020204" pitchFamily="34" charset="0"/>
              </a:rPr>
              <a:t> de leur efficacité</a:t>
            </a:r>
            <a:r>
              <a:rPr lang="fr-FR" sz="1100" dirty="0">
                <a:solidFill>
                  <a:schemeClr val="tx1"/>
                </a:solidFill>
              </a:rPr>
              <a:t>.</a:t>
            </a:r>
          </a:p>
        </p:txBody>
      </p:sp>
      <p:sp>
        <p:nvSpPr>
          <p:cNvPr id="93" name="TextBox 92">
            <a:extLst>
              <a:ext uri="{FF2B5EF4-FFF2-40B4-BE49-F238E27FC236}">
                <a16:creationId xmlns:a16="http://schemas.microsoft.com/office/drawing/2014/main" id="{E4DA9C26-62C2-90B0-AD87-00D4C141A6E0}"/>
              </a:ext>
            </a:extLst>
          </p:cNvPr>
          <p:cNvSpPr txBox="1"/>
          <p:nvPr/>
        </p:nvSpPr>
        <p:spPr>
          <a:xfrm>
            <a:off x="345439" y="3210029"/>
            <a:ext cx="3245482" cy="261610"/>
          </a:xfrm>
          <a:prstGeom prst="rect">
            <a:avLst/>
          </a:prstGeom>
          <a:noFill/>
          <a:ln w="15875">
            <a:solidFill>
              <a:srgbClr val="FFC000"/>
            </a:solidFill>
            <a:prstDash val="solid"/>
          </a:ln>
        </p:spPr>
        <p:txBody>
          <a:bodyPr wrap="square" rtlCol="0">
            <a:spAutoFit/>
          </a:bodyPr>
          <a:lstStyle/>
          <a:p>
            <a:pPr algn="just"/>
            <a:r>
              <a:rPr lang="fr-FR" sz="1100" dirty="0">
                <a:latin typeface="Arial" panose="020B0604020202020204" pitchFamily="34" charset="0"/>
                <a:cs typeface="Arial" panose="020B0604020202020204" pitchFamily="34" charset="0"/>
              </a:rPr>
              <a:t>Précisions du jugement </a:t>
            </a:r>
            <a:r>
              <a:rPr lang="fr-FR" sz="1100" b="1" dirty="0">
                <a:latin typeface="Arial" panose="020B0604020202020204" pitchFamily="34" charset="0"/>
                <a:cs typeface="Arial" panose="020B0604020202020204" pitchFamily="34" charset="0"/>
              </a:rPr>
              <a:t>La Poste </a:t>
            </a:r>
          </a:p>
        </p:txBody>
      </p:sp>
      <p:sp>
        <p:nvSpPr>
          <p:cNvPr id="94" name="Arrow: Curved Right 93">
            <a:extLst>
              <a:ext uri="{FF2B5EF4-FFF2-40B4-BE49-F238E27FC236}">
                <a16:creationId xmlns:a16="http://schemas.microsoft.com/office/drawing/2014/main" id="{84FD127A-C096-0329-40F8-04585DC22A43}"/>
              </a:ext>
            </a:extLst>
          </p:cNvPr>
          <p:cNvSpPr/>
          <p:nvPr/>
        </p:nvSpPr>
        <p:spPr>
          <a:xfrm>
            <a:off x="466" y="3311470"/>
            <a:ext cx="327953" cy="750681"/>
          </a:xfrm>
          <a:prstGeom prst="curvedRightArrow">
            <a:avLst/>
          </a:prstGeom>
          <a:solidFill>
            <a:srgbClr val="FFC000">
              <a:alpha val="32000"/>
            </a:srgbClr>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95" name="TextBox 94">
            <a:extLst>
              <a:ext uri="{FF2B5EF4-FFF2-40B4-BE49-F238E27FC236}">
                <a16:creationId xmlns:a16="http://schemas.microsoft.com/office/drawing/2014/main" id="{A78852C4-3A27-EF65-4F13-F9F7D31329BF}"/>
              </a:ext>
            </a:extLst>
          </p:cNvPr>
          <p:cNvSpPr txBox="1"/>
          <p:nvPr/>
        </p:nvSpPr>
        <p:spPr>
          <a:xfrm>
            <a:off x="7105809" y="1299151"/>
            <a:ext cx="1504791" cy="276999"/>
          </a:xfrm>
          <a:prstGeom prst="rect">
            <a:avLst/>
          </a:prstGeom>
          <a:noFill/>
          <a:ln>
            <a:noFill/>
            <a:prstDash val="dash"/>
          </a:ln>
        </p:spPr>
        <p:txBody>
          <a:bodyPr wrap="square" rtlCol="0">
            <a:spAutoFit/>
          </a:bodyPr>
          <a:lstStyle/>
          <a:p>
            <a:pPr algn="just"/>
            <a:r>
              <a:rPr lang="fr-FR" sz="1200" b="1" dirty="0">
                <a:solidFill>
                  <a:schemeClr val="tx2">
                    <a:lumMod val="90000"/>
                    <a:lumOff val="10000"/>
                  </a:schemeClr>
                </a:solidFill>
                <a:latin typeface="Arial" panose="020B0604020202020204" pitchFamily="34" charset="0"/>
                <a:cs typeface="Arial" panose="020B0604020202020204" pitchFamily="34" charset="0"/>
              </a:rPr>
              <a:t>[art.10,11 et 12]</a:t>
            </a:r>
          </a:p>
        </p:txBody>
      </p:sp>
      <p:sp>
        <p:nvSpPr>
          <p:cNvPr id="96" name="TextBox 95">
            <a:extLst>
              <a:ext uri="{FF2B5EF4-FFF2-40B4-BE49-F238E27FC236}">
                <a16:creationId xmlns:a16="http://schemas.microsoft.com/office/drawing/2014/main" id="{16B9C529-8A56-64C6-CCF0-33D263F184F3}"/>
              </a:ext>
            </a:extLst>
          </p:cNvPr>
          <p:cNvSpPr txBox="1"/>
          <p:nvPr/>
        </p:nvSpPr>
        <p:spPr>
          <a:xfrm>
            <a:off x="8040298" y="2360709"/>
            <a:ext cx="3800852" cy="261610"/>
          </a:xfrm>
          <a:prstGeom prst="rect">
            <a:avLst/>
          </a:prstGeom>
          <a:noFill/>
          <a:ln w="15875">
            <a:solidFill>
              <a:schemeClr val="accent2">
                <a:lumMod val="75000"/>
              </a:schemeClr>
            </a:solidFill>
            <a:prstDash val="solid"/>
          </a:ln>
        </p:spPr>
        <p:txBody>
          <a:bodyPr wrap="square" rtlCol="0">
            <a:spAutoFit/>
          </a:bodyPr>
          <a:lstStyle/>
          <a:p>
            <a:pPr algn="ctr"/>
            <a:r>
              <a:rPr lang="fr-FR" sz="1100" b="1" dirty="0">
                <a:solidFill>
                  <a:schemeClr val="accent2">
                    <a:lumMod val="75000"/>
                  </a:schemeClr>
                </a:solidFill>
                <a:latin typeface="Arial    "/>
              </a:rPr>
              <a:t>Suppression [art.11]</a:t>
            </a:r>
          </a:p>
        </p:txBody>
      </p:sp>
      <p:sp>
        <p:nvSpPr>
          <p:cNvPr id="97" name="TextBox 96">
            <a:extLst>
              <a:ext uri="{FF2B5EF4-FFF2-40B4-BE49-F238E27FC236}">
                <a16:creationId xmlns:a16="http://schemas.microsoft.com/office/drawing/2014/main" id="{3BD93381-0A62-91A8-62B1-054162EAA458}"/>
              </a:ext>
            </a:extLst>
          </p:cNvPr>
          <p:cNvSpPr txBox="1"/>
          <p:nvPr/>
        </p:nvSpPr>
        <p:spPr>
          <a:xfrm>
            <a:off x="4011578" y="2698376"/>
            <a:ext cx="3786499" cy="600164"/>
          </a:xfrm>
          <a:prstGeom prst="rect">
            <a:avLst/>
          </a:prstGeom>
          <a:noFill/>
          <a:ln w="15875">
            <a:solidFill>
              <a:schemeClr val="accent2">
                <a:lumMod val="60000"/>
                <a:lumOff val="40000"/>
              </a:schemeClr>
            </a:solidFill>
            <a:prstDash val="dash"/>
          </a:ln>
        </p:spPr>
        <p:txBody>
          <a:bodyPr wrap="square" rtlCol="0">
            <a:spAutoFit/>
          </a:bodyPr>
          <a:lstStyle/>
          <a:p>
            <a:pPr algn="just"/>
            <a:r>
              <a:rPr lang="fr-FR" sz="1100" dirty="0">
                <a:latin typeface="Arial    "/>
              </a:rPr>
              <a:t>Les entreprises prennent les mesures appropriées pour </a:t>
            </a:r>
            <a:r>
              <a:rPr lang="fr-FR" sz="1100" u="sng" dirty="0">
                <a:latin typeface="Arial    "/>
              </a:rPr>
              <a:t>prévenir</a:t>
            </a:r>
            <a:r>
              <a:rPr lang="fr-FR" sz="1100" dirty="0">
                <a:latin typeface="Arial    "/>
              </a:rPr>
              <a:t>, ou lorsque celle-ci est impossible, </a:t>
            </a:r>
            <a:r>
              <a:rPr lang="fr-FR" sz="1100" u="sng" dirty="0">
                <a:latin typeface="Arial    "/>
              </a:rPr>
              <a:t>atténuer</a:t>
            </a:r>
            <a:r>
              <a:rPr lang="fr-FR" sz="1100" dirty="0">
                <a:latin typeface="Arial    "/>
              </a:rPr>
              <a:t> de manière adéquate les incidences négatives potentielles.</a:t>
            </a:r>
          </a:p>
        </p:txBody>
      </p:sp>
      <p:sp>
        <p:nvSpPr>
          <p:cNvPr id="98" name="TextBox 97">
            <a:extLst>
              <a:ext uri="{FF2B5EF4-FFF2-40B4-BE49-F238E27FC236}">
                <a16:creationId xmlns:a16="http://schemas.microsoft.com/office/drawing/2014/main" id="{DA997DC6-EE76-B533-812A-ECE3ECA2AF83}"/>
              </a:ext>
            </a:extLst>
          </p:cNvPr>
          <p:cNvSpPr txBox="1"/>
          <p:nvPr/>
        </p:nvSpPr>
        <p:spPr>
          <a:xfrm>
            <a:off x="3989711" y="2030950"/>
            <a:ext cx="3786501" cy="261610"/>
          </a:xfrm>
          <a:prstGeom prst="rect">
            <a:avLst/>
          </a:prstGeom>
          <a:noFill/>
          <a:ln>
            <a:solidFill>
              <a:schemeClr val="accent2">
                <a:lumMod val="60000"/>
                <a:lumOff val="40000"/>
              </a:schemeClr>
            </a:solidFill>
            <a:prstDash val="solid"/>
          </a:ln>
        </p:spPr>
        <p:txBody>
          <a:bodyPr wrap="square" rtlCol="0">
            <a:spAutoFit/>
          </a:bodyPr>
          <a:lstStyle/>
          <a:p>
            <a:pPr algn="just"/>
            <a:r>
              <a:rPr lang="fr-FR" sz="1100" dirty="0">
                <a:latin typeface="Arial" panose="020B0604020202020204" pitchFamily="34" charset="0"/>
                <a:cs typeface="Arial" panose="020B0604020202020204" pitchFamily="34" charset="0"/>
              </a:rPr>
              <a:t>Incidences négatives </a:t>
            </a:r>
            <a:r>
              <a:rPr lang="fr-FR" sz="1100" b="1" dirty="0">
                <a:solidFill>
                  <a:schemeClr val="accent2">
                    <a:lumMod val="60000"/>
                    <a:lumOff val="40000"/>
                  </a:schemeClr>
                </a:solidFill>
                <a:latin typeface="Arial" panose="020B0604020202020204" pitchFamily="34" charset="0"/>
                <a:cs typeface="Arial" panose="020B0604020202020204" pitchFamily="34" charset="0"/>
              </a:rPr>
              <a:t>potentielles</a:t>
            </a:r>
          </a:p>
        </p:txBody>
      </p:sp>
      <p:sp>
        <p:nvSpPr>
          <p:cNvPr id="99" name="TextBox 98">
            <a:extLst>
              <a:ext uri="{FF2B5EF4-FFF2-40B4-BE49-F238E27FC236}">
                <a16:creationId xmlns:a16="http://schemas.microsoft.com/office/drawing/2014/main" id="{C13E4678-0421-0A3A-8F91-5EADF04684C5}"/>
              </a:ext>
            </a:extLst>
          </p:cNvPr>
          <p:cNvSpPr txBox="1"/>
          <p:nvPr/>
        </p:nvSpPr>
        <p:spPr>
          <a:xfrm>
            <a:off x="8040298" y="2028788"/>
            <a:ext cx="3786503" cy="261610"/>
          </a:xfrm>
          <a:prstGeom prst="rect">
            <a:avLst/>
          </a:prstGeom>
          <a:noFill/>
          <a:ln>
            <a:solidFill>
              <a:schemeClr val="accent2">
                <a:lumMod val="75000"/>
              </a:schemeClr>
            </a:solidFill>
            <a:prstDash val="solid"/>
          </a:ln>
        </p:spPr>
        <p:txBody>
          <a:bodyPr wrap="square" rtlCol="0">
            <a:spAutoFit/>
          </a:bodyPr>
          <a:lstStyle/>
          <a:p>
            <a:pPr algn="just"/>
            <a:r>
              <a:rPr lang="fr-FR" sz="1100" dirty="0">
                <a:latin typeface="Arial" panose="020B0604020202020204" pitchFamily="34" charset="0"/>
                <a:cs typeface="Arial" panose="020B0604020202020204" pitchFamily="34" charset="0"/>
              </a:rPr>
              <a:t>Incidences négatives </a:t>
            </a:r>
            <a:r>
              <a:rPr lang="fr-FR" sz="1100" b="1" dirty="0">
                <a:solidFill>
                  <a:schemeClr val="accent2">
                    <a:lumMod val="75000"/>
                  </a:schemeClr>
                </a:solidFill>
                <a:latin typeface="Arial" panose="020B0604020202020204" pitchFamily="34" charset="0"/>
                <a:cs typeface="Arial" panose="020B0604020202020204" pitchFamily="34" charset="0"/>
              </a:rPr>
              <a:t>réelles</a:t>
            </a:r>
          </a:p>
        </p:txBody>
      </p:sp>
      <p:sp>
        <p:nvSpPr>
          <p:cNvPr id="100" name="TextBox 99">
            <a:extLst>
              <a:ext uri="{FF2B5EF4-FFF2-40B4-BE49-F238E27FC236}">
                <a16:creationId xmlns:a16="http://schemas.microsoft.com/office/drawing/2014/main" id="{1138E115-13CD-9956-AFF2-59BAEF5D8A21}"/>
              </a:ext>
            </a:extLst>
          </p:cNvPr>
          <p:cNvSpPr txBox="1"/>
          <p:nvPr/>
        </p:nvSpPr>
        <p:spPr>
          <a:xfrm>
            <a:off x="4014049" y="2363960"/>
            <a:ext cx="3786501" cy="261610"/>
          </a:xfrm>
          <a:prstGeom prst="rect">
            <a:avLst/>
          </a:prstGeom>
          <a:noFill/>
          <a:ln w="15875">
            <a:solidFill>
              <a:schemeClr val="accent2">
                <a:lumMod val="60000"/>
                <a:lumOff val="40000"/>
              </a:schemeClr>
            </a:solidFill>
            <a:prstDash val="solid"/>
          </a:ln>
        </p:spPr>
        <p:txBody>
          <a:bodyPr wrap="square" rtlCol="0">
            <a:spAutoFit/>
          </a:bodyPr>
          <a:lstStyle/>
          <a:p>
            <a:pPr algn="ctr"/>
            <a:r>
              <a:rPr lang="fr-FR" sz="1100" b="1" dirty="0">
                <a:solidFill>
                  <a:schemeClr val="accent2">
                    <a:lumMod val="60000"/>
                    <a:lumOff val="40000"/>
                  </a:schemeClr>
                </a:solidFill>
                <a:latin typeface="Arial    "/>
              </a:rPr>
              <a:t>Prévention &amp; Atténuation</a:t>
            </a:r>
            <a:r>
              <a:rPr lang="fr-FR" sz="1100" b="1" dirty="0">
                <a:latin typeface="Arial    "/>
              </a:rPr>
              <a:t> </a:t>
            </a:r>
            <a:r>
              <a:rPr lang="fr-FR" sz="1100" b="1" dirty="0">
                <a:solidFill>
                  <a:schemeClr val="accent2">
                    <a:lumMod val="60000"/>
                    <a:lumOff val="40000"/>
                  </a:schemeClr>
                </a:solidFill>
                <a:latin typeface="Arial    "/>
              </a:rPr>
              <a:t>[art.10]</a:t>
            </a:r>
          </a:p>
        </p:txBody>
      </p:sp>
      <p:pic>
        <p:nvPicPr>
          <p:cNvPr id="101" name="Graphique 36" descr="Badge Tick1 avec un remplissage uni">
            <a:extLst>
              <a:ext uri="{FF2B5EF4-FFF2-40B4-BE49-F238E27FC236}">
                <a16:creationId xmlns:a16="http://schemas.microsoft.com/office/drawing/2014/main" id="{5FAF6F31-40CC-FE89-955D-DD96621E169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29045" y="2822162"/>
            <a:ext cx="270746" cy="270746"/>
          </a:xfrm>
          <a:prstGeom prst="rect">
            <a:avLst/>
          </a:prstGeom>
        </p:spPr>
      </p:pic>
      <p:sp>
        <p:nvSpPr>
          <p:cNvPr id="102" name="TextBox 101">
            <a:extLst>
              <a:ext uri="{FF2B5EF4-FFF2-40B4-BE49-F238E27FC236}">
                <a16:creationId xmlns:a16="http://schemas.microsoft.com/office/drawing/2014/main" id="{89DF3C66-377F-E99B-D2F4-BC192DB10F5E}"/>
              </a:ext>
            </a:extLst>
          </p:cNvPr>
          <p:cNvSpPr txBox="1"/>
          <p:nvPr/>
        </p:nvSpPr>
        <p:spPr>
          <a:xfrm>
            <a:off x="4023764" y="3642817"/>
            <a:ext cx="3786499" cy="1277273"/>
          </a:xfrm>
          <a:prstGeom prst="rect">
            <a:avLst/>
          </a:prstGeom>
          <a:noFill/>
          <a:ln w="15875">
            <a:solidFill>
              <a:schemeClr val="accent2">
                <a:lumMod val="60000"/>
                <a:lumOff val="40000"/>
              </a:schemeClr>
            </a:solidFill>
            <a:prstDash val="dash"/>
          </a:ln>
        </p:spPr>
        <p:txBody>
          <a:bodyPr wrap="square" rtlCol="0">
            <a:spAutoFit/>
          </a:bodyPr>
          <a:lstStyle/>
          <a:p>
            <a:pPr marL="171450" indent="-171450" algn="just">
              <a:buFontTx/>
              <a:buChar char="-"/>
            </a:pPr>
            <a:r>
              <a:rPr lang="fr-FR" sz="1100" dirty="0">
                <a:latin typeface="Arial    "/>
              </a:rPr>
              <a:t>Si nécessaire, l’élaboration et la mise en </a:t>
            </a:r>
            <a:r>
              <a:rPr lang="fr-FR" sz="1100" dirty="0" err="1">
                <a:latin typeface="Arial    "/>
              </a:rPr>
              <a:t>oeuvre</a:t>
            </a:r>
            <a:r>
              <a:rPr lang="fr-FR" sz="1100" dirty="0">
                <a:latin typeface="Arial    "/>
              </a:rPr>
              <a:t> d’un </a:t>
            </a:r>
            <a:r>
              <a:rPr lang="fr-FR" sz="1100" b="1" dirty="0">
                <a:solidFill>
                  <a:schemeClr val="accent2">
                    <a:lumMod val="75000"/>
                  </a:schemeClr>
                </a:solidFill>
                <a:latin typeface="Arial    "/>
              </a:rPr>
              <a:t>plan d’action en matière de prévention </a:t>
            </a:r>
            <a:r>
              <a:rPr lang="fr-FR" sz="1100" dirty="0">
                <a:latin typeface="Arial    "/>
              </a:rPr>
              <a:t>; </a:t>
            </a:r>
          </a:p>
          <a:p>
            <a:pPr marL="171450" indent="-171450" algn="just">
              <a:buFontTx/>
              <a:buChar char="-"/>
            </a:pPr>
            <a:r>
              <a:rPr lang="fr-FR" sz="1100" dirty="0">
                <a:latin typeface="Arial    "/>
              </a:rPr>
              <a:t>L’obtention par le partenaire commercial direct les </a:t>
            </a:r>
            <a:r>
              <a:rPr lang="fr-FR" sz="1100" u="sng" dirty="0">
                <a:latin typeface="Arial    "/>
              </a:rPr>
              <a:t>garanties contractuelles</a:t>
            </a:r>
            <a:r>
              <a:rPr lang="fr-FR" sz="1100" dirty="0">
                <a:latin typeface="Arial    "/>
              </a:rPr>
              <a:t> qu’il s’engage au respect du code de conduite de l’entreprise et au plan d’action ; </a:t>
            </a:r>
          </a:p>
          <a:p>
            <a:pPr marL="171450" indent="-171450" algn="just">
              <a:buFontTx/>
              <a:buChar char="-"/>
            </a:pPr>
            <a:r>
              <a:rPr lang="fr-FR" sz="1100" dirty="0">
                <a:latin typeface="Arial    "/>
              </a:rPr>
              <a:t>Modification des </a:t>
            </a:r>
            <a:r>
              <a:rPr lang="fr-FR" sz="1100" u="sng" dirty="0">
                <a:latin typeface="Arial    "/>
              </a:rPr>
              <a:t>investissements</a:t>
            </a:r>
            <a:r>
              <a:rPr lang="fr-FR" sz="1100" dirty="0">
                <a:latin typeface="Arial    "/>
              </a:rPr>
              <a:t> et de la </a:t>
            </a:r>
            <a:r>
              <a:rPr lang="fr-FR" sz="1100" u="sng" dirty="0">
                <a:latin typeface="Arial    "/>
              </a:rPr>
              <a:t>stratégie </a:t>
            </a:r>
            <a:r>
              <a:rPr lang="fr-FR" sz="1100" dirty="0">
                <a:latin typeface="Arial    "/>
              </a:rPr>
              <a:t>globale d’entreprise (achats, distribution)</a:t>
            </a:r>
          </a:p>
        </p:txBody>
      </p:sp>
      <p:cxnSp>
        <p:nvCxnSpPr>
          <p:cNvPr id="103" name="Straight Arrow Connector 102">
            <a:extLst>
              <a:ext uri="{FF2B5EF4-FFF2-40B4-BE49-F238E27FC236}">
                <a16:creationId xmlns:a16="http://schemas.microsoft.com/office/drawing/2014/main" id="{C73D1F64-F2DE-48CD-E3E0-7E26A6D69EE9}"/>
              </a:ext>
            </a:extLst>
          </p:cNvPr>
          <p:cNvCxnSpPr>
            <a:cxnSpLocks/>
          </p:cNvCxnSpPr>
          <p:nvPr/>
        </p:nvCxnSpPr>
        <p:spPr>
          <a:xfrm>
            <a:off x="5817346" y="3287369"/>
            <a:ext cx="0" cy="331516"/>
          </a:xfrm>
          <a:prstGeom prst="straightConnector1">
            <a:avLst/>
          </a:prstGeom>
          <a:ln>
            <a:solidFill>
              <a:schemeClr val="accent2">
                <a:lumMod val="60000"/>
                <a:lumOff val="4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05" name="TextBox 104">
            <a:extLst>
              <a:ext uri="{FF2B5EF4-FFF2-40B4-BE49-F238E27FC236}">
                <a16:creationId xmlns:a16="http://schemas.microsoft.com/office/drawing/2014/main" id="{1848914E-A8E7-618A-67CB-8451A9A9EC29}"/>
              </a:ext>
            </a:extLst>
          </p:cNvPr>
          <p:cNvSpPr txBox="1"/>
          <p:nvPr/>
        </p:nvSpPr>
        <p:spPr>
          <a:xfrm>
            <a:off x="6730911" y="3287369"/>
            <a:ext cx="2714878" cy="261610"/>
          </a:xfrm>
          <a:prstGeom prst="rect">
            <a:avLst/>
          </a:prstGeom>
          <a:noFill/>
          <a:ln w="15875">
            <a:noFill/>
            <a:prstDash val="solid"/>
          </a:ln>
        </p:spPr>
        <p:txBody>
          <a:bodyPr wrap="square" rtlCol="0">
            <a:spAutoFit/>
          </a:bodyPr>
          <a:lstStyle/>
          <a:p>
            <a:pPr algn="ctr"/>
            <a:r>
              <a:rPr lang="fr-FR" sz="1100" b="1" dirty="0">
                <a:solidFill>
                  <a:schemeClr val="accent2">
                    <a:lumMod val="50000"/>
                  </a:schemeClr>
                </a:solidFill>
                <a:latin typeface="Arial    "/>
              </a:rPr>
              <a:t>Exemples de mesures appropriées</a:t>
            </a:r>
          </a:p>
        </p:txBody>
      </p:sp>
      <p:pic>
        <p:nvPicPr>
          <p:cNvPr id="107" name="Graphique 36" descr="Badge Tick1 avec un remplissage uni">
            <a:extLst>
              <a:ext uri="{FF2B5EF4-FFF2-40B4-BE49-F238E27FC236}">
                <a16:creationId xmlns:a16="http://schemas.microsoft.com/office/drawing/2014/main" id="{8446A1E0-6396-0415-363B-526D002C490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54338" y="4139863"/>
            <a:ext cx="270746" cy="270746"/>
          </a:xfrm>
          <a:prstGeom prst="rect">
            <a:avLst/>
          </a:prstGeom>
        </p:spPr>
      </p:pic>
      <p:sp>
        <p:nvSpPr>
          <p:cNvPr id="109" name="TextBox 108">
            <a:extLst>
              <a:ext uri="{FF2B5EF4-FFF2-40B4-BE49-F238E27FC236}">
                <a16:creationId xmlns:a16="http://schemas.microsoft.com/office/drawing/2014/main" id="{E1D600E7-4C73-59A5-F9F0-23289BC26E9C}"/>
              </a:ext>
            </a:extLst>
          </p:cNvPr>
          <p:cNvSpPr txBox="1"/>
          <p:nvPr/>
        </p:nvSpPr>
        <p:spPr>
          <a:xfrm>
            <a:off x="4045328" y="5364277"/>
            <a:ext cx="3835582" cy="507831"/>
          </a:xfrm>
          <a:prstGeom prst="rect">
            <a:avLst/>
          </a:prstGeom>
          <a:noFill/>
          <a:ln w="15875">
            <a:noFill/>
            <a:prstDash val="solid"/>
          </a:ln>
        </p:spPr>
        <p:txBody>
          <a:bodyPr wrap="square" rtlCol="0">
            <a:spAutoFit/>
          </a:bodyPr>
          <a:lstStyle/>
          <a:p>
            <a:pPr algn="just"/>
            <a:r>
              <a:rPr lang="fr-FR" sz="900" u="sng" dirty="0">
                <a:latin typeface="Arial    "/>
              </a:rPr>
              <a:t>A défaut</a:t>
            </a:r>
            <a:r>
              <a:rPr lang="fr-FR" sz="900" dirty="0">
                <a:latin typeface="Arial    "/>
              </a:rPr>
              <a:t>, pour celles qui n’ont pu être prévenues, atténuées ou supprimées, l’entreprise </a:t>
            </a:r>
            <a:r>
              <a:rPr lang="fr-FR" sz="900" u="sng" dirty="0">
                <a:latin typeface="Arial    "/>
              </a:rPr>
              <a:t>s’abstient de nouer de nouvelles relations </a:t>
            </a:r>
            <a:r>
              <a:rPr lang="fr-FR" sz="900" dirty="0">
                <a:latin typeface="Arial    "/>
              </a:rPr>
              <a:t>avec un partenaire commercial en rapport avec lequel l’incidence a eu lieu.</a:t>
            </a:r>
          </a:p>
        </p:txBody>
      </p:sp>
      <p:sp>
        <p:nvSpPr>
          <p:cNvPr id="110" name="TextBox 109">
            <a:extLst>
              <a:ext uri="{FF2B5EF4-FFF2-40B4-BE49-F238E27FC236}">
                <a16:creationId xmlns:a16="http://schemas.microsoft.com/office/drawing/2014/main" id="{5C55037E-5662-9430-47AB-4F42BB3D4118}"/>
              </a:ext>
            </a:extLst>
          </p:cNvPr>
          <p:cNvSpPr txBox="1"/>
          <p:nvPr/>
        </p:nvSpPr>
        <p:spPr>
          <a:xfrm>
            <a:off x="8040298" y="2711306"/>
            <a:ext cx="3756417" cy="600164"/>
          </a:xfrm>
          <a:prstGeom prst="rect">
            <a:avLst/>
          </a:prstGeom>
          <a:noFill/>
          <a:ln w="15875">
            <a:solidFill>
              <a:schemeClr val="accent2">
                <a:lumMod val="75000"/>
              </a:schemeClr>
            </a:solidFill>
            <a:prstDash val="dash"/>
          </a:ln>
        </p:spPr>
        <p:txBody>
          <a:bodyPr wrap="square" rtlCol="0">
            <a:spAutoFit/>
          </a:bodyPr>
          <a:lstStyle/>
          <a:p>
            <a:pPr algn="just"/>
            <a:r>
              <a:rPr lang="fr-FR" sz="1100" dirty="0">
                <a:latin typeface="Arial    "/>
              </a:rPr>
              <a:t>Les entreprises prennent les mesures appropriées pour mettre un terme aux incidences négatives réelles qui ont ou auraient dû être recensées.</a:t>
            </a:r>
          </a:p>
        </p:txBody>
      </p:sp>
      <p:cxnSp>
        <p:nvCxnSpPr>
          <p:cNvPr id="111" name="Straight Arrow Connector 110">
            <a:extLst>
              <a:ext uri="{FF2B5EF4-FFF2-40B4-BE49-F238E27FC236}">
                <a16:creationId xmlns:a16="http://schemas.microsoft.com/office/drawing/2014/main" id="{FBAF5CA8-8130-C463-5694-FC6459186D7C}"/>
              </a:ext>
            </a:extLst>
          </p:cNvPr>
          <p:cNvCxnSpPr>
            <a:cxnSpLocks/>
          </p:cNvCxnSpPr>
          <p:nvPr/>
        </p:nvCxnSpPr>
        <p:spPr>
          <a:xfrm>
            <a:off x="9820275" y="3325061"/>
            <a:ext cx="0" cy="223918"/>
          </a:xfrm>
          <a:prstGeom prst="straightConnector1">
            <a:avLst/>
          </a:prstGeom>
          <a:ln>
            <a:solidFill>
              <a:schemeClr val="accent2">
                <a:lumMod val="7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14" name="TextBox 113">
            <a:extLst>
              <a:ext uri="{FF2B5EF4-FFF2-40B4-BE49-F238E27FC236}">
                <a16:creationId xmlns:a16="http://schemas.microsoft.com/office/drawing/2014/main" id="{E4764E8B-EA06-D0CB-841E-5D29865DC2DE}"/>
              </a:ext>
            </a:extLst>
          </p:cNvPr>
          <p:cNvSpPr txBox="1"/>
          <p:nvPr/>
        </p:nvSpPr>
        <p:spPr>
          <a:xfrm>
            <a:off x="8051592" y="3532939"/>
            <a:ext cx="3789558" cy="1615827"/>
          </a:xfrm>
          <a:prstGeom prst="rect">
            <a:avLst/>
          </a:prstGeom>
          <a:noFill/>
          <a:ln w="15875">
            <a:solidFill>
              <a:schemeClr val="accent2">
                <a:lumMod val="75000"/>
              </a:schemeClr>
            </a:solidFill>
            <a:prstDash val="dash"/>
          </a:ln>
        </p:spPr>
        <p:txBody>
          <a:bodyPr wrap="square" rtlCol="0">
            <a:spAutoFit/>
          </a:bodyPr>
          <a:lstStyle/>
          <a:p>
            <a:pPr marL="171450" indent="-171450" algn="just">
              <a:buFontTx/>
              <a:buChar char="-"/>
            </a:pPr>
            <a:r>
              <a:rPr lang="fr-FR" sz="1100" u="sng" dirty="0">
                <a:latin typeface="Arial    "/>
              </a:rPr>
              <a:t>Neutraliser</a:t>
            </a:r>
            <a:r>
              <a:rPr lang="fr-FR" sz="1100" dirty="0">
                <a:latin typeface="Arial    "/>
              </a:rPr>
              <a:t> l’incidence de façon proportionnée à la gravité et à l’implication de l’entreprise ; </a:t>
            </a:r>
          </a:p>
          <a:p>
            <a:pPr marL="171450" indent="-171450" algn="just">
              <a:buFontTx/>
              <a:buChar char="-"/>
            </a:pPr>
            <a:r>
              <a:rPr lang="fr-FR" sz="1100" dirty="0">
                <a:latin typeface="Arial    "/>
              </a:rPr>
              <a:t>Si nécessaire, élaboration et mise en œuvre d’un </a:t>
            </a:r>
            <a:r>
              <a:rPr lang="fr-FR" sz="1100" b="1" dirty="0">
                <a:solidFill>
                  <a:schemeClr val="accent2">
                    <a:lumMod val="75000"/>
                  </a:schemeClr>
                </a:solidFill>
                <a:latin typeface="Arial    "/>
              </a:rPr>
              <a:t>plan de mesures correctives </a:t>
            </a:r>
            <a:r>
              <a:rPr lang="fr-FR" sz="1100" dirty="0">
                <a:latin typeface="Arial    "/>
              </a:rPr>
              <a:t>sans retard injustifié; </a:t>
            </a:r>
          </a:p>
          <a:p>
            <a:pPr marL="171450" indent="-171450" algn="just">
              <a:buFontTx/>
              <a:buChar char="-"/>
            </a:pPr>
            <a:r>
              <a:rPr lang="fr-FR" sz="1100" dirty="0">
                <a:latin typeface="Arial    "/>
              </a:rPr>
              <a:t>L’obtention du partenaire commercial direct de </a:t>
            </a:r>
            <a:r>
              <a:rPr lang="fr-FR" sz="1100" u="sng" dirty="0">
                <a:latin typeface="Arial    "/>
              </a:rPr>
              <a:t>garanties contractuelles </a:t>
            </a:r>
            <a:r>
              <a:rPr lang="fr-FR" sz="1100" dirty="0">
                <a:latin typeface="Arial    "/>
              </a:rPr>
              <a:t>à ce qu’il respecte un code de conduite et le plan de mesures correctives</a:t>
            </a:r>
          </a:p>
          <a:p>
            <a:pPr marL="171450" indent="-171450" algn="just">
              <a:buFontTx/>
              <a:buChar char="-"/>
            </a:pPr>
            <a:r>
              <a:rPr lang="fr-FR" sz="1100" dirty="0">
                <a:latin typeface="Arial    "/>
              </a:rPr>
              <a:t>Modification des </a:t>
            </a:r>
            <a:r>
              <a:rPr lang="fr-FR" sz="1100" u="sng" dirty="0">
                <a:latin typeface="Arial    "/>
              </a:rPr>
              <a:t>investissements</a:t>
            </a:r>
            <a:r>
              <a:rPr lang="fr-FR" sz="1100" dirty="0">
                <a:latin typeface="Arial    "/>
              </a:rPr>
              <a:t> et de la </a:t>
            </a:r>
            <a:r>
              <a:rPr lang="fr-FR" sz="1100" u="sng" dirty="0">
                <a:latin typeface="Arial    "/>
              </a:rPr>
              <a:t>stratégie </a:t>
            </a:r>
            <a:r>
              <a:rPr lang="fr-FR" sz="1100" dirty="0">
                <a:latin typeface="Arial    "/>
              </a:rPr>
              <a:t>globale d’entreprise (achats, distribution)</a:t>
            </a:r>
          </a:p>
        </p:txBody>
      </p:sp>
      <p:sp>
        <p:nvSpPr>
          <p:cNvPr id="116" name="TextBox 115">
            <a:extLst>
              <a:ext uri="{FF2B5EF4-FFF2-40B4-BE49-F238E27FC236}">
                <a16:creationId xmlns:a16="http://schemas.microsoft.com/office/drawing/2014/main" id="{6909531D-39A4-7EBE-83EA-66D06F2AB46D}"/>
              </a:ext>
            </a:extLst>
          </p:cNvPr>
          <p:cNvSpPr txBox="1"/>
          <p:nvPr/>
        </p:nvSpPr>
        <p:spPr>
          <a:xfrm>
            <a:off x="8083725" y="5207636"/>
            <a:ext cx="3750509" cy="261610"/>
          </a:xfrm>
          <a:prstGeom prst="rect">
            <a:avLst/>
          </a:prstGeom>
          <a:noFill/>
          <a:ln w="15875">
            <a:solidFill>
              <a:schemeClr val="accent2">
                <a:lumMod val="50000"/>
              </a:schemeClr>
            </a:solidFill>
            <a:prstDash val="solid"/>
          </a:ln>
        </p:spPr>
        <p:txBody>
          <a:bodyPr wrap="square" rtlCol="0">
            <a:spAutoFit/>
          </a:bodyPr>
          <a:lstStyle/>
          <a:p>
            <a:pPr algn="ctr"/>
            <a:r>
              <a:rPr lang="fr-FR" sz="1100" b="1" dirty="0">
                <a:solidFill>
                  <a:schemeClr val="accent2">
                    <a:lumMod val="50000"/>
                  </a:schemeClr>
                </a:solidFill>
                <a:latin typeface="Arial    "/>
              </a:rPr>
              <a:t>Réparation [art. 12] </a:t>
            </a:r>
          </a:p>
        </p:txBody>
      </p:sp>
      <p:sp>
        <p:nvSpPr>
          <p:cNvPr id="124" name="TextBox 123">
            <a:extLst>
              <a:ext uri="{FF2B5EF4-FFF2-40B4-BE49-F238E27FC236}">
                <a16:creationId xmlns:a16="http://schemas.microsoft.com/office/drawing/2014/main" id="{F53CA0E1-CC9E-12CA-47FB-BCEF690C5FD5}"/>
              </a:ext>
            </a:extLst>
          </p:cNvPr>
          <p:cNvSpPr txBox="1"/>
          <p:nvPr/>
        </p:nvSpPr>
        <p:spPr>
          <a:xfrm>
            <a:off x="8106946" y="5522832"/>
            <a:ext cx="3750508" cy="769441"/>
          </a:xfrm>
          <a:prstGeom prst="rect">
            <a:avLst/>
          </a:prstGeom>
          <a:noFill/>
          <a:ln w="15875">
            <a:solidFill>
              <a:schemeClr val="accent2">
                <a:lumMod val="50000"/>
              </a:schemeClr>
            </a:solidFill>
            <a:prstDash val="dash"/>
          </a:ln>
        </p:spPr>
        <p:txBody>
          <a:bodyPr wrap="square" rtlCol="0">
            <a:spAutoFit/>
          </a:bodyPr>
          <a:lstStyle/>
          <a:p>
            <a:pPr algn="just"/>
            <a:r>
              <a:rPr lang="fr-FR" sz="1100" dirty="0">
                <a:latin typeface="Arial    "/>
              </a:rPr>
              <a:t>Les Etats membres veillent à ce que, lorsqu’une entreprise a causé une incidence négative, elle y apporte obligatoirement réparation, </a:t>
            </a:r>
            <a:r>
              <a:rPr lang="fr-FR" sz="1100" u="sng" dirty="0">
                <a:latin typeface="Arial    "/>
              </a:rPr>
              <a:t>sauf si </a:t>
            </a:r>
            <a:r>
              <a:rPr lang="fr-FR" sz="1100" dirty="0">
                <a:latin typeface="Arial    "/>
              </a:rPr>
              <a:t>l’incidence résulte exclusivement d’un partenaire commercial.</a:t>
            </a:r>
          </a:p>
        </p:txBody>
      </p:sp>
      <p:cxnSp>
        <p:nvCxnSpPr>
          <p:cNvPr id="144" name="Straight Arrow Connector 143">
            <a:extLst>
              <a:ext uri="{FF2B5EF4-FFF2-40B4-BE49-F238E27FC236}">
                <a16:creationId xmlns:a16="http://schemas.microsoft.com/office/drawing/2014/main" id="{3184D4E3-FD5B-7436-89E4-FEDF4228A218}"/>
              </a:ext>
            </a:extLst>
          </p:cNvPr>
          <p:cNvCxnSpPr>
            <a:stCxn id="86" idx="3"/>
            <a:endCxn id="100" idx="1"/>
          </p:cNvCxnSpPr>
          <p:nvPr/>
        </p:nvCxnSpPr>
        <p:spPr>
          <a:xfrm flipV="1">
            <a:off x="3533538" y="2494765"/>
            <a:ext cx="480511" cy="225299"/>
          </a:xfrm>
          <a:prstGeom prst="straightConnector1">
            <a:avLst/>
          </a:prstGeom>
          <a:ln>
            <a:solidFill>
              <a:srgbClr val="FFC0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00189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72C69880-0DAF-806B-0CD9-698429C958A4}"/>
              </a:ext>
            </a:extLst>
          </p:cNvPr>
          <p:cNvSpPr>
            <a:spLocks noGrp="1"/>
          </p:cNvSpPr>
          <p:nvPr>
            <p:ph type="ftr" sz="quarter" idx="11"/>
          </p:nvPr>
        </p:nvSpPr>
        <p:spPr/>
        <p:txBody>
          <a:bodyPr/>
          <a:lstStyle/>
          <a:p>
            <a:r>
              <a:rPr lang="fr-FR" dirty="0"/>
              <a:t>Loi Vigilance et CS3D</a:t>
            </a:r>
          </a:p>
        </p:txBody>
      </p:sp>
      <p:sp>
        <p:nvSpPr>
          <p:cNvPr id="5" name="Espace réservé du numéro de diapositive 4">
            <a:extLst>
              <a:ext uri="{FF2B5EF4-FFF2-40B4-BE49-F238E27FC236}">
                <a16:creationId xmlns:a16="http://schemas.microsoft.com/office/drawing/2014/main" id="{ED5CC763-2415-EE7E-F3DC-A93160DC7A57}"/>
              </a:ext>
            </a:extLst>
          </p:cNvPr>
          <p:cNvSpPr>
            <a:spLocks noGrp="1"/>
          </p:cNvSpPr>
          <p:nvPr>
            <p:ph type="sldNum" sz="quarter" idx="12"/>
          </p:nvPr>
        </p:nvSpPr>
        <p:spPr/>
        <p:txBody>
          <a:bodyPr/>
          <a:lstStyle/>
          <a:p>
            <a:fld id="{ACD126DD-79FE-4D5A-AC7A-A91888D03992}" type="slidenum">
              <a:rPr lang="fr-FR" smtClean="0"/>
              <a:t>8</a:t>
            </a:fld>
            <a:endParaRPr lang="fr-FR" dirty="0"/>
          </a:p>
        </p:txBody>
      </p:sp>
      <p:grpSp>
        <p:nvGrpSpPr>
          <p:cNvPr id="43" name="Groupe 42">
            <a:extLst>
              <a:ext uri="{FF2B5EF4-FFF2-40B4-BE49-F238E27FC236}">
                <a16:creationId xmlns:a16="http://schemas.microsoft.com/office/drawing/2014/main" id="{B2CFA6D3-FE6B-53C7-741F-CEE55B05D3B5}"/>
              </a:ext>
            </a:extLst>
          </p:cNvPr>
          <p:cNvGrpSpPr/>
          <p:nvPr/>
        </p:nvGrpSpPr>
        <p:grpSpPr>
          <a:xfrm>
            <a:off x="345439" y="273513"/>
            <a:ext cx="9258492" cy="735471"/>
            <a:chOff x="345439" y="273513"/>
            <a:chExt cx="9258492" cy="735471"/>
          </a:xfrm>
        </p:grpSpPr>
        <p:sp>
          <p:nvSpPr>
            <p:cNvPr id="10" name="Titre 1">
              <a:extLst>
                <a:ext uri="{FF2B5EF4-FFF2-40B4-BE49-F238E27FC236}">
                  <a16:creationId xmlns:a16="http://schemas.microsoft.com/office/drawing/2014/main" id="{F9551C28-6196-B473-E8A7-3CD177022A7D}"/>
                </a:ext>
              </a:extLst>
            </p:cNvPr>
            <p:cNvSpPr txBox="1">
              <a:spLocks/>
            </p:cNvSpPr>
            <p:nvPr/>
          </p:nvSpPr>
          <p:spPr>
            <a:xfrm>
              <a:off x="1107703" y="316597"/>
              <a:ext cx="8496228" cy="555483"/>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000" b="1" dirty="0">
                  <a:latin typeface="Arial    "/>
                </a:rPr>
                <a:t>Mise en place d’un mécanisme d’alerte et de procédures de  recueil des signalements et de plaintes</a:t>
              </a:r>
            </a:p>
          </p:txBody>
        </p:sp>
        <p:grpSp>
          <p:nvGrpSpPr>
            <p:cNvPr id="11" name="Groupe 10">
              <a:extLst>
                <a:ext uri="{FF2B5EF4-FFF2-40B4-BE49-F238E27FC236}">
                  <a16:creationId xmlns:a16="http://schemas.microsoft.com/office/drawing/2014/main" id="{847B89CC-5F5E-F162-76DD-38B683EA230A}"/>
                </a:ext>
              </a:extLst>
            </p:cNvPr>
            <p:cNvGrpSpPr/>
            <p:nvPr/>
          </p:nvGrpSpPr>
          <p:grpSpPr>
            <a:xfrm>
              <a:off x="345439" y="273513"/>
              <a:ext cx="581115" cy="735471"/>
              <a:chOff x="345439" y="509681"/>
              <a:chExt cx="581115" cy="735471"/>
            </a:xfrm>
          </p:grpSpPr>
          <p:sp>
            <p:nvSpPr>
              <p:cNvPr id="12" name="Forme libre : forme 11">
                <a:extLst>
                  <a:ext uri="{FF2B5EF4-FFF2-40B4-BE49-F238E27FC236}">
                    <a16:creationId xmlns:a16="http://schemas.microsoft.com/office/drawing/2014/main" id="{82501EFB-285C-445F-17E0-EEDF8C7AF723}"/>
                  </a:ext>
                </a:extLst>
              </p:cNvPr>
              <p:cNvSpPr/>
              <p:nvPr/>
            </p:nvSpPr>
            <p:spPr>
              <a:xfrm>
                <a:off x="345439" y="509681"/>
                <a:ext cx="581115" cy="735471"/>
              </a:xfrm>
              <a:custGeom>
                <a:avLst/>
                <a:gdLst>
                  <a:gd name="connsiteX0" fmla="*/ 0 w 1481666"/>
                  <a:gd name="connsiteY0" fmla="*/ 644525 h 1289050"/>
                  <a:gd name="connsiteX1" fmla="*/ 322263 w 1481666"/>
                  <a:gd name="connsiteY1" fmla="*/ 0 h 1289050"/>
                  <a:gd name="connsiteX2" fmla="*/ 1159404 w 1481666"/>
                  <a:gd name="connsiteY2" fmla="*/ 0 h 1289050"/>
                  <a:gd name="connsiteX3" fmla="*/ 1481666 w 1481666"/>
                  <a:gd name="connsiteY3" fmla="*/ 644525 h 1289050"/>
                  <a:gd name="connsiteX4" fmla="*/ 1159404 w 1481666"/>
                  <a:gd name="connsiteY4" fmla="*/ 1289050 h 1289050"/>
                  <a:gd name="connsiteX5" fmla="*/ 322263 w 1481666"/>
                  <a:gd name="connsiteY5" fmla="*/ 1289050 h 1289050"/>
                  <a:gd name="connsiteX6" fmla="*/ 0 w 1481666"/>
                  <a:gd name="connsiteY6" fmla="*/ 644525 h 128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1666" h="1289050">
                    <a:moveTo>
                      <a:pt x="740833" y="0"/>
                    </a:moveTo>
                    <a:lnTo>
                      <a:pt x="1481666" y="280369"/>
                    </a:lnTo>
                    <a:lnTo>
                      <a:pt x="1481666" y="1008682"/>
                    </a:lnTo>
                    <a:lnTo>
                      <a:pt x="740833" y="1289050"/>
                    </a:lnTo>
                    <a:lnTo>
                      <a:pt x="0" y="1008682"/>
                    </a:lnTo>
                    <a:lnTo>
                      <a:pt x="0" y="280369"/>
                    </a:lnTo>
                    <a:lnTo>
                      <a:pt x="740833" y="0"/>
                    </a:lnTo>
                    <a:close/>
                  </a:path>
                </a:pathLst>
              </a:custGeom>
              <a:noFill/>
              <a:ln>
                <a:solidFill>
                  <a:srgbClr val="FFC800"/>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2787" tIns="272803" rIns="242787" bIns="272803" numCol="1" spcCol="1270" anchor="ctr" anchorCtr="0">
                <a:noAutofit/>
              </a:bodyPr>
              <a:lstStyle/>
              <a:p>
                <a:pPr marL="0" lvl="0" indent="0" algn="ctr" defTabSz="466725">
                  <a:lnSpc>
                    <a:spcPct val="90000"/>
                  </a:lnSpc>
                  <a:spcBef>
                    <a:spcPct val="0"/>
                  </a:spcBef>
                  <a:spcAft>
                    <a:spcPct val="35000"/>
                  </a:spcAft>
                  <a:buNone/>
                </a:pPr>
                <a:endParaRPr lang="fr-FR" sz="1500" kern="1200" dirty="0">
                  <a:solidFill>
                    <a:srgbClr val="FFC800"/>
                  </a:solidFill>
                  <a:highlight>
                    <a:srgbClr val="FFCC66"/>
                  </a:highlight>
                </a:endParaRPr>
              </a:p>
            </p:txBody>
          </p:sp>
          <p:sp>
            <p:nvSpPr>
              <p:cNvPr id="13" name="ZoneTexte 12">
                <a:extLst>
                  <a:ext uri="{FF2B5EF4-FFF2-40B4-BE49-F238E27FC236}">
                    <a16:creationId xmlns:a16="http://schemas.microsoft.com/office/drawing/2014/main" id="{92C9DCB9-7380-FB35-79E1-F06DFB39F035}"/>
                  </a:ext>
                </a:extLst>
              </p:cNvPr>
              <p:cNvSpPr txBox="1"/>
              <p:nvPr/>
            </p:nvSpPr>
            <p:spPr>
              <a:xfrm>
                <a:off x="402128" y="646583"/>
                <a:ext cx="467735" cy="461665"/>
              </a:xfrm>
              <a:prstGeom prst="rect">
                <a:avLst/>
              </a:prstGeom>
              <a:noFill/>
            </p:spPr>
            <p:txBody>
              <a:bodyPr wrap="square" rtlCol="0">
                <a:spAutoFit/>
              </a:bodyPr>
              <a:lstStyle/>
              <a:p>
                <a:pPr algn="ctr"/>
                <a:r>
                  <a:rPr lang="fr-FR" sz="2400" b="1" dirty="0">
                    <a:solidFill>
                      <a:srgbClr val="FFC800"/>
                    </a:solidFill>
                    <a:latin typeface="Arial" panose="020B0604020202020204" pitchFamily="34" charset="0"/>
                    <a:cs typeface="Arial" panose="020B0604020202020204" pitchFamily="34" charset="0"/>
                  </a:rPr>
                  <a:t>7</a:t>
                </a:r>
                <a:r>
                  <a:rPr lang="fr-FR" sz="1400" b="1" dirty="0">
                    <a:solidFill>
                      <a:srgbClr val="FFC800"/>
                    </a:solidFill>
                    <a:latin typeface="Arial" panose="020B0604020202020204" pitchFamily="34" charset="0"/>
                    <a:cs typeface="Arial" panose="020B0604020202020204" pitchFamily="34" charset="0"/>
                  </a:rPr>
                  <a:t>.</a:t>
                </a:r>
                <a:endParaRPr lang="fr-FR" sz="2400" b="1" dirty="0">
                  <a:solidFill>
                    <a:srgbClr val="FFC800"/>
                  </a:solidFill>
                  <a:latin typeface="Arial" panose="020B0604020202020204" pitchFamily="34" charset="0"/>
                  <a:cs typeface="Arial" panose="020B0604020202020204" pitchFamily="34" charset="0"/>
                </a:endParaRPr>
              </a:p>
            </p:txBody>
          </p:sp>
        </p:grpSp>
      </p:grpSp>
      <p:sp>
        <p:nvSpPr>
          <p:cNvPr id="6" name="Titre 1">
            <a:extLst>
              <a:ext uri="{FF2B5EF4-FFF2-40B4-BE49-F238E27FC236}">
                <a16:creationId xmlns:a16="http://schemas.microsoft.com/office/drawing/2014/main" id="{A5F31CF7-8547-D7B2-F48B-FCDABEAEF22C}"/>
              </a:ext>
            </a:extLst>
          </p:cNvPr>
          <p:cNvSpPr txBox="1">
            <a:spLocks/>
          </p:cNvSpPr>
          <p:nvPr/>
        </p:nvSpPr>
        <p:spPr>
          <a:xfrm>
            <a:off x="1107702" y="686367"/>
            <a:ext cx="10246097" cy="340434"/>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fr-FR" sz="2000" b="1" i="1" dirty="0">
              <a:latin typeface="Arial    "/>
            </a:endParaRPr>
          </a:p>
        </p:txBody>
      </p:sp>
      <p:cxnSp>
        <p:nvCxnSpPr>
          <p:cNvPr id="7" name="Connecteur droit 6">
            <a:extLst>
              <a:ext uri="{FF2B5EF4-FFF2-40B4-BE49-F238E27FC236}">
                <a16:creationId xmlns:a16="http://schemas.microsoft.com/office/drawing/2014/main" id="{88BD261A-0AF2-54C8-414D-F6148AA47169}"/>
              </a:ext>
            </a:extLst>
          </p:cNvPr>
          <p:cNvCxnSpPr>
            <a:cxnSpLocks/>
          </p:cNvCxnSpPr>
          <p:nvPr/>
        </p:nvCxnSpPr>
        <p:spPr>
          <a:xfrm flipH="1">
            <a:off x="680936" y="6356350"/>
            <a:ext cx="10836613" cy="0"/>
          </a:xfrm>
          <a:prstGeom prst="line">
            <a:avLst/>
          </a:prstGeom>
          <a:ln>
            <a:solidFill>
              <a:srgbClr val="FFC800"/>
            </a:solidFill>
          </a:ln>
        </p:spPr>
        <p:style>
          <a:lnRef idx="1">
            <a:schemeClr val="dk1"/>
          </a:lnRef>
          <a:fillRef idx="0">
            <a:schemeClr val="dk1"/>
          </a:fillRef>
          <a:effectRef idx="0">
            <a:schemeClr val="dk1"/>
          </a:effectRef>
          <a:fontRef idx="minor">
            <a:schemeClr val="tx1"/>
          </a:fontRef>
        </p:style>
      </p:cxnSp>
      <p:cxnSp>
        <p:nvCxnSpPr>
          <p:cNvPr id="31" name="Connecteur droit 30">
            <a:extLst>
              <a:ext uri="{FF2B5EF4-FFF2-40B4-BE49-F238E27FC236}">
                <a16:creationId xmlns:a16="http://schemas.microsoft.com/office/drawing/2014/main" id="{4FC0AFD3-F85B-3C10-CE4F-24303BAA7028}"/>
              </a:ext>
            </a:extLst>
          </p:cNvPr>
          <p:cNvCxnSpPr>
            <a:cxnSpLocks/>
          </p:cNvCxnSpPr>
          <p:nvPr/>
        </p:nvCxnSpPr>
        <p:spPr>
          <a:xfrm flipV="1">
            <a:off x="4134225" y="1058644"/>
            <a:ext cx="0" cy="5110612"/>
          </a:xfrm>
          <a:prstGeom prst="line">
            <a:avLst/>
          </a:prstGeom>
          <a:ln w="12700">
            <a:solidFill>
              <a:srgbClr val="FFC800"/>
            </a:solidFill>
          </a:ln>
        </p:spPr>
        <p:style>
          <a:lnRef idx="1">
            <a:schemeClr val="dk1"/>
          </a:lnRef>
          <a:fillRef idx="0">
            <a:schemeClr val="dk1"/>
          </a:fillRef>
          <a:effectRef idx="0">
            <a:schemeClr val="dk1"/>
          </a:effectRef>
          <a:fontRef idx="minor">
            <a:schemeClr val="tx1"/>
          </a:fontRef>
        </p:style>
      </p:cxnSp>
      <p:sp>
        <p:nvSpPr>
          <p:cNvPr id="95" name="TextBox 94">
            <a:extLst>
              <a:ext uri="{FF2B5EF4-FFF2-40B4-BE49-F238E27FC236}">
                <a16:creationId xmlns:a16="http://schemas.microsoft.com/office/drawing/2014/main" id="{A78852C4-3A27-EF65-4F13-F9F7D31329BF}"/>
              </a:ext>
            </a:extLst>
          </p:cNvPr>
          <p:cNvSpPr txBox="1"/>
          <p:nvPr/>
        </p:nvSpPr>
        <p:spPr>
          <a:xfrm>
            <a:off x="7246069" y="1196366"/>
            <a:ext cx="1504791" cy="276999"/>
          </a:xfrm>
          <a:prstGeom prst="rect">
            <a:avLst/>
          </a:prstGeom>
          <a:noFill/>
          <a:ln>
            <a:noFill/>
            <a:prstDash val="dash"/>
          </a:ln>
        </p:spPr>
        <p:txBody>
          <a:bodyPr wrap="square" rtlCol="0">
            <a:spAutoFit/>
          </a:bodyPr>
          <a:lstStyle/>
          <a:p>
            <a:pPr algn="just"/>
            <a:r>
              <a:rPr lang="fr-FR" sz="1200" b="1" dirty="0">
                <a:solidFill>
                  <a:schemeClr val="tx2">
                    <a:lumMod val="90000"/>
                    <a:lumOff val="10000"/>
                  </a:schemeClr>
                </a:solidFill>
                <a:latin typeface="Arial" panose="020B0604020202020204" pitchFamily="34" charset="0"/>
                <a:cs typeface="Arial" panose="020B0604020202020204" pitchFamily="34" charset="0"/>
              </a:rPr>
              <a:t>[art.14]</a:t>
            </a:r>
          </a:p>
        </p:txBody>
      </p:sp>
      <p:sp>
        <p:nvSpPr>
          <p:cNvPr id="3" name="ZoneTexte 15">
            <a:extLst>
              <a:ext uri="{FF2B5EF4-FFF2-40B4-BE49-F238E27FC236}">
                <a16:creationId xmlns:a16="http://schemas.microsoft.com/office/drawing/2014/main" id="{357EAEF7-A701-012C-4E20-CDC9608A3B01}"/>
              </a:ext>
            </a:extLst>
          </p:cNvPr>
          <p:cNvSpPr txBox="1"/>
          <p:nvPr/>
        </p:nvSpPr>
        <p:spPr>
          <a:xfrm>
            <a:off x="159968" y="967475"/>
            <a:ext cx="3806860" cy="584775"/>
          </a:xfrm>
          <a:prstGeom prst="rect">
            <a:avLst/>
          </a:prstGeom>
          <a:noFill/>
          <a:ln>
            <a:noFill/>
            <a:prstDash val="dash"/>
          </a:ln>
        </p:spPr>
        <p:txBody>
          <a:bodyPr wrap="square">
            <a:spAutoFit/>
          </a:bodyPr>
          <a:lstStyle/>
          <a:p>
            <a:pPr algn="just"/>
            <a:r>
              <a:rPr lang="fr-FR" sz="1600" b="1" dirty="0">
                <a:solidFill>
                  <a:srgbClr val="FFC000"/>
                </a:solidFill>
                <a:latin typeface="Arial" panose="020B0604020202020204" pitchFamily="34" charset="0"/>
                <a:cs typeface="Arial" panose="020B0604020202020204" pitchFamily="34" charset="0"/>
              </a:rPr>
              <a:t>Mécanisme d’alerte et de recueil des signalements</a:t>
            </a:r>
          </a:p>
        </p:txBody>
      </p:sp>
      <p:sp>
        <p:nvSpPr>
          <p:cNvPr id="8" name="ZoneTexte 15">
            <a:extLst>
              <a:ext uri="{FF2B5EF4-FFF2-40B4-BE49-F238E27FC236}">
                <a16:creationId xmlns:a16="http://schemas.microsoft.com/office/drawing/2014/main" id="{66DD9AE1-8A43-F4D4-9313-097DE7FB9C84}"/>
              </a:ext>
            </a:extLst>
          </p:cNvPr>
          <p:cNvSpPr txBox="1"/>
          <p:nvPr/>
        </p:nvSpPr>
        <p:spPr>
          <a:xfrm>
            <a:off x="4243037" y="942452"/>
            <a:ext cx="6078556" cy="338554"/>
          </a:xfrm>
          <a:prstGeom prst="rect">
            <a:avLst/>
          </a:prstGeom>
          <a:noFill/>
          <a:ln>
            <a:noFill/>
            <a:prstDash val="dash"/>
          </a:ln>
        </p:spPr>
        <p:txBody>
          <a:bodyPr wrap="square">
            <a:spAutoFit/>
          </a:bodyPr>
          <a:lstStyle/>
          <a:p>
            <a:pPr algn="just"/>
            <a:r>
              <a:rPr lang="fr-FR" sz="1600" b="1" dirty="0">
                <a:solidFill>
                  <a:schemeClr val="accent2">
                    <a:lumMod val="75000"/>
                  </a:schemeClr>
                </a:solidFill>
                <a:latin typeface="Arial" panose="020B0604020202020204" pitchFamily="34" charset="0"/>
                <a:cs typeface="Arial" panose="020B0604020202020204" pitchFamily="34" charset="0"/>
              </a:rPr>
              <a:t>Mécanisme de notification et procédure relative aux plaintes</a:t>
            </a:r>
          </a:p>
        </p:txBody>
      </p:sp>
      <p:sp>
        <p:nvSpPr>
          <p:cNvPr id="9" name="ZoneTexte 48">
            <a:extLst>
              <a:ext uri="{FF2B5EF4-FFF2-40B4-BE49-F238E27FC236}">
                <a16:creationId xmlns:a16="http://schemas.microsoft.com/office/drawing/2014/main" id="{96F63868-48DD-FD87-7DDF-F329B09D8068}"/>
              </a:ext>
            </a:extLst>
          </p:cNvPr>
          <p:cNvSpPr txBox="1"/>
          <p:nvPr/>
        </p:nvSpPr>
        <p:spPr>
          <a:xfrm>
            <a:off x="544500" y="1453302"/>
            <a:ext cx="3161710" cy="276999"/>
          </a:xfrm>
          <a:prstGeom prst="rect">
            <a:avLst/>
          </a:prstGeom>
          <a:noFill/>
          <a:ln>
            <a:noFill/>
            <a:prstDash val="dash"/>
          </a:ln>
        </p:spPr>
        <p:txBody>
          <a:bodyPr wrap="square">
            <a:spAutoFit/>
          </a:bodyPr>
          <a:lstStyle/>
          <a:p>
            <a:r>
              <a:rPr lang="fr-FR" sz="1200" b="1" dirty="0">
                <a:solidFill>
                  <a:schemeClr val="tx2">
                    <a:lumMod val="90000"/>
                    <a:lumOff val="10000"/>
                  </a:schemeClr>
                </a:solidFill>
                <a:latin typeface="Arial" panose="020B0604020202020204" pitchFamily="34" charset="0"/>
                <a:cs typeface="Arial" panose="020B0604020202020204" pitchFamily="34" charset="0"/>
              </a:rPr>
              <a:t>[art. L.225-102-4 I. 2° code de commerce]</a:t>
            </a:r>
          </a:p>
        </p:txBody>
      </p:sp>
      <p:sp>
        <p:nvSpPr>
          <p:cNvPr id="14" name="ZoneTexte 15">
            <a:extLst>
              <a:ext uri="{FF2B5EF4-FFF2-40B4-BE49-F238E27FC236}">
                <a16:creationId xmlns:a16="http://schemas.microsoft.com/office/drawing/2014/main" id="{4400A1C7-6E0B-DE52-2BC9-401B70FBCB5B}"/>
              </a:ext>
            </a:extLst>
          </p:cNvPr>
          <p:cNvSpPr txBox="1"/>
          <p:nvPr/>
        </p:nvSpPr>
        <p:spPr>
          <a:xfrm>
            <a:off x="4367323" y="1930395"/>
            <a:ext cx="3045135" cy="276999"/>
          </a:xfrm>
          <a:prstGeom prst="rect">
            <a:avLst/>
          </a:prstGeom>
          <a:solidFill>
            <a:schemeClr val="accent2">
              <a:lumMod val="50000"/>
              <a:alpha val="10000"/>
            </a:schemeClr>
          </a:solidFill>
          <a:ln>
            <a:solidFill>
              <a:schemeClr val="accent2">
                <a:lumMod val="50000"/>
              </a:schemeClr>
            </a:solidFill>
            <a:prstDash val="dash"/>
          </a:ln>
        </p:spPr>
        <p:txBody>
          <a:bodyPr wrap="square">
            <a:spAutoFit/>
          </a:bodyPr>
          <a:lstStyle/>
          <a:p>
            <a:pPr algn="just"/>
            <a:r>
              <a:rPr lang="fr-FR" sz="1200" b="1" dirty="0">
                <a:solidFill>
                  <a:schemeClr val="accent2">
                    <a:lumMod val="50000"/>
                  </a:schemeClr>
                </a:solidFill>
                <a:latin typeface="Arial" panose="020B0604020202020204" pitchFamily="34" charset="0"/>
                <a:cs typeface="Arial" panose="020B0604020202020204" pitchFamily="34" charset="0"/>
              </a:rPr>
              <a:t>Les plaintes sont soumises par : </a:t>
            </a:r>
          </a:p>
        </p:txBody>
      </p:sp>
      <p:sp>
        <p:nvSpPr>
          <p:cNvPr id="17" name="ZoneTexte 15">
            <a:extLst>
              <a:ext uri="{FF2B5EF4-FFF2-40B4-BE49-F238E27FC236}">
                <a16:creationId xmlns:a16="http://schemas.microsoft.com/office/drawing/2014/main" id="{15FEE1A8-E462-6A1B-533C-7302628A793E}"/>
              </a:ext>
            </a:extLst>
          </p:cNvPr>
          <p:cNvSpPr txBox="1"/>
          <p:nvPr/>
        </p:nvSpPr>
        <p:spPr>
          <a:xfrm>
            <a:off x="4243037" y="2254818"/>
            <a:ext cx="3246100" cy="769441"/>
          </a:xfrm>
          <a:prstGeom prst="rect">
            <a:avLst/>
          </a:prstGeom>
          <a:noFill/>
          <a:ln>
            <a:noFill/>
            <a:prstDash val="dash"/>
          </a:ln>
        </p:spPr>
        <p:txBody>
          <a:bodyPr wrap="square">
            <a:spAutoFit/>
          </a:bodyPr>
          <a:lstStyle/>
          <a:p>
            <a:pPr algn="just"/>
            <a:r>
              <a:rPr lang="fr-FR" sz="1100" dirty="0">
                <a:latin typeface="Arial" panose="020B0604020202020204" pitchFamily="34" charset="0"/>
                <a:cs typeface="Arial" panose="020B0604020202020204" pitchFamily="34" charset="0"/>
              </a:rPr>
              <a:t>1. Les personnes physiques ou morales (i) </a:t>
            </a:r>
            <a:r>
              <a:rPr lang="fr-FR" sz="1100" b="1" dirty="0">
                <a:solidFill>
                  <a:schemeClr val="accent2">
                    <a:lumMod val="50000"/>
                  </a:schemeClr>
                </a:solidFill>
                <a:latin typeface="Arial" panose="020B0604020202020204" pitchFamily="34" charset="0"/>
                <a:cs typeface="Arial" panose="020B0604020202020204" pitchFamily="34" charset="0"/>
              </a:rPr>
              <a:t>touchées</a:t>
            </a:r>
            <a:r>
              <a:rPr lang="fr-FR" sz="1100" dirty="0">
                <a:latin typeface="Arial" panose="020B0604020202020204" pitchFamily="34" charset="0"/>
                <a:cs typeface="Arial" panose="020B0604020202020204" pitchFamily="34" charset="0"/>
              </a:rPr>
              <a:t> ou qui (ii) ont des </a:t>
            </a:r>
            <a:r>
              <a:rPr lang="fr-FR" sz="1100" b="1" dirty="0">
                <a:solidFill>
                  <a:schemeClr val="accent2">
                    <a:lumMod val="50000"/>
                  </a:schemeClr>
                </a:solidFill>
                <a:latin typeface="Arial" panose="020B0604020202020204" pitchFamily="34" charset="0"/>
                <a:cs typeface="Arial" panose="020B0604020202020204" pitchFamily="34" charset="0"/>
              </a:rPr>
              <a:t>motifs raisonnables </a:t>
            </a:r>
            <a:r>
              <a:rPr lang="fr-FR" sz="1100" dirty="0">
                <a:latin typeface="Arial" panose="020B0604020202020204" pitchFamily="34" charset="0"/>
                <a:cs typeface="Arial" panose="020B0604020202020204" pitchFamily="34" charset="0"/>
              </a:rPr>
              <a:t>de croire qu’elles pourraient être touchées par une incidence négative ;</a:t>
            </a:r>
          </a:p>
        </p:txBody>
      </p:sp>
      <p:sp>
        <p:nvSpPr>
          <p:cNvPr id="18" name="ZoneTexte 15">
            <a:extLst>
              <a:ext uri="{FF2B5EF4-FFF2-40B4-BE49-F238E27FC236}">
                <a16:creationId xmlns:a16="http://schemas.microsoft.com/office/drawing/2014/main" id="{DE5D4208-C634-05DA-58FC-734B8756C5AE}"/>
              </a:ext>
            </a:extLst>
          </p:cNvPr>
          <p:cNvSpPr txBox="1"/>
          <p:nvPr/>
        </p:nvSpPr>
        <p:spPr>
          <a:xfrm>
            <a:off x="4222454" y="2942724"/>
            <a:ext cx="3233182" cy="600164"/>
          </a:xfrm>
          <a:prstGeom prst="rect">
            <a:avLst/>
          </a:prstGeom>
          <a:noFill/>
          <a:ln>
            <a:noFill/>
            <a:prstDash val="dash"/>
          </a:ln>
        </p:spPr>
        <p:txBody>
          <a:bodyPr wrap="square">
            <a:spAutoFit/>
          </a:bodyPr>
          <a:lstStyle/>
          <a:p>
            <a:pPr algn="just"/>
            <a:r>
              <a:rPr lang="fr-FR" sz="1100" dirty="0">
                <a:latin typeface="Arial" panose="020B0604020202020204" pitchFamily="34" charset="0"/>
                <a:cs typeface="Arial" panose="020B0604020202020204" pitchFamily="34" charset="0"/>
              </a:rPr>
              <a:t>2. Les </a:t>
            </a:r>
            <a:r>
              <a:rPr lang="fr-FR" sz="1100" b="1" dirty="0">
                <a:solidFill>
                  <a:schemeClr val="accent2">
                    <a:lumMod val="50000"/>
                  </a:schemeClr>
                </a:solidFill>
                <a:latin typeface="Arial" panose="020B0604020202020204" pitchFamily="34" charset="0"/>
                <a:cs typeface="Arial" panose="020B0604020202020204" pitchFamily="34" charset="0"/>
              </a:rPr>
              <a:t>syndicats</a:t>
            </a:r>
            <a:r>
              <a:rPr lang="fr-FR" sz="1100" dirty="0">
                <a:latin typeface="Arial" panose="020B0604020202020204" pitchFamily="34" charset="0"/>
                <a:cs typeface="Arial" panose="020B0604020202020204" pitchFamily="34" charset="0"/>
              </a:rPr>
              <a:t> et d’autres représentants des travailleurs représentant les personnes physiques ;</a:t>
            </a:r>
          </a:p>
        </p:txBody>
      </p:sp>
      <p:sp>
        <p:nvSpPr>
          <p:cNvPr id="19" name="ZoneTexte 15">
            <a:extLst>
              <a:ext uri="{FF2B5EF4-FFF2-40B4-BE49-F238E27FC236}">
                <a16:creationId xmlns:a16="http://schemas.microsoft.com/office/drawing/2014/main" id="{4D26EA03-D49A-942B-51B6-A061CC95BA8E}"/>
              </a:ext>
            </a:extLst>
          </p:cNvPr>
          <p:cNvSpPr txBox="1"/>
          <p:nvPr/>
        </p:nvSpPr>
        <p:spPr>
          <a:xfrm>
            <a:off x="4231418" y="3471470"/>
            <a:ext cx="3249061" cy="600164"/>
          </a:xfrm>
          <a:prstGeom prst="rect">
            <a:avLst/>
          </a:prstGeom>
          <a:noFill/>
          <a:ln>
            <a:noFill/>
            <a:prstDash val="dash"/>
          </a:ln>
        </p:spPr>
        <p:txBody>
          <a:bodyPr wrap="square">
            <a:spAutoFit/>
          </a:bodyPr>
          <a:lstStyle/>
          <a:p>
            <a:pPr algn="just"/>
            <a:r>
              <a:rPr lang="fr-FR" sz="1100" dirty="0">
                <a:latin typeface="Arial" panose="020B0604020202020204" pitchFamily="34" charset="0"/>
                <a:cs typeface="Arial" panose="020B0604020202020204" pitchFamily="34" charset="0"/>
              </a:rPr>
              <a:t>3. Les organisations de la </a:t>
            </a:r>
            <a:r>
              <a:rPr lang="fr-FR" sz="1100" b="1" dirty="0">
                <a:solidFill>
                  <a:schemeClr val="accent2">
                    <a:lumMod val="50000"/>
                  </a:schemeClr>
                </a:solidFill>
                <a:latin typeface="Arial" panose="020B0604020202020204" pitchFamily="34" charset="0"/>
                <a:cs typeface="Arial" panose="020B0604020202020204" pitchFamily="34" charset="0"/>
              </a:rPr>
              <a:t>société civile </a:t>
            </a:r>
            <a:r>
              <a:rPr lang="fr-FR" sz="1100" dirty="0">
                <a:latin typeface="Arial" panose="020B0604020202020204" pitchFamily="34" charset="0"/>
                <a:cs typeface="Arial" panose="020B0604020202020204" pitchFamily="34" charset="0"/>
              </a:rPr>
              <a:t>qui sont actives et qui ont de l’expérience dans les domaines concernés</a:t>
            </a:r>
          </a:p>
        </p:txBody>
      </p:sp>
      <p:sp>
        <p:nvSpPr>
          <p:cNvPr id="21" name="Oval 20">
            <a:extLst>
              <a:ext uri="{FF2B5EF4-FFF2-40B4-BE49-F238E27FC236}">
                <a16:creationId xmlns:a16="http://schemas.microsoft.com/office/drawing/2014/main" id="{C80CDE49-3B8F-B3E9-0950-317FD5755991}"/>
              </a:ext>
            </a:extLst>
          </p:cNvPr>
          <p:cNvSpPr/>
          <p:nvPr/>
        </p:nvSpPr>
        <p:spPr>
          <a:xfrm>
            <a:off x="9678767" y="136525"/>
            <a:ext cx="2513233" cy="1200592"/>
          </a:xfrm>
          <a:prstGeom prst="ellipse">
            <a:avLst/>
          </a:prstGeom>
          <a:noFill/>
          <a:ln>
            <a:solidFill>
              <a:schemeClr val="accent2">
                <a:lumMod val="7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900" b="0" i="0" dirty="0">
                <a:solidFill>
                  <a:srgbClr val="0D0D0D"/>
                </a:solidFill>
                <a:effectLst/>
                <a:highlight>
                  <a:srgbClr val="FFFFFF"/>
                </a:highlight>
                <a:latin typeface="Arial    "/>
              </a:rPr>
              <a:t>Les entreprises doivent prévenir toute forme de représailles en assurant la confidentialité de l'identité de la personne ou de l'organisation déposant la plainte, la notification ou l’alerte</a:t>
            </a:r>
            <a:endParaRPr lang="en-US" sz="900" dirty="0">
              <a:solidFill>
                <a:schemeClr val="tx1"/>
              </a:solidFill>
              <a:latin typeface="Arial    "/>
            </a:endParaRPr>
          </a:p>
        </p:txBody>
      </p:sp>
      <p:sp>
        <p:nvSpPr>
          <p:cNvPr id="22" name="Arrow: Curved Right 21">
            <a:extLst>
              <a:ext uri="{FF2B5EF4-FFF2-40B4-BE49-F238E27FC236}">
                <a16:creationId xmlns:a16="http://schemas.microsoft.com/office/drawing/2014/main" id="{E44153FA-E716-73FA-1263-05C73318DF2E}"/>
              </a:ext>
            </a:extLst>
          </p:cNvPr>
          <p:cNvSpPr/>
          <p:nvPr/>
        </p:nvSpPr>
        <p:spPr>
          <a:xfrm rot="16200000">
            <a:off x="10126738" y="1048150"/>
            <a:ext cx="351710" cy="819149"/>
          </a:xfrm>
          <a:prstGeom prst="curvedRightArrow">
            <a:avLst/>
          </a:prstGeom>
          <a:solidFill>
            <a:schemeClr val="accent2">
              <a:lumMod val="75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23" name="Connecteur droit 6">
            <a:extLst>
              <a:ext uri="{FF2B5EF4-FFF2-40B4-BE49-F238E27FC236}">
                <a16:creationId xmlns:a16="http://schemas.microsoft.com/office/drawing/2014/main" id="{279D88E0-C902-9161-E3F6-95549B081775}"/>
              </a:ext>
            </a:extLst>
          </p:cNvPr>
          <p:cNvCxnSpPr>
            <a:cxnSpLocks/>
          </p:cNvCxnSpPr>
          <p:nvPr/>
        </p:nvCxnSpPr>
        <p:spPr>
          <a:xfrm flipV="1">
            <a:off x="7640489" y="2207394"/>
            <a:ext cx="8887" cy="1813854"/>
          </a:xfrm>
          <a:prstGeom prst="line">
            <a:avLst/>
          </a:prstGeom>
          <a:ln>
            <a:solidFill>
              <a:schemeClr val="accent2">
                <a:lumMod val="50000"/>
              </a:schemeClr>
            </a:solidFill>
          </a:ln>
        </p:spPr>
        <p:style>
          <a:lnRef idx="1">
            <a:schemeClr val="dk1"/>
          </a:lnRef>
          <a:fillRef idx="0">
            <a:schemeClr val="dk1"/>
          </a:fillRef>
          <a:effectRef idx="0">
            <a:schemeClr val="dk1"/>
          </a:effectRef>
          <a:fontRef idx="minor">
            <a:schemeClr val="tx1"/>
          </a:fontRef>
        </p:style>
      </p:cxnSp>
      <p:cxnSp>
        <p:nvCxnSpPr>
          <p:cNvPr id="24" name="Straight Arrow Connector 23">
            <a:extLst>
              <a:ext uri="{FF2B5EF4-FFF2-40B4-BE49-F238E27FC236}">
                <a16:creationId xmlns:a16="http://schemas.microsoft.com/office/drawing/2014/main" id="{BC7FA501-D978-8017-8B1F-6EFD8807102D}"/>
              </a:ext>
            </a:extLst>
          </p:cNvPr>
          <p:cNvCxnSpPr>
            <a:cxnSpLocks/>
          </p:cNvCxnSpPr>
          <p:nvPr/>
        </p:nvCxnSpPr>
        <p:spPr>
          <a:xfrm>
            <a:off x="7641100" y="2724150"/>
            <a:ext cx="627388" cy="0"/>
          </a:xfrm>
          <a:prstGeom prst="straightConnector1">
            <a:avLst/>
          </a:prstGeom>
          <a:ln>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41E562D5-01BE-7F59-42FF-5A0323CE158F}"/>
              </a:ext>
            </a:extLst>
          </p:cNvPr>
          <p:cNvSpPr txBox="1"/>
          <p:nvPr/>
        </p:nvSpPr>
        <p:spPr>
          <a:xfrm>
            <a:off x="8268487" y="2021801"/>
            <a:ext cx="3339043" cy="1708160"/>
          </a:xfrm>
          <a:prstGeom prst="rect">
            <a:avLst/>
          </a:prstGeom>
          <a:solidFill>
            <a:schemeClr val="bg1"/>
          </a:solidFill>
          <a:ln>
            <a:solidFill>
              <a:schemeClr val="accent2">
                <a:lumMod val="50000"/>
              </a:schemeClr>
            </a:solidFill>
          </a:ln>
        </p:spPr>
        <p:txBody>
          <a:bodyPr wrap="square" rtlCol="0">
            <a:spAutoFit/>
          </a:bodyPr>
          <a:lstStyle/>
          <a:p>
            <a:pPr marL="171450" indent="-171450" algn="just">
              <a:buFontTx/>
              <a:buChar char="-"/>
            </a:pPr>
            <a:r>
              <a:rPr lang="fr-FR" sz="1050" b="0" i="0" dirty="0">
                <a:solidFill>
                  <a:srgbClr val="0D0D0D"/>
                </a:solidFill>
                <a:effectLst/>
                <a:highlight>
                  <a:srgbClr val="FFFFFF"/>
                </a:highlight>
                <a:latin typeface="Arial    "/>
              </a:rPr>
              <a:t>Les entreprises doivent établir une procédure </a:t>
            </a:r>
            <a:r>
              <a:rPr lang="fr-FR" sz="1050" b="1" i="0" dirty="0">
                <a:solidFill>
                  <a:schemeClr val="accent2">
                    <a:lumMod val="50000"/>
                  </a:schemeClr>
                </a:solidFill>
                <a:effectLst/>
                <a:highlight>
                  <a:srgbClr val="FFFFFF"/>
                </a:highlight>
                <a:latin typeface="Arial    "/>
              </a:rPr>
              <a:t>équitable</a:t>
            </a:r>
            <a:r>
              <a:rPr lang="fr-FR" sz="1050" b="0" i="0" dirty="0">
                <a:solidFill>
                  <a:srgbClr val="0D0D0D"/>
                </a:solidFill>
                <a:effectLst/>
                <a:highlight>
                  <a:srgbClr val="FFFFFF"/>
                </a:highlight>
                <a:latin typeface="Arial    "/>
              </a:rPr>
              <a:t>, </a:t>
            </a:r>
            <a:r>
              <a:rPr lang="fr-FR" sz="1050" b="1" i="0" dirty="0">
                <a:solidFill>
                  <a:schemeClr val="accent2">
                    <a:lumMod val="50000"/>
                  </a:schemeClr>
                </a:solidFill>
                <a:effectLst/>
                <a:highlight>
                  <a:srgbClr val="FFFFFF"/>
                </a:highlight>
                <a:latin typeface="Arial    "/>
              </a:rPr>
              <a:t>publiquement accessible</a:t>
            </a:r>
            <a:r>
              <a:rPr lang="fr-FR" sz="1050" b="0" i="0" dirty="0">
                <a:solidFill>
                  <a:srgbClr val="0D0D0D"/>
                </a:solidFill>
                <a:effectLst/>
                <a:highlight>
                  <a:srgbClr val="FFFFFF"/>
                </a:highlight>
                <a:latin typeface="Arial    "/>
              </a:rPr>
              <a:t>,</a:t>
            </a:r>
            <a:r>
              <a:rPr lang="fr-FR" sz="1050" b="0" i="0" dirty="0">
                <a:solidFill>
                  <a:schemeClr val="accent2">
                    <a:lumMod val="50000"/>
                  </a:schemeClr>
                </a:solidFill>
                <a:effectLst/>
                <a:highlight>
                  <a:srgbClr val="FFFFFF"/>
                </a:highlight>
                <a:latin typeface="Arial    "/>
              </a:rPr>
              <a:t> </a:t>
            </a:r>
            <a:r>
              <a:rPr lang="fr-FR" sz="1050" b="1" i="0" dirty="0">
                <a:solidFill>
                  <a:schemeClr val="accent2">
                    <a:lumMod val="50000"/>
                  </a:schemeClr>
                </a:solidFill>
                <a:effectLst/>
                <a:highlight>
                  <a:srgbClr val="FFFFFF"/>
                </a:highlight>
                <a:latin typeface="Arial    "/>
              </a:rPr>
              <a:t>prévisible</a:t>
            </a:r>
            <a:r>
              <a:rPr lang="fr-FR" sz="1050" b="0" i="0" dirty="0">
                <a:solidFill>
                  <a:schemeClr val="accent2">
                    <a:lumMod val="50000"/>
                  </a:schemeClr>
                </a:solidFill>
                <a:effectLst/>
                <a:highlight>
                  <a:srgbClr val="FFFFFF"/>
                </a:highlight>
                <a:latin typeface="Arial    "/>
              </a:rPr>
              <a:t> </a:t>
            </a:r>
            <a:r>
              <a:rPr lang="fr-FR" sz="1050" b="0" i="0" dirty="0">
                <a:solidFill>
                  <a:srgbClr val="0D0D0D"/>
                </a:solidFill>
                <a:effectLst/>
                <a:highlight>
                  <a:srgbClr val="FFFFFF"/>
                </a:highlight>
                <a:latin typeface="Arial    "/>
              </a:rPr>
              <a:t>et </a:t>
            </a:r>
            <a:r>
              <a:rPr lang="fr-FR" sz="1050" b="1" i="0" dirty="0">
                <a:solidFill>
                  <a:schemeClr val="accent2">
                    <a:lumMod val="50000"/>
                  </a:schemeClr>
                </a:solidFill>
                <a:effectLst/>
                <a:highlight>
                  <a:srgbClr val="FFFFFF"/>
                </a:highlight>
                <a:latin typeface="Arial    "/>
              </a:rPr>
              <a:t>transparente</a:t>
            </a:r>
            <a:r>
              <a:rPr lang="fr-FR" sz="1050" b="0" i="0" dirty="0">
                <a:solidFill>
                  <a:srgbClr val="0D0D0D"/>
                </a:solidFill>
                <a:effectLst/>
                <a:highlight>
                  <a:srgbClr val="FFFFFF"/>
                </a:highlight>
                <a:latin typeface="Arial    "/>
              </a:rPr>
              <a:t> ; </a:t>
            </a:r>
          </a:p>
          <a:p>
            <a:pPr marL="171450" indent="-171450" algn="just">
              <a:buFontTx/>
              <a:buChar char="-"/>
            </a:pPr>
            <a:r>
              <a:rPr lang="fr-FR" sz="1050" b="0" i="0" dirty="0">
                <a:solidFill>
                  <a:srgbClr val="0D0D0D"/>
                </a:solidFill>
                <a:effectLst/>
                <a:highlight>
                  <a:srgbClr val="FFFFFF"/>
                </a:highlight>
                <a:latin typeface="Arial    "/>
              </a:rPr>
              <a:t>Les plaintes doivent être traitées même si l'entreprise les considère non fondées, en informant les représentants des travailleurs concernés ; </a:t>
            </a:r>
          </a:p>
          <a:p>
            <a:pPr marL="171450" indent="-171450" algn="just">
              <a:buFontTx/>
              <a:buChar char="-"/>
            </a:pPr>
            <a:r>
              <a:rPr lang="fr-FR" sz="1050" b="0" i="0" dirty="0">
                <a:solidFill>
                  <a:srgbClr val="0D0D0D"/>
                </a:solidFill>
                <a:effectLst/>
                <a:highlight>
                  <a:srgbClr val="FFFFFF"/>
                </a:highlight>
                <a:latin typeface="Arial    "/>
              </a:rPr>
              <a:t>Si elles sont fondées, l’incidence négative faisant l'objet de la plainte est réputée identifié dans le cadre du recensement</a:t>
            </a:r>
            <a:endParaRPr lang="en-US" sz="1050" dirty="0">
              <a:latin typeface="Arial    "/>
            </a:endParaRPr>
          </a:p>
        </p:txBody>
      </p:sp>
      <p:sp>
        <p:nvSpPr>
          <p:cNvPr id="26" name="ZoneTexte 15">
            <a:extLst>
              <a:ext uri="{FF2B5EF4-FFF2-40B4-BE49-F238E27FC236}">
                <a16:creationId xmlns:a16="http://schemas.microsoft.com/office/drawing/2014/main" id="{B2CAC3A1-5D94-C5D3-4112-8729FCCFC2C0}"/>
              </a:ext>
            </a:extLst>
          </p:cNvPr>
          <p:cNvSpPr txBox="1"/>
          <p:nvPr/>
        </p:nvSpPr>
        <p:spPr>
          <a:xfrm>
            <a:off x="8268488" y="1653396"/>
            <a:ext cx="3339040" cy="276999"/>
          </a:xfrm>
          <a:prstGeom prst="rect">
            <a:avLst/>
          </a:prstGeom>
          <a:solidFill>
            <a:schemeClr val="accent2">
              <a:lumMod val="50000"/>
              <a:alpha val="10000"/>
            </a:schemeClr>
          </a:solidFill>
          <a:ln>
            <a:solidFill>
              <a:schemeClr val="accent2">
                <a:lumMod val="75000"/>
              </a:schemeClr>
            </a:solidFill>
            <a:prstDash val="dash"/>
          </a:ln>
        </p:spPr>
        <p:txBody>
          <a:bodyPr wrap="square">
            <a:spAutoFit/>
          </a:bodyPr>
          <a:lstStyle/>
          <a:p>
            <a:pPr algn="just"/>
            <a:r>
              <a:rPr lang="en-US" sz="1200" b="1" dirty="0" err="1">
                <a:solidFill>
                  <a:schemeClr val="accent2">
                    <a:lumMod val="50000"/>
                  </a:schemeClr>
                </a:solidFill>
                <a:latin typeface="Arial    "/>
              </a:rPr>
              <a:t>Procédure</a:t>
            </a:r>
            <a:r>
              <a:rPr lang="en-US" sz="1200" b="1" dirty="0">
                <a:solidFill>
                  <a:schemeClr val="accent2">
                    <a:lumMod val="50000"/>
                  </a:schemeClr>
                </a:solidFill>
                <a:latin typeface="Arial    "/>
              </a:rPr>
              <a:t> </a:t>
            </a:r>
            <a:r>
              <a:rPr lang="fr-FR" sz="1200" b="1" dirty="0">
                <a:solidFill>
                  <a:schemeClr val="accent2">
                    <a:lumMod val="50000"/>
                  </a:schemeClr>
                </a:solidFill>
                <a:latin typeface="Arial" panose="020B0604020202020204" pitchFamily="34" charset="0"/>
                <a:cs typeface="Arial" panose="020B0604020202020204" pitchFamily="34" charset="0"/>
              </a:rPr>
              <a:t>: </a:t>
            </a:r>
          </a:p>
        </p:txBody>
      </p:sp>
      <p:sp>
        <p:nvSpPr>
          <p:cNvPr id="27" name="ZoneTexte 15">
            <a:extLst>
              <a:ext uri="{FF2B5EF4-FFF2-40B4-BE49-F238E27FC236}">
                <a16:creationId xmlns:a16="http://schemas.microsoft.com/office/drawing/2014/main" id="{FD330205-C2D1-5EA1-0DCD-6815A66DE21F}"/>
              </a:ext>
            </a:extLst>
          </p:cNvPr>
          <p:cNvSpPr txBox="1"/>
          <p:nvPr/>
        </p:nvSpPr>
        <p:spPr>
          <a:xfrm>
            <a:off x="4367323" y="1561024"/>
            <a:ext cx="3045135" cy="338554"/>
          </a:xfrm>
          <a:prstGeom prst="rect">
            <a:avLst/>
          </a:prstGeom>
          <a:noFill/>
          <a:ln>
            <a:solidFill>
              <a:schemeClr val="accent2">
                <a:lumMod val="50000"/>
              </a:schemeClr>
            </a:solidFill>
            <a:prstDash val="solid"/>
          </a:ln>
        </p:spPr>
        <p:txBody>
          <a:bodyPr wrap="square">
            <a:spAutoFit/>
          </a:bodyPr>
          <a:lstStyle/>
          <a:p>
            <a:pPr algn="just"/>
            <a:r>
              <a:rPr lang="fr-FR" sz="1600" b="1" dirty="0">
                <a:solidFill>
                  <a:schemeClr val="accent2">
                    <a:lumMod val="50000"/>
                  </a:schemeClr>
                </a:solidFill>
                <a:latin typeface="Arial" panose="020B0604020202020204" pitchFamily="34" charset="0"/>
                <a:cs typeface="Arial" panose="020B0604020202020204" pitchFamily="34" charset="0"/>
              </a:rPr>
              <a:t>Mécanisme de plainte</a:t>
            </a:r>
          </a:p>
        </p:txBody>
      </p:sp>
      <p:sp>
        <p:nvSpPr>
          <p:cNvPr id="29" name="ZoneTexte 15">
            <a:extLst>
              <a:ext uri="{FF2B5EF4-FFF2-40B4-BE49-F238E27FC236}">
                <a16:creationId xmlns:a16="http://schemas.microsoft.com/office/drawing/2014/main" id="{2C308993-7ACE-F6B8-3F64-738D0DF13D18}"/>
              </a:ext>
            </a:extLst>
          </p:cNvPr>
          <p:cNvSpPr txBox="1"/>
          <p:nvPr/>
        </p:nvSpPr>
        <p:spPr>
          <a:xfrm>
            <a:off x="4335563" y="4107246"/>
            <a:ext cx="3117126" cy="338554"/>
          </a:xfrm>
          <a:prstGeom prst="rect">
            <a:avLst/>
          </a:prstGeom>
          <a:noFill/>
          <a:ln>
            <a:solidFill>
              <a:schemeClr val="accent2">
                <a:lumMod val="60000"/>
                <a:lumOff val="40000"/>
              </a:schemeClr>
            </a:solidFill>
            <a:prstDash val="solid"/>
          </a:ln>
        </p:spPr>
        <p:txBody>
          <a:bodyPr wrap="square">
            <a:spAutoFit/>
          </a:bodyPr>
          <a:lstStyle/>
          <a:p>
            <a:pPr algn="just"/>
            <a:r>
              <a:rPr lang="fr-FR" sz="1600" b="1" dirty="0">
                <a:solidFill>
                  <a:schemeClr val="accent2">
                    <a:lumMod val="60000"/>
                    <a:lumOff val="40000"/>
                  </a:schemeClr>
                </a:solidFill>
                <a:latin typeface="Arial" panose="020B0604020202020204" pitchFamily="34" charset="0"/>
                <a:cs typeface="Arial" panose="020B0604020202020204" pitchFamily="34" charset="0"/>
              </a:rPr>
              <a:t>Mécanisme de notifications</a:t>
            </a:r>
          </a:p>
        </p:txBody>
      </p:sp>
      <p:sp>
        <p:nvSpPr>
          <p:cNvPr id="33" name="ZoneTexte 15">
            <a:extLst>
              <a:ext uri="{FF2B5EF4-FFF2-40B4-BE49-F238E27FC236}">
                <a16:creationId xmlns:a16="http://schemas.microsoft.com/office/drawing/2014/main" id="{84547B0F-3EAC-D43D-A75E-EB9C252442F4}"/>
              </a:ext>
            </a:extLst>
          </p:cNvPr>
          <p:cNvSpPr txBox="1"/>
          <p:nvPr/>
        </p:nvSpPr>
        <p:spPr>
          <a:xfrm>
            <a:off x="4317209" y="4537311"/>
            <a:ext cx="3095249" cy="276999"/>
          </a:xfrm>
          <a:prstGeom prst="rect">
            <a:avLst/>
          </a:prstGeom>
          <a:solidFill>
            <a:schemeClr val="accent2">
              <a:lumMod val="60000"/>
              <a:lumOff val="40000"/>
              <a:alpha val="16000"/>
            </a:schemeClr>
          </a:solidFill>
          <a:ln>
            <a:solidFill>
              <a:schemeClr val="accent2">
                <a:lumMod val="60000"/>
                <a:lumOff val="40000"/>
              </a:schemeClr>
            </a:solidFill>
            <a:prstDash val="dash"/>
          </a:ln>
        </p:spPr>
        <p:txBody>
          <a:bodyPr wrap="square">
            <a:spAutoFit/>
          </a:bodyPr>
          <a:lstStyle/>
          <a:p>
            <a:pPr algn="just"/>
            <a:r>
              <a:rPr lang="fr-FR" sz="1200" b="1" dirty="0">
                <a:solidFill>
                  <a:schemeClr val="accent2">
                    <a:lumMod val="60000"/>
                    <a:lumOff val="40000"/>
                  </a:schemeClr>
                </a:solidFill>
                <a:latin typeface="Arial" panose="020B0604020202020204" pitchFamily="34" charset="0"/>
                <a:cs typeface="Arial" panose="020B0604020202020204" pitchFamily="34" charset="0"/>
              </a:rPr>
              <a:t>Soumission d’une notification : </a:t>
            </a:r>
          </a:p>
        </p:txBody>
      </p:sp>
      <p:sp>
        <p:nvSpPr>
          <p:cNvPr id="35" name="ZoneTexte 15">
            <a:extLst>
              <a:ext uri="{FF2B5EF4-FFF2-40B4-BE49-F238E27FC236}">
                <a16:creationId xmlns:a16="http://schemas.microsoft.com/office/drawing/2014/main" id="{F523A544-8530-9EBD-3653-BB3F96A3A591}"/>
              </a:ext>
            </a:extLst>
          </p:cNvPr>
          <p:cNvSpPr txBox="1"/>
          <p:nvPr/>
        </p:nvSpPr>
        <p:spPr>
          <a:xfrm>
            <a:off x="4222454" y="4828899"/>
            <a:ext cx="3277136" cy="1277273"/>
          </a:xfrm>
          <a:prstGeom prst="rect">
            <a:avLst/>
          </a:prstGeom>
          <a:noFill/>
          <a:ln>
            <a:noFill/>
            <a:prstDash val="dash"/>
          </a:ln>
        </p:spPr>
        <p:txBody>
          <a:bodyPr wrap="square">
            <a:spAutoFit/>
          </a:bodyPr>
          <a:lstStyle/>
          <a:p>
            <a:pPr algn="just"/>
            <a:r>
              <a:rPr lang="fr-FR" sz="1100" dirty="0">
                <a:latin typeface="Arial" panose="020B0604020202020204" pitchFamily="34" charset="0"/>
                <a:cs typeface="Arial" panose="020B0604020202020204" pitchFamily="34" charset="0"/>
              </a:rPr>
              <a:t>Les personnes et les entités peuvent soumettre des notifications lorsqu’elles ont des (i) </a:t>
            </a:r>
            <a:r>
              <a:rPr lang="fr-FR" sz="1100" b="1" dirty="0">
                <a:solidFill>
                  <a:schemeClr val="accent2">
                    <a:lumMod val="60000"/>
                    <a:lumOff val="40000"/>
                  </a:schemeClr>
                </a:solidFill>
                <a:latin typeface="Arial" panose="020B0604020202020204" pitchFamily="34" charset="0"/>
                <a:cs typeface="Arial" panose="020B0604020202020204" pitchFamily="34" charset="0"/>
              </a:rPr>
              <a:t>informations</a:t>
            </a:r>
            <a:r>
              <a:rPr lang="fr-FR" sz="1100" dirty="0">
                <a:latin typeface="Arial" panose="020B0604020202020204" pitchFamily="34" charset="0"/>
                <a:cs typeface="Arial" panose="020B0604020202020204" pitchFamily="34" charset="0"/>
              </a:rPr>
              <a:t> ou (ii) </a:t>
            </a:r>
            <a:r>
              <a:rPr lang="fr-FR" sz="1100" b="1" dirty="0">
                <a:solidFill>
                  <a:schemeClr val="accent2">
                    <a:lumMod val="60000"/>
                    <a:lumOff val="40000"/>
                  </a:schemeClr>
                </a:solidFill>
                <a:latin typeface="Arial" panose="020B0604020202020204" pitchFamily="34" charset="0"/>
                <a:cs typeface="Arial" panose="020B0604020202020204" pitchFamily="34" charset="0"/>
              </a:rPr>
              <a:t>préoccupations</a:t>
            </a:r>
            <a:r>
              <a:rPr lang="fr-FR" sz="1100" dirty="0">
                <a:latin typeface="Arial" panose="020B0604020202020204" pitchFamily="34" charset="0"/>
                <a:cs typeface="Arial" panose="020B0604020202020204" pitchFamily="34" charset="0"/>
              </a:rPr>
              <a:t> relatives aux incidences négatives réelles ou potentielles en ce qui concerne les activités de l’entreprise, filiale ou partenaire commercial.</a:t>
            </a:r>
          </a:p>
          <a:p>
            <a:pPr marL="228600" indent="-228600" algn="just">
              <a:buAutoNum type="arabicPeriod"/>
            </a:pPr>
            <a:endParaRPr lang="fr-FR" sz="1100" dirty="0">
              <a:latin typeface="Arial" panose="020B0604020202020204" pitchFamily="34" charset="0"/>
              <a:cs typeface="Arial" panose="020B0604020202020204" pitchFamily="34" charset="0"/>
            </a:endParaRPr>
          </a:p>
        </p:txBody>
      </p:sp>
      <p:cxnSp>
        <p:nvCxnSpPr>
          <p:cNvPr id="46" name="Connecteur droit 6">
            <a:extLst>
              <a:ext uri="{FF2B5EF4-FFF2-40B4-BE49-F238E27FC236}">
                <a16:creationId xmlns:a16="http://schemas.microsoft.com/office/drawing/2014/main" id="{8CA5CA96-5051-43AD-7D83-F2D18936E285}"/>
              </a:ext>
            </a:extLst>
          </p:cNvPr>
          <p:cNvCxnSpPr>
            <a:cxnSpLocks/>
          </p:cNvCxnSpPr>
          <p:nvPr/>
        </p:nvCxnSpPr>
        <p:spPr>
          <a:xfrm flipH="1" flipV="1">
            <a:off x="7640488" y="4814310"/>
            <a:ext cx="8887" cy="1255178"/>
          </a:xfrm>
          <a:prstGeom prst="line">
            <a:avLst/>
          </a:prstGeom>
          <a:ln>
            <a:solidFill>
              <a:schemeClr val="accent2">
                <a:lumMod val="60000"/>
                <a:lumOff val="40000"/>
              </a:schemeClr>
            </a:solidFill>
          </a:ln>
        </p:spPr>
        <p:style>
          <a:lnRef idx="1">
            <a:schemeClr val="dk1"/>
          </a:lnRef>
          <a:fillRef idx="0">
            <a:schemeClr val="dk1"/>
          </a:fillRef>
          <a:effectRef idx="0">
            <a:schemeClr val="dk1"/>
          </a:effectRef>
          <a:fontRef idx="minor">
            <a:schemeClr val="tx1"/>
          </a:fontRef>
        </p:style>
      </p:cxnSp>
      <p:sp>
        <p:nvSpPr>
          <p:cNvPr id="62" name="ZoneTexte 15">
            <a:extLst>
              <a:ext uri="{FF2B5EF4-FFF2-40B4-BE49-F238E27FC236}">
                <a16:creationId xmlns:a16="http://schemas.microsoft.com/office/drawing/2014/main" id="{D7BA6821-F954-114C-C125-1F9B6EFED669}"/>
              </a:ext>
            </a:extLst>
          </p:cNvPr>
          <p:cNvSpPr txBox="1"/>
          <p:nvPr/>
        </p:nvSpPr>
        <p:spPr>
          <a:xfrm>
            <a:off x="8330396" y="4068509"/>
            <a:ext cx="3277136" cy="338554"/>
          </a:xfrm>
          <a:prstGeom prst="rect">
            <a:avLst/>
          </a:prstGeom>
          <a:noFill/>
          <a:ln>
            <a:solidFill>
              <a:schemeClr val="tx2">
                <a:lumMod val="90000"/>
                <a:lumOff val="10000"/>
              </a:schemeClr>
            </a:solidFill>
            <a:prstDash val="solid"/>
          </a:ln>
        </p:spPr>
        <p:txBody>
          <a:bodyPr wrap="square">
            <a:spAutoFit/>
          </a:bodyPr>
          <a:lstStyle/>
          <a:p>
            <a:pPr algn="just"/>
            <a:r>
              <a:rPr lang="fr-FR" sz="1600" b="1" dirty="0">
                <a:solidFill>
                  <a:schemeClr val="tx2">
                    <a:lumMod val="90000"/>
                    <a:lumOff val="10000"/>
                  </a:schemeClr>
                </a:solidFill>
                <a:latin typeface="Arial" panose="020B0604020202020204" pitchFamily="34" charset="0"/>
                <a:cs typeface="Arial" panose="020B0604020202020204" pitchFamily="34" charset="0"/>
              </a:rPr>
              <a:t>Mécanisme d’alerte</a:t>
            </a:r>
          </a:p>
        </p:txBody>
      </p:sp>
      <p:sp>
        <p:nvSpPr>
          <p:cNvPr id="64" name="ZoneTexte 15">
            <a:extLst>
              <a:ext uri="{FF2B5EF4-FFF2-40B4-BE49-F238E27FC236}">
                <a16:creationId xmlns:a16="http://schemas.microsoft.com/office/drawing/2014/main" id="{F14015D6-7951-74C9-BA91-9AF4DBAB3534}"/>
              </a:ext>
            </a:extLst>
          </p:cNvPr>
          <p:cNvSpPr txBox="1"/>
          <p:nvPr/>
        </p:nvSpPr>
        <p:spPr>
          <a:xfrm>
            <a:off x="8330395" y="4485835"/>
            <a:ext cx="3277136" cy="1615827"/>
          </a:xfrm>
          <a:prstGeom prst="rect">
            <a:avLst/>
          </a:prstGeom>
          <a:noFill/>
          <a:ln>
            <a:solidFill>
              <a:schemeClr val="tx2">
                <a:lumMod val="90000"/>
                <a:lumOff val="10000"/>
              </a:schemeClr>
            </a:solidFill>
            <a:prstDash val="solid"/>
          </a:ln>
        </p:spPr>
        <p:txBody>
          <a:bodyPr wrap="square">
            <a:spAutoFit/>
          </a:bodyPr>
          <a:lstStyle/>
          <a:p>
            <a:pPr algn="just"/>
            <a:r>
              <a:rPr lang="fr-FR" sz="1100" dirty="0">
                <a:latin typeface="Arial" panose="020B0604020202020204" pitchFamily="34" charset="0"/>
                <a:cs typeface="Arial" panose="020B0604020202020204" pitchFamily="34" charset="0"/>
              </a:rPr>
              <a:t>(§60) En raison d’une liste plus large de personnes ou d’organisations habilitées à déposer une plainte et d’un champ d’application plus étendu de l’objet des plaintes, la procédure de recueil des plaintes doit être compris comme un </a:t>
            </a:r>
            <a:r>
              <a:rPr lang="fr-FR" sz="1100" u="sng" dirty="0">
                <a:latin typeface="Arial" panose="020B0604020202020204" pitchFamily="34" charset="0"/>
                <a:cs typeface="Arial" panose="020B0604020202020204" pitchFamily="34" charset="0"/>
              </a:rPr>
              <a:t>mécanisme distinct des mesures de protections des lanceurs d’alertes </a:t>
            </a:r>
            <a:r>
              <a:rPr lang="fr-FR" sz="1100" dirty="0">
                <a:latin typeface="Arial" panose="020B0604020202020204" pitchFamily="34" charset="0"/>
                <a:cs typeface="Arial" panose="020B0604020202020204" pitchFamily="34" charset="0"/>
              </a:rPr>
              <a:t>(au sens de la directive « lanceur d’alerte » du 23 octobre 2019 n° 2019/1937)</a:t>
            </a:r>
          </a:p>
        </p:txBody>
      </p:sp>
      <p:sp>
        <p:nvSpPr>
          <p:cNvPr id="66" name="ZoneTexte 15">
            <a:extLst>
              <a:ext uri="{FF2B5EF4-FFF2-40B4-BE49-F238E27FC236}">
                <a16:creationId xmlns:a16="http://schemas.microsoft.com/office/drawing/2014/main" id="{CCC020D9-8689-AC5C-A7E2-E06672CE8B84}"/>
              </a:ext>
            </a:extLst>
          </p:cNvPr>
          <p:cNvSpPr txBox="1"/>
          <p:nvPr/>
        </p:nvSpPr>
        <p:spPr>
          <a:xfrm>
            <a:off x="7587196" y="3782308"/>
            <a:ext cx="3249061" cy="461665"/>
          </a:xfrm>
          <a:prstGeom prst="rect">
            <a:avLst/>
          </a:prstGeom>
          <a:noFill/>
          <a:ln>
            <a:noFill/>
            <a:prstDash val="dash"/>
          </a:ln>
        </p:spPr>
        <p:txBody>
          <a:bodyPr wrap="square">
            <a:spAutoFit/>
          </a:bodyPr>
          <a:lstStyle/>
          <a:p>
            <a:pPr algn="just"/>
            <a:r>
              <a:rPr lang="fr-FR" sz="1200" b="1" i="1" dirty="0">
                <a:latin typeface="Arial" panose="020B0604020202020204" pitchFamily="34" charset="0"/>
                <a:cs typeface="Arial" panose="020B0604020202020204" pitchFamily="34" charset="0"/>
              </a:rPr>
              <a:t>Quelle articulation avec le mécanisme d’alerte ?</a:t>
            </a:r>
          </a:p>
        </p:txBody>
      </p:sp>
      <p:cxnSp>
        <p:nvCxnSpPr>
          <p:cNvPr id="67" name="Straight Arrow Connector 66">
            <a:extLst>
              <a:ext uri="{FF2B5EF4-FFF2-40B4-BE49-F238E27FC236}">
                <a16:creationId xmlns:a16="http://schemas.microsoft.com/office/drawing/2014/main" id="{B63140E7-03E0-CDBD-D627-04BC334F7527}"/>
              </a:ext>
            </a:extLst>
          </p:cNvPr>
          <p:cNvCxnSpPr>
            <a:cxnSpLocks/>
            <a:endCxn id="64" idx="1"/>
          </p:cNvCxnSpPr>
          <p:nvPr/>
        </p:nvCxnSpPr>
        <p:spPr>
          <a:xfrm>
            <a:off x="7826469" y="4223562"/>
            <a:ext cx="503926" cy="1070187"/>
          </a:xfrm>
          <a:prstGeom prst="straightConnector1">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E2CC6139-C828-6ADC-3E8B-B7B7FD2D44A7}"/>
              </a:ext>
            </a:extLst>
          </p:cNvPr>
          <p:cNvSpPr txBox="1"/>
          <p:nvPr/>
        </p:nvSpPr>
        <p:spPr>
          <a:xfrm>
            <a:off x="191674" y="1906049"/>
            <a:ext cx="3740517" cy="1107996"/>
          </a:xfrm>
          <a:prstGeom prst="rect">
            <a:avLst/>
          </a:prstGeom>
          <a:noFill/>
          <a:ln>
            <a:solidFill>
              <a:srgbClr val="FF0000"/>
            </a:solidFill>
            <a:prstDash val="solid"/>
          </a:ln>
        </p:spPr>
        <p:txBody>
          <a:bodyPr wrap="square" rtlCol="0">
            <a:spAutoFit/>
          </a:bodyPr>
          <a:lstStyle/>
          <a:p>
            <a:pPr marL="171450" indent="-171450" algn="just">
              <a:buFont typeface="Wingdings" panose="05000000000000000000" pitchFamily="2" charset="2"/>
              <a:buChar char="v"/>
            </a:pPr>
            <a:r>
              <a:rPr lang="fr-FR" sz="1100" dirty="0">
                <a:latin typeface="Arial" panose="020B0604020202020204" pitchFamily="34" charset="0"/>
                <a:cs typeface="Arial" panose="020B0604020202020204" pitchFamily="34" charset="0"/>
              </a:rPr>
              <a:t>Le plan de vigilance doit comprendre : un </a:t>
            </a:r>
            <a:r>
              <a:rPr lang="fr-FR" sz="1100" b="1" dirty="0">
                <a:solidFill>
                  <a:srgbClr val="FF0000"/>
                </a:solidFill>
                <a:latin typeface="Arial" panose="020B0604020202020204" pitchFamily="34" charset="0"/>
                <a:cs typeface="Arial" panose="020B0604020202020204" pitchFamily="34" charset="0"/>
              </a:rPr>
              <a:t>mécanisme d’alerte et de recueil des signalements</a:t>
            </a:r>
            <a:r>
              <a:rPr lang="fr-FR" sz="1100" dirty="0">
                <a:latin typeface="Arial" panose="020B0604020202020204" pitchFamily="34" charset="0"/>
                <a:cs typeface="Arial" panose="020B0604020202020204" pitchFamily="34" charset="0"/>
              </a:rPr>
              <a:t> relatifs à l’existence ou à la réalisation des risques ;</a:t>
            </a:r>
          </a:p>
          <a:p>
            <a:pPr algn="just"/>
            <a:endParaRPr lang="fr-FR" sz="1100" dirty="0">
              <a:latin typeface="Arial" panose="020B0604020202020204" pitchFamily="34" charset="0"/>
              <a:cs typeface="Arial" panose="020B0604020202020204" pitchFamily="34" charset="0"/>
            </a:endParaRPr>
          </a:p>
          <a:p>
            <a:pPr marL="171450" indent="-171450" algn="just">
              <a:buFont typeface="Wingdings" panose="05000000000000000000" pitchFamily="2" charset="2"/>
              <a:buChar char="v"/>
            </a:pPr>
            <a:r>
              <a:rPr lang="fr-FR" sz="1100" dirty="0">
                <a:latin typeface="Arial" panose="020B0604020202020204" pitchFamily="34" charset="0"/>
                <a:cs typeface="Arial" panose="020B0604020202020204" pitchFamily="34" charset="0"/>
              </a:rPr>
              <a:t>Les mécanismes doivent être établis </a:t>
            </a:r>
            <a:r>
              <a:rPr lang="fr-FR" sz="1100" b="1" dirty="0">
                <a:solidFill>
                  <a:srgbClr val="FF0000"/>
                </a:solidFill>
                <a:latin typeface="Arial" panose="020B0604020202020204" pitchFamily="34" charset="0"/>
                <a:cs typeface="Arial" panose="020B0604020202020204" pitchFamily="34" charset="0"/>
              </a:rPr>
              <a:t>en concertation </a:t>
            </a:r>
            <a:r>
              <a:rPr lang="fr-FR" sz="1100" dirty="0">
                <a:latin typeface="Arial" panose="020B0604020202020204" pitchFamily="34" charset="0"/>
                <a:cs typeface="Arial" panose="020B0604020202020204" pitchFamily="34" charset="0"/>
              </a:rPr>
              <a:t>avec les organisations syndicales.</a:t>
            </a:r>
          </a:p>
        </p:txBody>
      </p:sp>
      <p:sp>
        <p:nvSpPr>
          <p:cNvPr id="71" name="TextBox 70">
            <a:extLst>
              <a:ext uri="{FF2B5EF4-FFF2-40B4-BE49-F238E27FC236}">
                <a16:creationId xmlns:a16="http://schemas.microsoft.com/office/drawing/2014/main" id="{87ED4DD8-0F25-9F9C-BC4C-36730786560C}"/>
              </a:ext>
            </a:extLst>
          </p:cNvPr>
          <p:cNvSpPr txBox="1"/>
          <p:nvPr/>
        </p:nvSpPr>
        <p:spPr>
          <a:xfrm>
            <a:off x="-39687" y="1663928"/>
            <a:ext cx="1405646" cy="276999"/>
          </a:xfrm>
          <a:prstGeom prst="rect">
            <a:avLst/>
          </a:prstGeom>
          <a:noFill/>
          <a:ln>
            <a:noFill/>
            <a:prstDash val="dash"/>
          </a:ln>
        </p:spPr>
        <p:txBody>
          <a:bodyPr wrap="square" rtlCol="0">
            <a:spAutoFit/>
          </a:bodyPr>
          <a:lstStyle/>
          <a:p>
            <a:pPr algn="just"/>
            <a:r>
              <a:rPr lang="fr-FR" sz="1100" b="1" dirty="0">
                <a:solidFill>
                  <a:srgbClr val="FF0000"/>
                </a:solidFill>
                <a:latin typeface="Arial" panose="020B0604020202020204" pitchFamily="34" charset="0"/>
                <a:cs typeface="Arial" panose="020B0604020202020204" pitchFamily="34" charset="0"/>
              </a:rPr>
              <a:t>    </a:t>
            </a:r>
            <a:r>
              <a:rPr lang="fr-FR" sz="1200" b="1" dirty="0">
                <a:solidFill>
                  <a:srgbClr val="FF0000"/>
                </a:solidFill>
                <a:latin typeface="Arial" panose="020B0604020202020204" pitchFamily="34" charset="0"/>
                <a:cs typeface="Arial" panose="020B0604020202020204" pitchFamily="34" charset="0"/>
              </a:rPr>
              <a:t>Loi Vigilance</a:t>
            </a:r>
          </a:p>
        </p:txBody>
      </p:sp>
      <p:sp>
        <p:nvSpPr>
          <p:cNvPr id="72" name="TextBox 71">
            <a:extLst>
              <a:ext uri="{FF2B5EF4-FFF2-40B4-BE49-F238E27FC236}">
                <a16:creationId xmlns:a16="http://schemas.microsoft.com/office/drawing/2014/main" id="{70B2F8EB-A02E-EEF1-F4AB-5EBFABA323F2}"/>
              </a:ext>
            </a:extLst>
          </p:cNvPr>
          <p:cNvSpPr txBox="1"/>
          <p:nvPr/>
        </p:nvSpPr>
        <p:spPr>
          <a:xfrm>
            <a:off x="216895" y="3737186"/>
            <a:ext cx="3731650" cy="261610"/>
          </a:xfrm>
          <a:prstGeom prst="rect">
            <a:avLst/>
          </a:prstGeom>
          <a:noFill/>
          <a:ln w="15875">
            <a:solidFill>
              <a:srgbClr val="FFC000"/>
            </a:solidFill>
            <a:prstDash val="solid"/>
          </a:ln>
        </p:spPr>
        <p:txBody>
          <a:bodyPr wrap="square" rtlCol="0">
            <a:spAutoFit/>
          </a:bodyPr>
          <a:lstStyle/>
          <a:p>
            <a:pPr algn="just"/>
            <a:r>
              <a:rPr lang="fr-FR" sz="1100" dirty="0">
                <a:latin typeface="Arial" panose="020B0604020202020204" pitchFamily="34" charset="0"/>
                <a:cs typeface="Arial" panose="020B0604020202020204" pitchFamily="34" charset="0"/>
              </a:rPr>
              <a:t>Précisions du jugement  </a:t>
            </a:r>
            <a:r>
              <a:rPr lang="fr-FR" sz="1100" b="1" dirty="0">
                <a:latin typeface="Arial" panose="020B0604020202020204" pitchFamily="34" charset="0"/>
                <a:cs typeface="Arial" panose="020B0604020202020204" pitchFamily="34" charset="0"/>
              </a:rPr>
              <a:t>La Poste </a:t>
            </a:r>
          </a:p>
        </p:txBody>
      </p:sp>
      <p:sp>
        <p:nvSpPr>
          <p:cNvPr id="73" name="Arrow: Curved Right 72">
            <a:extLst>
              <a:ext uri="{FF2B5EF4-FFF2-40B4-BE49-F238E27FC236}">
                <a16:creationId xmlns:a16="http://schemas.microsoft.com/office/drawing/2014/main" id="{94A15F01-8AAE-A035-43A0-2AEFC2797513}"/>
              </a:ext>
            </a:extLst>
          </p:cNvPr>
          <p:cNvSpPr/>
          <p:nvPr/>
        </p:nvSpPr>
        <p:spPr>
          <a:xfrm>
            <a:off x="-11135" y="3871797"/>
            <a:ext cx="256804" cy="662006"/>
          </a:xfrm>
          <a:prstGeom prst="curvedRightArrow">
            <a:avLst/>
          </a:prstGeom>
          <a:solidFill>
            <a:srgbClr val="FFC000">
              <a:alpha val="32000"/>
            </a:srgbClr>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75" name="Rectangle 74">
            <a:extLst>
              <a:ext uri="{FF2B5EF4-FFF2-40B4-BE49-F238E27FC236}">
                <a16:creationId xmlns:a16="http://schemas.microsoft.com/office/drawing/2014/main" id="{A6F30A68-25C2-FD82-F3FD-3FE52FD01FF7}"/>
              </a:ext>
            </a:extLst>
          </p:cNvPr>
          <p:cNvSpPr/>
          <p:nvPr/>
        </p:nvSpPr>
        <p:spPr>
          <a:xfrm>
            <a:off x="153420" y="3169779"/>
            <a:ext cx="3806860" cy="475412"/>
          </a:xfrm>
          <a:prstGeom prst="rect">
            <a:avLst/>
          </a:prstGeom>
          <a:noFill/>
          <a:ln>
            <a:no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buClr>
                <a:schemeClr val="accent2">
                  <a:lumMod val="75000"/>
                </a:schemeClr>
              </a:buClr>
            </a:pPr>
            <a:r>
              <a:rPr lang="fr-FR" sz="1050" b="1" i="1" dirty="0">
                <a:solidFill>
                  <a:schemeClr val="tx1"/>
                </a:solidFill>
                <a:latin typeface="Arial    "/>
              </a:rPr>
              <a:t>Peut-on adapter un mécanisme d’alerte  existant, établi en application de la loi Sapin II et de la loi </a:t>
            </a:r>
            <a:r>
              <a:rPr lang="fr-FR" sz="1050" b="1" i="1" dirty="0" err="1">
                <a:solidFill>
                  <a:schemeClr val="tx1"/>
                </a:solidFill>
                <a:latin typeface="Arial    "/>
              </a:rPr>
              <a:t>Waserman</a:t>
            </a:r>
            <a:r>
              <a:rPr lang="fr-FR" sz="1050" b="1" i="1" dirty="0">
                <a:solidFill>
                  <a:schemeClr val="tx1"/>
                </a:solidFill>
                <a:latin typeface="Arial    "/>
              </a:rPr>
              <a:t>, au devoir de vigilance ?</a:t>
            </a:r>
          </a:p>
        </p:txBody>
      </p:sp>
      <p:sp>
        <p:nvSpPr>
          <p:cNvPr id="77" name="TextBox 76">
            <a:extLst>
              <a:ext uri="{FF2B5EF4-FFF2-40B4-BE49-F238E27FC236}">
                <a16:creationId xmlns:a16="http://schemas.microsoft.com/office/drawing/2014/main" id="{E3EC753A-4C90-3256-31A7-DB16D80A4328}"/>
              </a:ext>
            </a:extLst>
          </p:cNvPr>
          <p:cNvSpPr txBox="1"/>
          <p:nvPr/>
        </p:nvSpPr>
        <p:spPr>
          <a:xfrm>
            <a:off x="216895" y="4045598"/>
            <a:ext cx="3731650" cy="1107996"/>
          </a:xfrm>
          <a:prstGeom prst="rect">
            <a:avLst/>
          </a:prstGeom>
          <a:noFill/>
          <a:ln w="15875">
            <a:solidFill>
              <a:srgbClr val="FFC000"/>
            </a:solidFill>
            <a:prstDash val="dash"/>
          </a:ln>
        </p:spPr>
        <p:txBody>
          <a:bodyPr wrap="square">
            <a:spAutoFit/>
          </a:bodyPr>
          <a:lstStyle/>
          <a:p>
            <a:pPr marL="171450" indent="-171450" algn="just">
              <a:buFontTx/>
              <a:buChar char="-"/>
            </a:pPr>
            <a:r>
              <a:rPr lang="fr-FR" sz="1100" dirty="0">
                <a:latin typeface="Arial" panose="020B0604020202020204" pitchFamily="34" charset="0"/>
                <a:cs typeface="Arial" panose="020B0604020202020204" pitchFamily="34" charset="0"/>
              </a:rPr>
              <a:t>Sur ce point, le jugement ne semble pas s’opposer à une adaptation  du mécanisme d’alerte existant ;</a:t>
            </a:r>
          </a:p>
          <a:p>
            <a:pPr algn="just"/>
            <a:endParaRPr lang="fr-FR" sz="1100" dirty="0">
              <a:latin typeface="Arial" panose="020B0604020202020204" pitchFamily="34" charset="0"/>
              <a:cs typeface="Arial" panose="020B0604020202020204" pitchFamily="34" charset="0"/>
            </a:endParaRPr>
          </a:p>
          <a:p>
            <a:pPr marL="171450" indent="-171450" algn="just">
              <a:buFontTx/>
              <a:buChar char="-"/>
            </a:pPr>
            <a:r>
              <a:rPr lang="fr-FR" sz="1100" dirty="0">
                <a:latin typeface="Arial" panose="020B0604020202020204" pitchFamily="34" charset="0"/>
                <a:cs typeface="Arial" panose="020B0604020202020204" pitchFamily="34" charset="0"/>
              </a:rPr>
              <a:t>Il doit néanmoins y avoir une concertation spécifique sur l’adaptation du mécanisme existant au devoir de vigilance  avec les organisations syndicales.</a:t>
            </a:r>
          </a:p>
        </p:txBody>
      </p:sp>
    </p:spTree>
    <p:extLst>
      <p:ext uri="{BB962C8B-B14F-4D97-AF65-F5344CB8AC3E}">
        <p14:creationId xmlns:p14="http://schemas.microsoft.com/office/powerpoint/2010/main" val="168601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72C69880-0DAF-806B-0CD9-698429C958A4}"/>
              </a:ext>
            </a:extLst>
          </p:cNvPr>
          <p:cNvSpPr>
            <a:spLocks noGrp="1"/>
          </p:cNvSpPr>
          <p:nvPr>
            <p:ph type="ftr" sz="quarter" idx="11"/>
          </p:nvPr>
        </p:nvSpPr>
        <p:spPr/>
        <p:txBody>
          <a:bodyPr/>
          <a:lstStyle/>
          <a:p>
            <a:r>
              <a:rPr lang="fr-FR" dirty="0"/>
              <a:t>Loi Vigilance et CS3D</a:t>
            </a:r>
          </a:p>
        </p:txBody>
      </p:sp>
      <p:sp>
        <p:nvSpPr>
          <p:cNvPr id="5" name="Espace réservé du numéro de diapositive 4">
            <a:extLst>
              <a:ext uri="{FF2B5EF4-FFF2-40B4-BE49-F238E27FC236}">
                <a16:creationId xmlns:a16="http://schemas.microsoft.com/office/drawing/2014/main" id="{ED5CC763-2415-EE7E-F3DC-A93160DC7A57}"/>
              </a:ext>
            </a:extLst>
          </p:cNvPr>
          <p:cNvSpPr>
            <a:spLocks noGrp="1"/>
          </p:cNvSpPr>
          <p:nvPr>
            <p:ph type="sldNum" sz="quarter" idx="12"/>
          </p:nvPr>
        </p:nvSpPr>
        <p:spPr/>
        <p:txBody>
          <a:bodyPr/>
          <a:lstStyle/>
          <a:p>
            <a:fld id="{ACD126DD-79FE-4D5A-AC7A-A91888D03992}" type="slidenum">
              <a:rPr lang="fr-FR" smtClean="0"/>
              <a:t>9</a:t>
            </a:fld>
            <a:endParaRPr lang="fr-FR" dirty="0"/>
          </a:p>
        </p:txBody>
      </p:sp>
      <p:grpSp>
        <p:nvGrpSpPr>
          <p:cNvPr id="43" name="Groupe 42">
            <a:extLst>
              <a:ext uri="{FF2B5EF4-FFF2-40B4-BE49-F238E27FC236}">
                <a16:creationId xmlns:a16="http://schemas.microsoft.com/office/drawing/2014/main" id="{B2CFA6D3-FE6B-53C7-741F-CEE55B05D3B5}"/>
              </a:ext>
            </a:extLst>
          </p:cNvPr>
          <p:cNvGrpSpPr/>
          <p:nvPr/>
        </p:nvGrpSpPr>
        <p:grpSpPr>
          <a:xfrm>
            <a:off x="345439" y="273513"/>
            <a:ext cx="9258492" cy="735471"/>
            <a:chOff x="345439" y="273513"/>
            <a:chExt cx="9258492" cy="735471"/>
          </a:xfrm>
        </p:grpSpPr>
        <p:sp>
          <p:nvSpPr>
            <p:cNvPr id="10" name="Titre 1">
              <a:extLst>
                <a:ext uri="{FF2B5EF4-FFF2-40B4-BE49-F238E27FC236}">
                  <a16:creationId xmlns:a16="http://schemas.microsoft.com/office/drawing/2014/main" id="{F9551C28-6196-B473-E8A7-3CD177022A7D}"/>
                </a:ext>
              </a:extLst>
            </p:cNvPr>
            <p:cNvSpPr txBox="1">
              <a:spLocks/>
            </p:cNvSpPr>
            <p:nvPr/>
          </p:nvSpPr>
          <p:spPr>
            <a:xfrm>
              <a:off x="1107703" y="316597"/>
              <a:ext cx="8496228" cy="555483"/>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000" b="1" dirty="0">
                  <a:latin typeface="Arial    "/>
                </a:rPr>
                <a:t>Dialogue avec les parties prenantes</a:t>
              </a:r>
            </a:p>
          </p:txBody>
        </p:sp>
        <p:grpSp>
          <p:nvGrpSpPr>
            <p:cNvPr id="11" name="Groupe 10">
              <a:extLst>
                <a:ext uri="{FF2B5EF4-FFF2-40B4-BE49-F238E27FC236}">
                  <a16:creationId xmlns:a16="http://schemas.microsoft.com/office/drawing/2014/main" id="{847B89CC-5F5E-F162-76DD-38B683EA230A}"/>
                </a:ext>
              </a:extLst>
            </p:cNvPr>
            <p:cNvGrpSpPr/>
            <p:nvPr/>
          </p:nvGrpSpPr>
          <p:grpSpPr>
            <a:xfrm>
              <a:off x="345439" y="273513"/>
              <a:ext cx="581115" cy="735471"/>
              <a:chOff x="345439" y="509681"/>
              <a:chExt cx="581115" cy="735471"/>
            </a:xfrm>
          </p:grpSpPr>
          <p:sp>
            <p:nvSpPr>
              <p:cNvPr id="12" name="Forme libre : forme 11">
                <a:extLst>
                  <a:ext uri="{FF2B5EF4-FFF2-40B4-BE49-F238E27FC236}">
                    <a16:creationId xmlns:a16="http://schemas.microsoft.com/office/drawing/2014/main" id="{82501EFB-285C-445F-17E0-EEDF8C7AF723}"/>
                  </a:ext>
                </a:extLst>
              </p:cNvPr>
              <p:cNvSpPr/>
              <p:nvPr/>
            </p:nvSpPr>
            <p:spPr>
              <a:xfrm>
                <a:off x="345439" y="509681"/>
                <a:ext cx="581115" cy="735471"/>
              </a:xfrm>
              <a:custGeom>
                <a:avLst/>
                <a:gdLst>
                  <a:gd name="connsiteX0" fmla="*/ 0 w 1481666"/>
                  <a:gd name="connsiteY0" fmla="*/ 644525 h 1289050"/>
                  <a:gd name="connsiteX1" fmla="*/ 322263 w 1481666"/>
                  <a:gd name="connsiteY1" fmla="*/ 0 h 1289050"/>
                  <a:gd name="connsiteX2" fmla="*/ 1159404 w 1481666"/>
                  <a:gd name="connsiteY2" fmla="*/ 0 h 1289050"/>
                  <a:gd name="connsiteX3" fmla="*/ 1481666 w 1481666"/>
                  <a:gd name="connsiteY3" fmla="*/ 644525 h 1289050"/>
                  <a:gd name="connsiteX4" fmla="*/ 1159404 w 1481666"/>
                  <a:gd name="connsiteY4" fmla="*/ 1289050 h 1289050"/>
                  <a:gd name="connsiteX5" fmla="*/ 322263 w 1481666"/>
                  <a:gd name="connsiteY5" fmla="*/ 1289050 h 1289050"/>
                  <a:gd name="connsiteX6" fmla="*/ 0 w 1481666"/>
                  <a:gd name="connsiteY6" fmla="*/ 644525 h 128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1666" h="1289050">
                    <a:moveTo>
                      <a:pt x="740833" y="0"/>
                    </a:moveTo>
                    <a:lnTo>
                      <a:pt x="1481666" y="280369"/>
                    </a:lnTo>
                    <a:lnTo>
                      <a:pt x="1481666" y="1008682"/>
                    </a:lnTo>
                    <a:lnTo>
                      <a:pt x="740833" y="1289050"/>
                    </a:lnTo>
                    <a:lnTo>
                      <a:pt x="0" y="1008682"/>
                    </a:lnTo>
                    <a:lnTo>
                      <a:pt x="0" y="280369"/>
                    </a:lnTo>
                    <a:lnTo>
                      <a:pt x="740833" y="0"/>
                    </a:lnTo>
                    <a:close/>
                  </a:path>
                </a:pathLst>
              </a:custGeom>
              <a:noFill/>
              <a:ln>
                <a:solidFill>
                  <a:srgbClr val="FFC800"/>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2787" tIns="272803" rIns="242787" bIns="272803" numCol="1" spcCol="1270" anchor="ctr" anchorCtr="0">
                <a:noAutofit/>
              </a:bodyPr>
              <a:lstStyle/>
              <a:p>
                <a:pPr marL="0" lvl="0" indent="0" algn="ctr" defTabSz="466725">
                  <a:lnSpc>
                    <a:spcPct val="90000"/>
                  </a:lnSpc>
                  <a:spcBef>
                    <a:spcPct val="0"/>
                  </a:spcBef>
                  <a:spcAft>
                    <a:spcPct val="35000"/>
                  </a:spcAft>
                  <a:buNone/>
                </a:pPr>
                <a:endParaRPr lang="fr-FR" sz="1500" kern="1200" dirty="0">
                  <a:solidFill>
                    <a:srgbClr val="FFC800"/>
                  </a:solidFill>
                  <a:highlight>
                    <a:srgbClr val="FFCC66"/>
                  </a:highlight>
                </a:endParaRPr>
              </a:p>
            </p:txBody>
          </p:sp>
          <p:sp>
            <p:nvSpPr>
              <p:cNvPr id="13" name="ZoneTexte 12">
                <a:extLst>
                  <a:ext uri="{FF2B5EF4-FFF2-40B4-BE49-F238E27FC236}">
                    <a16:creationId xmlns:a16="http://schemas.microsoft.com/office/drawing/2014/main" id="{92C9DCB9-7380-FB35-79E1-F06DFB39F035}"/>
                  </a:ext>
                </a:extLst>
              </p:cNvPr>
              <p:cNvSpPr txBox="1"/>
              <p:nvPr/>
            </p:nvSpPr>
            <p:spPr>
              <a:xfrm>
                <a:off x="402128" y="646583"/>
                <a:ext cx="467735" cy="461665"/>
              </a:xfrm>
              <a:prstGeom prst="rect">
                <a:avLst/>
              </a:prstGeom>
              <a:noFill/>
            </p:spPr>
            <p:txBody>
              <a:bodyPr wrap="square" rtlCol="0">
                <a:spAutoFit/>
              </a:bodyPr>
              <a:lstStyle/>
              <a:p>
                <a:pPr algn="ctr"/>
                <a:r>
                  <a:rPr lang="fr-FR" sz="2400" b="1" dirty="0">
                    <a:solidFill>
                      <a:srgbClr val="FFC800"/>
                    </a:solidFill>
                    <a:latin typeface="Arial" panose="020B0604020202020204" pitchFamily="34" charset="0"/>
                    <a:cs typeface="Arial" panose="020B0604020202020204" pitchFamily="34" charset="0"/>
                  </a:rPr>
                  <a:t>8</a:t>
                </a:r>
                <a:r>
                  <a:rPr lang="fr-FR" sz="1400" b="1" dirty="0">
                    <a:solidFill>
                      <a:srgbClr val="FFC800"/>
                    </a:solidFill>
                    <a:latin typeface="Arial" panose="020B0604020202020204" pitchFamily="34" charset="0"/>
                    <a:cs typeface="Arial" panose="020B0604020202020204" pitchFamily="34" charset="0"/>
                  </a:rPr>
                  <a:t>.</a:t>
                </a:r>
                <a:endParaRPr lang="fr-FR" sz="2400" b="1" dirty="0">
                  <a:solidFill>
                    <a:srgbClr val="FFC800"/>
                  </a:solidFill>
                  <a:latin typeface="Arial" panose="020B0604020202020204" pitchFamily="34" charset="0"/>
                  <a:cs typeface="Arial" panose="020B0604020202020204" pitchFamily="34" charset="0"/>
                </a:endParaRPr>
              </a:p>
            </p:txBody>
          </p:sp>
        </p:grpSp>
      </p:grpSp>
      <p:sp>
        <p:nvSpPr>
          <p:cNvPr id="6" name="Titre 1">
            <a:extLst>
              <a:ext uri="{FF2B5EF4-FFF2-40B4-BE49-F238E27FC236}">
                <a16:creationId xmlns:a16="http://schemas.microsoft.com/office/drawing/2014/main" id="{A5F31CF7-8547-D7B2-F48B-FCDABEAEF22C}"/>
              </a:ext>
            </a:extLst>
          </p:cNvPr>
          <p:cNvSpPr txBox="1">
            <a:spLocks/>
          </p:cNvSpPr>
          <p:nvPr/>
        </p:nvSpPr>
        <p:spPr>
          <a:xfrm>
            <a:off x="1107702" y="828996"/>
            <a:ext cx="10246097" cy="340434"/>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fr-FR" sz="2000" b="1" i="1" dirty="0">
              <a:latin typeface="Arial    "/>
            </a:endParaRPr>
          </a:p>
        </p:txBody>
      </p:sp>
      <p:cxnSp>
        <p:nvCxnSpPr>
          <p:cNvPr id="7" name="Connecteur droit 6">
            <a:extLst>
              <a:ext uri="{FF2B5EF4-FFF2-40B4-BE49-F238E27FC236}">
                <a16:creationId xmlns:a16="http://schemas.microsoft.com/office/drawing/2014/main" id="{88BD261A-0AF2-54C8-414D-F6148AA47169}"/>
              </a:ext>
            </a:extLst>
          </p:cNvPr>
          <p:cNvCxnSpPr>
            <a:cxnSpLocks/>
          </p:cNvCxnSpPr>
          <p:nvPr/>
        </p:nvCxnSpPr>
        <p:spPr>
          <a:xfrm flipH="1">
            <a:off x="695305" y="6383337"/>
            <a:ext cx="10836613" cy="0"/>
          </a:xfrm>
          <a:prstGeom prst="line">
            <a:avLst/>
          </a:prstGeom>
          <a:ln>
            <a:solidFill>
              <a:srgbClr val="FFC800"/>
            </a:solidFill>
          </a:ln>
        </p:spPr>
        <p:style>
          <a:lnRef idx="1">
            <a:schemeClr val="dk1"/>
          </a:lnRef>
          <a:fillRef idx="0">
            <a:schemeClr val="dk1"/>
          </a:fillRef>
          <a:effectRef idx="0">
            <a:schemeClr val="dk1"/>
          </a:effectRef>
          <a:fontRef idx="minor">
            <a:schemeClr val="tx1"/>
          </a:fontRef>
        </p:style>
      </p:cxnSp>
      <p:sp>
        <p:nvSpPr>
          <p:cNvPr id="15" name="ZoneTexte 14">
            <a:extLst>
              <a:ext uri="{FF2B5EF4-FFF2-40B4-BE49-F238E27FC236}">
                <a16:creationId xmlns:a16="http://schemas.microsoft.com/office/drawing/2014/main" id="{3C3E33F1-2E2B-FF28-C03F-944A927D883B}"/>
              </a:ext>
            </a:extLst>
          </p:cNvPr>
          <p:cNvSpPr txBox="1"/>
          <p:nvPr/>
        </p:nvSpPr>
        <p:spPr>
          <a:xfrm>
            <a:off x="316883" y="1163544"/>
            <a:ext cx="3455516" cy="584775"/>
          </a:xfrm>
          <a:prstGeom prst="rect">
            <a:avLst/>
          </a:prstGeom>
          <a:noFill/>
          <a:ln>
            <a:noFill/>
            <a:prstDash val="dash"/>
          </a:ln>
        </p:spPr>
        <p:txBody>
          <a:bodyPr wrap="square">
            <a:spAutoFit/>
          </a:bodyPr>
          <a:lstStyle/>
          <a:p>
            <a:pPr algn="just"/>
            <a:r>
              <a:rPr lang="fr-FR" sz="1600" b="1" dirty="0">
                <a:solidFill>
                  <a:srgbClr val="FFC800"/>
                </a:solidFill>
                <a:latin typeface="Arial" panose="020B0604020202020204" pitchFamily="34" charset="0"/>
                <a:cs typeface="Arial" panose="020B0604020202020204" pitchFamily="34" charset="0"/>
              </a:rPr>
              <a:t> L’association des parties prenantes au plan de vigilance</a:t>
            </a:r>
          </a:p>
        </p:txBody>
      </p:sp>
      <p:sp>
        <p:nvSpPr>
          <p:cNvPr id="16" name="ZoneTexte 15">
            <a:extLst>
              <a:ext uri="{FF2B5EF4-FFF2-40B4-BE49-F238E27FC236}">
                <a16:creationId xmlns:a16="http://schemas.microsoft.com/office/drawing/2014/main" id="{39A22399-1552-32D6-E367-9805C3F98C3E}"/>
              </a:ext>
            </a:extLst>
          </p:cNvPr>
          <p:cNvSpPr txBox="1"/>
          <p:nvPr/>
        </p:nvSpPr>
        <p:spPr>
          <a:xfrm>
            <a:off x="6503943" y="1195230"/>
            <a:ext cx="5266952" cy="584775"/>
          </a:xfrm>
          <a:prstGeom prst="rect">
            <a:avLst/>
          </a:prstGeom>
          <a:noFill/>
          <a:ln>
            <a:noFill/>
            <a:prstDash val="dash"/>
          </a:ln>
        </p:spPr>
        <p:txBody>
          <a:bodyPr wrap="square">
            <a:spAutoFit/>
          </a:bodyPr>
          <a:lstStyle/>
          <a:p>
            <a:pPr algn="ctr"/>
            <a:r>
              <a:rPr lang="fr-FR" sz="1600" b="1" dirty="0">
                <a:solidFill>
                  <a:schemeClr val="accent2">
                    <a:lumMod val="75000"/>
                  </a:schemeClr>
                </a:solidFill>
                <a:latin typeface="Arial" panose="020B0604020202020204" pitchFamily="34" charset="0"/>
                <a:cs typeface="Arial" panose="020B0604020202020204" pitchFamily="34" charset="0"/>
              </a:rPr>
              <a:t>Une obligation d’information et de consultation des parties prenantes</a:t>
            </a:r>
          </a:p>
        </p:txBody>
      </p:sp>
      <p:cxnSp>
        <p:nvCxnSpPr>
          <p:cNvPr id="31" name="Connecteur droit 30">
            <a:extLst>
              <a:ext uri="{FF2B5EF4-FFF2-40B4-BE49-F238E27FC236}">
                <a16:creationId xmlns:a16="http://schemas.microsoft.com/office/drawing/2014/main" id="{4FC0AFD3-F85B-3C10-CE4F-24303BAA7028}"/>
              </a:ext>
            </a:extLst>
          </p:cNvPr>
          <p:cNvCxnSpPr>
            <a:cxnSpLocks/>
          </p:cNvCxnSpPr>
          <p:nvPr/>
        </p:nvCxnSpPr>
        <p:spPr>
          <a:xfrm flipV="1">
            <a:off x="4357537" y="1267150"/>
            <a:ext cx="0" cy="5028579"/>
          </a:xfrm>
          <a:prstGeom prst="line">
            <a:avLst/>
          </a:prstGeom>
          <a:ln w="12700">
            <a:solidFill>
              <a:srgbClr val="FFC800"/>
            </a:solidFill>
          </a:ln>
        </p:spPr>
        <p:style>
          <a:lnRef idx="1">
            <a:schemeClr val="dk1"/>
          </a:lnRef>
          <a:fillRef idx="0">
            <a:schemeClr val="dk1"/>
          </a:fillRef>
          <a:effectRef idx="0">
            <a:schemeClr val="dk1"/>
          </a:effectRef>
          <a:fontRef idx="minor">
            <a:schemeClr val="tx1"/>
          </a:fontRef>
        </p:style>
      </p:cxnSp>
      <p:sp>
        <p:nvSpPr>
          <p:cNvPr id="81" name="ZoneTexte 48">
            <a:extLst>
              <a:ext uri="{FF2B5EF4-FFF2-40B4-BE49-F238E27FC236}">
                <a16:creationId xmlns:a16="http://schemas.microsoft.com/office/drawing/2014/main" id="{E00FF272-3660-7E6B-B208-9D5163078669}"/>
              </a:ext>
            </a:extLst>
          </p:cNvPr>
          <p:cNvSpPr txBox="1"/>
          <p:nvPr/>
        </p:nvSpPr>
        <p:spPr>
          <a:xfrm>
            <a:off x="288867" y="1683565"/>
            <a:ext cx="3161710" cy="276999"/>
          </a:xfrm>
          <a:prstGeom prst="rect">
            <a:avLst/>
          </a:prstGeom>
          <a:noFill/>
          <a:ln>
            <a:noFill/>
            <a:prstDash val="dash"/>
          </a:ln>
        </p:spPr>
        <p:txBody>
          <a:bodyPr wrap="square">
            <a:spAutoFit/>
          </a:bodyPr>
          <a:lstStyle/>
          <a:p>
            <a:r>
              <a:rPr lang="fr-FR" sz="1200" b="1" dirty="0">
                <a:solidFill>
                  <a:schemeClr val="tx2">
                    <a:lumMod val="90000"/>
                    <a:lumOff val="10000"/>
                  </a:schemeClr>
                </a:solidFill>
                <a:latin typeface="Arial" panose="020B0604020202020204" pitchFamily="34" charset="0"/>
                <a:cs typeface="Arial" panose="020B0604020202020204" pitchFamily="34" charset="0"/>
              </a:rPr>
              <a:t>[art. L.225-102-4 I.4°  code de commerce]</a:t>
            </a:r>
          </a:p>
        </p:txBody>
      </p:sp>
      <p:sp>
        <p:nvSpPr>
          <p:cNvPr id="86" name="TextBox 85">
            <a:extLst>
              <a:ext uri="{FF2B5EF4-FFF2-40B4-BE49-F238E27FC236}">
                <a16:creationId xmlns:a16="http://schemas.microsoft.com/office/drawing/2014/main" id="{A21AFEC3-374C-8E15-8075-D65F9CA50726}"/>
              </a:ext>
            </a:extLst>
          </p:cNvPr>
          <p:cNvSpPr txBox="1"/>
          <p:nvPr/>
        </p:nvSpPr>
        <p:spPr>
          <a:xfrm>
            <a:off x="67339" y="2324313"/>
            <a:ext cx="4110503" cy="769441"/>
          </a:xfrm>
          <a:prstGeom prst="rect">
            <a:avLst/>
          </a:prstGeom>
          <a:noFill/>
          <a:ln>
            <a:solidFill>
              <a:srgbClr val="FF0000"/>
            </a:solidFill>
            <a:prstDash val="solid"/>
          </a:ln>
        </p:spPr>
        <p:txBody>
          <a:bodyPr wrap="square" rtlCol="0">
            <a:spAutoFit/>
          </a:bodyPr>
          <a:lstStyle/>
          <a:p>
            <a:pPr marL="171450" indent="-171450" algn="just">
              <a:buFont typeface="Wingdings" panose="05000000000000000000" pitchFamily="2" charset="2"/>
              <a:buChar char="v"/>
            </a:pPr>
            <a:r>
              <a:rPr lang="fr-FR" sz="1100" dirty="0">
                <a:latin typeface="Arial" panose="020B0604020202020204" pitchFamily="34" charset="0"/>
                <a:cs typeface="Arial" panose="020B0604020202020204" pitchFamily="34" charset="0"/>
              </a:rPr>
              <a:t>Le plan a vocation à être élaboré </a:t>
            </a:r>
            <a:r>
              <a:rPr lang="fr-FR" sz="1100" b="1" dirty="0">
                <a:solidFill>
                  <a:srgbClr val="FF0000"/>
                </a:solidFill>
                <a:latin typeface="Arial" panose="020B0604020202020204" pitchFamily="34" charset="0"/>
                <a:cs typeface="Arial" panose="020B0604020202020204" pitchFamily="34" charset="0"/>
              </a:rPr>
              <a:t>en association avec les parties prenantes</a:t>
            </a:r>
            <a:r>
              <a:rPr lang="fr-FR" sz="1100" dirty="0">
                <a:latin typeface="Arial" panose="020B0604020202020204" pitchFamily="34" charset="0"/>
                <a:cs typeface="Arial" panose="020B0604020202020204" pitchFamily="34" charset="0"/>
              </a:rPr>
              <a:t> de la société, le cas échéant dans le cadre d’initiatives pluripartites au sein de filières ou à l’échelle territoriale.</a:t>
            </a:r>
          </a:p>
        </p:txBody>
      </p:sp>
      <p:sp>
        <p:nvSpPr>
          <p:cNvPr id="51" name="TextBox 50">
            <a:extLst>
              <a:ext uri="{FF2B5EF4-FFF2-40B4-BE49-F238E27FC236}">
                <a16:creationId xmlns:a16="http://schemas.microsoft.com/office/drawing/2014/main" id="{3FA181A6-FD2F-719E-73F4-5E01F2E905CD}"/>
              </a:ext>
            </a:extLst>
          </p:cNvPr>
          <p:cNvSpPr txBox="1"/>
          <p:nvPr/>
        </p:nvSpPr>
        <p:spPr>
          <a:xfrm>
            <a:off x="1169661" y="1985872"/>
            <a:ext cx="2347557" cy="276999"/>
          </a:xfrm>
          <a:prstGeom prst="rect">
            <a:avLst/>
          </a:prstGeom>
          <a:noFill/>
          <a:ln>
            <a:noFill/>
            <a:prstDash val="dash"/>
          </a:ln>
        </p:spPr>
        <p:txBody>
          <a:bodyPr wrap="square" rtlCol="0">
            <a:spAutoFit/>
          </a:bodyPr>
          <a:lstStyle/>
          <a:p>
            <a:pPr algn="just"/>
            <a:r>
              <a:rPr lang="fr-FR" sz="1200" b="1" dirty="0">
                <a:solidFill>
                  <a:srgbClr val="FFC000"/>
                </a:solidFill>
                <a:latin typeface="Arial" panose="020B0604020202020204" pitchFamily="34" charset="0"/>
                <a:cs typeface="Arial" panose="020B0604020202020204" pitchFamily="34" charset="0"/>
              </a:rPr>
              <a:t>Le plan de vigilance </a:t>
            </a:r>
          </a:p>
        </p:txBody>
      </p:sp>
      <p:sp>
        <p:nvSpPr>
          <p:cNvPr id="2" name="Rectangle 1">
            <a:extLst>
              <a:ext uri="{FF2B5EF4-FFF2-40B4-BE49-F238E27FC236}">
                <a16:creationId xmlns:a16="http://schemas.microsoft.com/office/drawing/2014/main" id="{B2B3B082-8A5D-8A35-0741-FF52F62D65BB}"/>
              </a:ext>
            </a:extLst>
          </p:cNvPr>
          <p:cNvSpPr/>
          <p:nvPr/>
        </p:nvSpPr>
        <p:spPr>
          <a:xfrm>
            <a:off x="6084899" y="2925877"/>
            <a:ext cx="6028660" cy="3369852"/>
          </a:xfrm>
          <a:prstGeom prst="rect">
            <a:avLst/>
          </a:prstGeom>
          <a:solidFill>
            <a:schemeClr val="accent2">
              <a:lumMod val="75000"/>
              <a:alpha val="6000"/>
            </a:schemeClr>
          </a:solidFill>
          <a:ln>
            <a:solidFill>
              <a:schemeClr val="accent2">
                <a:lumMod val="7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171450" indent="-171450">
              <a:buFont typeface="Wingdings" panose="05000000000000000000" pitchFamily="2" charset="2"/>
              <a:buChar char="v"/>
            </a:pPr>
            <a:r>
              <a:rPr lang="fr-FR" sz="1200" b="1" dirty="0">
                <a:solidFill>
                  <a:schemeClr val="tx1"/>
                </a:solidFill>
                <a:latin typeface="Arial    "/>
              </a:rPr>
              <a:t>Consultation des parties prenantes </a:t>
            </a:r>
          </a:p>
          <a:p>
            <a:pPr marL="171450" indent="-171450">
              <a:buFont typeface="Wingdings" panose="05000000000000000000" pitchFamily="2" charset="2"/>
              <a:buChar char="v"/>
            </a:pPr>
            <a:endParaRPr lang="fr-FR" sz="1050" dirty="0">
              <a:solidFill>
                <a:schemeClr val="tx1"/>
              </a:solidFill>
              <a:latin typeface="Arial    "/>
            </a:endParaRPr>
          </a:p>
          <a:p>
            <a:pPr algn="ctr">
              <a:buClr>
                <a:schemeClr val="accent4">
                  <a:lumMod val="75000"/>
                </a:schemeClr>
              </a:buClr>
            </a:pPr>
            <a:r>
              <a:rPr lang="fr-FR" sz="1050" dirty="0">
                <a:solidFill>
                  <a:schemeClr val="tx1"/>
                </a:solidFill>
                <a:latin typeface="Arial    "/>
              </a:rPr>
              <a:t>La consultation des parties prenantes se déroule aux différentes étapes du </a:t>
            </a:r>
            <a:r>
              <a:rPr lang="fr-FR" sz="1050" b="1" dirty="0">
                <a:solidFill>
                  <a:schemeClr val="accent2">
                    <a:lumMod val="75000"/>
                  </a:schemeClr>
                </a:solidFill>
                <a:latin typeface="Arial    "/>
              </a:rPr>
              <a:t>processus de vigilance</a:t>
            </a:r>
            <a:r>
              <a:rPr lang="fr-FR" sz="1050" dirty="0">
                <a:solidFill>
                  <a:schemeClr val="tx1"/>
                </a:solidFill>
                <a:latin typeface="Arial    "/>
              </a:rPr>
              <a:t> suivantes :</a:t>
            </a:r>
          </a:p>
        </p:txBody>
      </p:sp>
      <p:sp>
        <p:nvSpPr>
          <p:cNvPr id="8" name="TextBox 7">
            <a:extLst>
              <a:ext uri="{FF2B5EF4-FFF2-40B4-BE49-F238E27FC236}">
                <a16:creationId xmlns:a16="http://schemas.microsoft.com/office/drawing/2014/main" id="{8504AC31-656A-4422-0BA7-CEAB88A39766}"/>
              </a:ext>
            </a:extLst>
          </p:cNvPr>
          <p:cNvSpPr txBox="1"/>
          <p:nvPr/>
        </p:nvSpPr>
        <p:spPr>
          <a:xfrm>
            <a:off x="6465098" y="4544649"/>
            <a:ext cx="1789252" cy="507831"/>
          </a:xfrm>
          <a:prstGeom prst="rect">
            <a:avLst/>
          </a:prstGeom>
          <a:noFill/>
          <a:ln>
            <a:solidFill>
              <a:schemeClr val="accent2">
                <a:lumMod val="75000"/>
              </a:schemeClr>
            </a:solidFill>
          </a:ln>
        </p:spPr>
        <p:txBody>
          <a:bodyPr wrap="square" rtlCol="0">
            <a:spAutoFit/>
          </a:bodyPr>
          <a:lstStyle/>
          <a:p>
            <a:pPr algn="just"/>
            <a:r>
              <a:rPr lang="fr-FR" sz="900" dirty="0">
                <a:latin typeface="Arial    "/>
              </a:rPr>
              <a:t>Recensement, évaluation et hiérarchisation des incidences   </a:t>
            </a:r>
            <a:r>
              <a:rPr lang="fr-FR" sz="900" b="1" dirty="0">
                <a:solidFill>
                  <a:schemeClr val="accent2">
                    <a:lumMod val="75000"/>
                  </a:schemeClr>
                </a:solidFill>
                <a:latin typeface="Arial    "/>
              </a:rPr>
              <a:t>[art.8 et 9]</a:t>
            </a:r>
          </a:p>
        </p:txBody>
      </p:sp>
      <p:sp>
        <p:nvSpPr>
          <p:cNvPr id="9" name="TextBox 8">
            <a:extLst>
              <a:ext uri="{FF2B5EF4-FFF2-40B4-BE49-F238E27FC236}">
                <a16:creationId xmlns:a16="http://schemas.microsoft.com/office/drawing/2014/main" id="{5E7C0621-0977-EE5A-0593-31502BBB2821}"/>
              </a:ext>
            </a:extLst>
          </p:cNvPr>
          <p:cNvSpPr txBox="1"/>
          <p:nvPr/>
        </p:nvSpPr>
        <p:spPr>
          <a:xfrm>
            <a:off x="6773588" y="5185560"/>
            <a:ext cx="2363831" cy="507831"/>
          </a:xfrm>
          <a:prstGeom prst="rect">
            <a:avLst/>
          </a:prstGeom>
          <a:noFill/>
          <a:ln>
            <a:solidFill>
              <a:schemeClr val="accent2">
                <a:lumMod val="75000"/>
              </a:schemeClr>
            </a:solidFill>
          </a:ln>
        </p:spPr>
        <p:txBody>
          <a:bodyPr wrap="square" rtlCol="0">
            <a:spAutoFit/>
          </a:bodyPr>
          <a:lstStyle/>
          <a:p>
            <a:pPr algn="just"/>
            <a:r>
              <a:rPr lang="fr-FR" sz="900" dirty="0">
                <a:latin typeface="Arial    "/>
              </a:rPr>
              <a:t>Élaboration du plan en matière de prévention et du plan de mesures correctives </a:t>
            </a:r>
            <a:r>
              <a:rPr lang="fr-FR" sz="900" b="1" dirty="0">
                <a:solidFill>
                  <a:schemeClr val="accent2">
                    <a:lumMod val="75000"/>
                  </a:schemeClr>
                </a:solidFill>
                <a:latin typeface="Arial    "/>
              </a:rPr>
              <a:t>[art.10 et 11]</a:t>
            </a:r>
          </a:p>
        </p:txBody>
      </p:sp>
      <p:sp>
        <p:nvSpPr>
          <p:cNvPr id="14" name="TextBox 13">
            <a:extLst>
              <a:ext uri="{FF2B5EF4-FFF2-40B4-BE49-F238E27FC236}">
                <a16:creationId xmlns:a16="http://schemas.microsoft.com/office/drawing/2014/main" id="{14A90C0C-BF6C-C8FD-BA24-3C50FD421AB1}"/>
              </a:ext>
            </a:extLst>
          </p:cNvPr>
          <p:cNvSpPr txBox="1"/>
          <p:nvPr/>
        </p:nvSpPr>
        <p:spPr>
          <a:xfrm>
            <a:off x="9517140" y="5159859"/>
            <a:ext cx="1852046" cy="507831"/>
          </a:xfrm>
          <a:prstGeom prst="rect">
            <a:avLst/>
          </a:prstGeom>
          <a:noFill/>
          <a:ln>
            <a:solidFill>
              <a:schemeClr val="accent2">
                <a:lumMod val="75000"/>
              </a:schemeClr>
            </a:solidFill>
          </a:ln>
        </p:spPr>
        <p:txBody>
          <a:bodyPr wrap="square" rtlCol="0">
            <a:spAutoFit/>
          </a:bodyPr>
          <a:lstStyle/>
          <a:p>
            <a:pPr algn="just"/>
            <a:r>
              <a:rPr lang="fr-FR" sz="900" dirty="0">
                <a:latin typeface="Arial    "/>
              </a:rPr>
              <a:t>Décision de suspension d’une relation commerciale </a:t>
            </a:r>
            <a:r>
              <a:rPr lang="fr-FR" sz="900" b="1" dirty="0">
                <a:solidFill>
                  <a:schemeClr val="accent2">
                    <a:lumMod val="75000"/>
                  </a:schemeClr>
                </a:solidFill>
                <a:latin typeface="Arial    "/>
              </a:rPr>
              <a:t>[art.10 et 11]</a:t>
            </a:r>
          </a:p>
        </p:txBody>
      </p:sp>
      <p:sp>
        <p:nvSpPr>
          <p:cNvPr id="17" name="TextBox 16">
            <a:extLst>
              <a:ext uri="{FF2B5EF4-FFF2-40B4-BE49-F238E27FC236}">
                <a16:creationId xmlns:a16="http://schemas.microsoft.com/office/drawing/2014/main" id="{FAB4B879-A2EB-5927-8007-BA774390A741}"/>
              </a:ext>
            </a:extLst>
          </p:cNvPr>
          <p:cNvSpPr txBox="1"/>
          <p:nvPr/>
        </p:nvSpPr>
        <p:spPr>
          <a:xfrm>
            <a:off x="9860798" y="4564075"/>
            <a:ext cx="1852046" cy="507831"/>
          </a:xfrm>
          <a:prstGeom prst="rect">
            <a:avLst/>
          </a:prstGeom>
          <a:noFill/>
          <a:ln>
            <a:solidFill>
              <a:schemeClr val="accent2">
                <a:lumMod val="75000"/>
              </a:schemeClr>
            </a:solidFill>
          </a:ln>
        </p:spPr>
        <p:txBody>
          <a:bodyPr wrap="square" rtlCol="0">
            <a:spAutoFit/>
          </a:bodyPr>
          <a:lstStyle/>
          <a:p>
            <a:pPr algn="just"/>
            <a:r>
              <a:rPr lang="fr-FR" sz="900" dirty="0">
                <a:latin typeface="Arial    "/>
              </a:rPr>
              <a:t>Adoption de mesures de remédiation </a:t>
            </a:r>
          </a:p>
          <a:p>
            <a:pPr algn="just"/>
            <a:r>
              <a:rPr lang="fr-FR" sz="900" b="1" dirty="0">
                <a:solidFill>
                  <a:schemeClr val="accent2">
                    <a:lumMod val="75000"/>
                  </a:schemeClr>
                </a:solidFill>
                <a:latin typeface="Arial    "/>
              </a:rPr>
              <a:t>[art.12]</a:t>
            </a:r>
          </a:p>
        </p:txBody>
      </p:sp>
      <p:sp>
        <p:nvSpPr>
          <p:cNvPr id="18" name="TextBox 17">
            <a:extLst>
              <a:ext uri="{FF2B5EF4-FFF2-40B4-BE49-F238E27FC236}">
                <a16:creationId xmlns:a16="http://schemas.microsoft.com/office/drawing/2014/main" id="{E91A785F-635E-3EFD-0092-D69FB1D3817A}"/>
              </a:ext>
            </a:extLst>
          </p:cNvPr>
          <p:cNvSpPr txBox="1"/>
          <p:nvPr/>
        </p:nvSpPr>
        <p:spPr>
          <a:xfrm>
            <a:off x="10230566" y="3896133"/>
            <a:ext cx="1789252" cy="507831"/>
          </a:xfrm>
          <a:prstGeom prst="rect">
            <a:avLst/>
          </a:prstGeom>
          <a:noFill/>
          <a:ln>
            <a:solidFill>
              <a:schemeClr val="accent2">
                <a:lumMod val="75000"/>
              </a:schemeClr>
            </a:solidFill>
          </a:ln>
        </p:spPr>
        <p:txBody>
          <a:bodyPr wrap="square" rtlCol="0">
            <a:spAutoFit/>
          </a:bodyPr>
          <a:lstStyle/>
          <a:p>
            <a:pPr algn="just"/>
            <a:r>
              <a:rPr lang="fr-FR" sz="900" dirty="0">
                <a:latin typeface="Arial    "/>
              </a:rPr>
              <a:t>Elaboration d’indicateurs qualitatifs et quantitatifs aux fins du suivi </a:t>
            </a:r>
            <a:r>
              <a:rPr lang="fr-FR" sz="900" b="1" dirty="0">
                <a:solidFill>
                  <a:schemeClr val="accent2">
                    <a:lumMod val="75000"/>
                  </a:schemeClr>
                </a:solidFill>
                <a:latin typeface="Arial    "/>
              </a:rPr>
              <a:t>[art.15]</a:t>
            </a:r>
          </a:p>
        </p:txBody>
      </p:sp>
      <p:cxnSp>
        <p:nvCxnSpPr>
          <p:cNvPr id="19" name="Straight Arrow Connector 18">
            <a:extLst>
              <a:ext uri="{FF2B5EF4-FFF2-40B4-BE49-F238E27FC236}">
                <a16:creationId xmlns:a16="http://schemas.microsoft.com/office/drawing/2014/main" id="{2B6B3AE9-4504-85DE-FDBC-77E0FD0CEC90}"/>
              </a:ext>
            </a:extLst>
          </p:cNvPr>
          <p:cNvCxnSpPr>
            <a:cxnSpLocks/>
          </p:cNvCxnSpPr>
          <p:nvPr/>
        </p:nvCxnSpPr>
        <p:spPr>
          <a:xfrm flipH="1">
            <a:off x="7998520" y="3698513"/>
            <a:ext cx="495104" cy="359137"/>
          </a:xfrm>
          <a:prstGeom prst="straightConnector1">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81C0CD5E-F987-E6BD-4FC6-D25BF3F49661}"/>
              </a:ext>
            </a:extLst>
          </p:cNvPr>
          <p:cNvCxnSpPr>
            <a:cxnSpLocks/>
          </p:cNvCxnSpPr>
          <p:nvPr/>
        </p:nvCxnSpPr>
        <p:spPr>
          <a:xfrm flipH="1">
            <a:off x="8655268" y="3895637"/>
            <a:ext cx="238294" cy="1210630"/>
          </a:xfrm>
          <a:prstGeom prst="straightConnector1">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335E8422-DD36-698D-D0CB-FFD13DBEFCDA}"/>
              </a:ext>
            </a:extLst>
          </p:cNvPr>
          <p:cNvCxnSpPr>
            <a:cxnSpLocks/>
          </p:cNvCxnSpPr>
          <p:nvPr/>
        </p:nvCxnSpPr>
        <p:spPr>
          <a:xfrm>
            <a:off x="9538411" y="3744046"/>
            <a:ext cx="458282" cy="755682"/>
          </a:xfrm>
          <a:prstGeom prst="straightConnector1">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38B0D776-A49F-CBC3-9BAF-37265FFD10F3}"/>
              </a:ext>
            </a:extLst>
          </p:cNvPr>
          <p:cNvCxnSpPr>
            <a:cxnSpLocks/>
          </p:cNvCxnSpPr>
          <p:nvPr/>
        </p:nvCxnSpPr>
        <p:spPr>
          <a:xfrm>
            <a:off x="9794747" y="3615394"/>
            <a:ext cx="738088" cy="232341"/>
          </a:xfrm>
          <a:prstGeom prst="straightConnector1">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9E0DDE08-FA97-CC45-D82A-4B8AFED5D42E}"/>
              </a:ext>
            </a:extLst>
          </p:cNvPr>
          <p:cNvCxnSpPr>
            <a:cxnSpLocks/>
          </p:cNvCxnSpPr>
          <p:nvPr/>
        </p:nvCxnSpPr>
        <p:spPr>
          <a:xfrm>
            <a:off x="9099229" y="3895014"/>
            <a:ext cx="504702" cy="1182514"/>
          </a:xfrm>
          <a:prstGeom prst="straightConnector1">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7" name="Titre 1">
            <a:extLst>
              <a:ext uri="{FF2B5EF4-FFF2-40B4-BE49-F238E27FC236}">
                <a16:creationId xmlns:a16="http://schemas.microsoft.com/office/drawing/2014/main" id="{556E3B96-9C07-5058-C96B-D203B6884212}"/>
              </a:ext>
            </a:extLst>
          </p:cNvPr>
          <p:cNvSpPr txBox="1">
            <a:spLocks/>
          </p:cNvSpPr>
          <p:nvPr/>
        </p:nvSpPr>
        <p:spPr>
          <a:xfrm>
            <a:off x="1020848" y="781839"/>
            <a:ext cx="10738859" cy="34043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1500" b="1" i="1" dirty="0">
                <a:latin typeface="Arial    "/>
              </a:rPr>
              <a:t>La CS3D étend le champ d’application de l’association/ concertation des parties prenantes au-delà du recensement des atteintes et du mécanisme de recueil des signalements</a:t>
            </a:r>
          </a:p>
        </p:txBody>
      </p:sp>
      <p:sp>
        <p:nvSpPr>
          <p:cNvPr id="38" name="Rectangle 37">
            <a:extLst>
              <a:ext uri="{FF2B5EF4-FFF2-40B4-BE49-F238E27FC236}">
                <a16:creationId xmlns:a16="http://schemas.microsoft.com/office/drawing/2014/main" id="{E2D1090B-C6CE-FCF8-A272-9E0646F92270}"/>
              </a:ext>
            </a:extLst>
          </p:cNvPr>
          <p:cNvSpPr/>
          <p:nvPr/>
        </p:nvSpPr>
        <p:spPr>
          <a:xfrm>
            <a:off x="6095999" y="2035036"/>
            <a:ext cx="6028660" cy="797239"/>
          </a:xfrm>
          <a:prstGeom prst="rect">
            <a:avLst/>
          </a:prstGeom>
          <a:solidFill>
            <a:schemeClr val="accent2">
              <a:lumMod val="75000"/>
              <a:alpha val="6000"/>
            </a:schemeClr>
          </a:solidFill>
          <a:ln>
            <a:solidFill>
              <a:schemeClr val="accent2">
                <a:lumMod val="7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171450" indent="-171450">
              <a:buFont typeface="Wingdings" panose="05000000000000000000" pitchFamily="2" charset="2"/>
              <a:buChar char="v"/>
            </a:pPr>
            <a:r>
              <a:rPr lang="fr-FR" sz="1200" b="1" dirty="0">
                <a:solidFill>
                  <a:schemeClr val="tx1"/>
                </a:solidFill>
                <a:latin typeface="Arial    "/>
              </a:rPr>
              <a:t>Information des parties prenantes </a:t>
            </a:r>
          </a:p>
          <a:p>
            <a:pPr marL="171450" indent="-171450">
              <a:buFontTx/>
              <a:buChar char="-"/>
            </a:pPr>
            <a:r>
              <a:rPr lang="fr-FR" sz="1100" dirty="0">
                <a:solidFill>
                  <a:schemeClr val="tx1"/>
                </a:solidFill>
                <a:latin typeface="Arial    "/>
              </a:rPr>
              <a:t>Les échanges efficaces doivent comprendre la fourniture d’informations pertinentes et complètes aux parties prenantes consultées ; </a:t>
            </a:r>
          </a:p>
          <a:p>
            <a:pPr marL="171450" indent="-171450">
              <a:buFontTx/>
              <a:buChar char="-"/>
            </a:pPr>
            <a:r>
              <a:rPr lang="fr-FR" sz="1100" dirty="0">
                <a:solidFill>
                  <a:schemeClr val="tx1"/>
                </a:solidFill>
                <a:latin typeface="Arial    "/>
              </a:rPr>
              <a:t>Les parties prenantes sont informée des procédures de plaintes </a:t>
            </a:r>
            <a:r>
              <a:rPr lang="fr-FR" sz="1100" b="1" dirty="0">
                <a:solidFill>
                  <a:schemeClr val="accent2">
                    <a:lumMod val="75000"/>
                  </a:schemeClr>
                </a:solidFill>
                <a:latin typeface="Arial    "/>
              </a:rPr>
              <a:t>[art.14.3] </a:t>
            </a:r>
          </a:p>
        </p:txBody>
      </p:sp>
      <p:cxnSp>
        <p:nvCxnSpPr>
          <p:cNvPr id="45" name="Straight Arrow Connector 44">
            <a:extLst>
              <a:ext uri="{FF2B5EF4-FFF2-40B4-BE49-F238E27FC236}">
                <a16:creationId xmlns:a16="http://schemas.microsoft.com/office/drawing/2014/main" id="{5B64A4BB-5D85-BC95-B859-2A395DF4B970}"/>
              </a:ext>
            </a:extLst>
          </p:cNvPr>
          <p:cNvCxnSpPr>
            <a:cxnSpLocks/>
            <a:stCxn id="55" idx="0"/>
          </p:cNvCxnSpPr>
          <p:nvPr/>
        </p:nvCxnSpPr>
        <p:spPr>
          <a:xfrm flipV="1">
            <a:off x="5246188" y="2262871"/>
            <a:ext cx="817992" cy="297865"/>
          </a:xfrm>
          <a:prstGeom prst="straightConnector1">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E85FF1F8-3E69-E3AB-AF27-AA6D236252DC}"/>
              </a:ext>
            </a:extLst>
          </p:cNvPr>
          <p:cNvSpPr txBox="1"/>
          <p:nvPr/>
        </p:nvSpPr>
        <p:spPr>
          <a:xfrm>
            <a:off x="1078348" y="3060665"/>
            <a:ext cx="2576155" cy="461665"/>
          </a:xfrm>
          <a:prstGeom prst="rect">
            <a:avLst/>
          </a:prstGeom>
          <a:noFill/>
          <a:ln>
            <a:noFill/>
            <a:prstDash val="dash"/>
          </a:ln>
        </p:spPr>
        <p:txBody>
          <a:bodyPr wrap="square" rtlCol="0">
            <a:spAutoFit/>
          </a:bodyPr>
          <a:lstStyle/>
          <a:p>
            <a:pPr algn="just"/>
            <a:r>
              <a:rPr lang="fr-FR" sz="1200" b="1" dirty="0">
                <a:solidFill>
                  <a:srgbClr val="FFC000"/>
                </a:solidFill>
                <a:latin typeface="Arial" panose="020B0604020202020204" pitchFamily="34" charset="0"/>
                <a:cs typeface="Arial" panose="020B0604020202020204" pitchFamily="34" charset="0"/>
              </a:rPr>
              <a:t>Le mécanisme d’alerte et de recueil des signalements</a:t>
            </a:r>
          </a:p>
        </p:txBody>
      </p:sp>
      <p:sp>
        <p:nvSpPr>
          <p:cNvPr id="50" name="TextBox 49">
            <a:extLst>
              <a:ext uri="{FF2B5EF4-FFF2-40B4-BE49-F238E27FC236}">
                <a16:creationId xmlns:a16="http://schemas.microsoft.com/office/drawing/2014/main" id="{94F0E05B-04E3-4CD6-6058-B025959304E5}"/>
              </a:ext>
            </a:extLst>
          </p:cNvPr>
          <p:cNvSpPr txBox="1"/>
          <p:nvPr/>
        </p:nvSpPr>
        <p:spPr>
          <a:xfrm>
            <a:off x="67339" y="3526920"/>
            <a:ext cx="4110502" cy="769441"/>
          </a:xfrm>
          <a:prstGeom prst="rect">
            <a:avLst/>
          </a:prstGeom>
          <a:noFill/>
          <a:ln>
            <a:solidFill>
              <a:srgbClr val="FF0000"/>
            </a:solidFill>
            <a:prstDash val="solid"/>
          </a:ln>
        </p:spPr>
        <p:txBody>
          <a:bodyPr wrap="square" rtlCol="0">
            <a:spAutoFit/>
          </a:bodyPr>
          <a:lstStyle/>
          <a:p>
            <a:pPr marL="171450" indent="-171450" algn="just">
              <a:buFont typeface="Wingdings" panose="05000000000000000000" pitchFamily="2" charset="2"/>
              <a:buChar char="v"/>
            </a:pPr>
            <a:r>
              <a:rPr lang="fr-FR" sz="1100" dirty="0">
                <a:latin typeface="Arial" panose="020B0604020202020204" pitchFamily="34" charset="0"/>
                <a:cs typeface="Arial" panose="020B0604020202020204" pitchFamily="34" charset="0"/>
              </a:rPr>
              <a:t>Le </a:t>
            </a:r>
            <a:r>
              <a:rPr lang="fr-FR" sz="1100" b="1" dirty="0">
                <a:solidFill>
                  <a:srgbClr val="FF0000"/>
                </a:solidFill>
                <a:latin typeface="Arial" panose="020B0604020202020204" pitchFamily="34" charset="0"/>
                <a:cs typeface="Arial" panose="020B0604020202020204" pitchFamily="34" charset="0"/>
              </a:rPr>
              <a:t>mécanisme d’alerte </a:t>
            </a:r>
            <a:r>
              <a:rPr lang="fr-FR" sz="1100" dirty="0">
                <a:latin typeface="Arial" panose="020B0604020202020204" pitchFamily="34" charset="0"/>
                <a:cs typeface="Arial" panose="020B0604020202020204" pitchFamily="34" charset="0"/>
              </a:rPr>
              <a:t>et de </a:t>
            </a:r>
            <a:r>
              <a:rPr lang="fr-FR" sz="1100" b="1" dirty="0">
                <a:solidFill>
                  <a:srgbClr val="FF0000"/>
                </a:solidFill>
                <a:latin typeface="Arial" panose="020B0604020202020204" pitchFamily="34" charset="0"/>
                <a:cs typeface="Arial" panose="020B0604020202020204" pitchFamily="34" charset="0"/>
              </a:rPr>
              <a:t>recueil des signalements</a:t>
            </a:r>
            <a:r>
              <a:rPr lang="fr-FR" sz="1100" dirty="0">
                <a:solidFill>
                  <a:srgbClr val="FF0000"/>
                </a:solidFill>
                <a:latin typeface="Arial" panose="020B0604020202020204" pitchFamily="34" charset="0"/>
                <a:cs typeface="Arial" panose="020B0604020202020204" pitchFamily="34" charset="0"/>
              </a:rPr>
              <a:t> </a:t>
            </a:r>
            <a:r>
              <a:rPr lang="fr-FR" sz="1100" dirty="0">
                <a:latin typeface="Arial" panose="020B0604020202020204" pitchFamily="34" charset="0"/>
                <a:cs typeface="Arial" panose="020B0604020202020204" pitchFamily="34" charset="0"/>
              </a:rPr>
              <a:t>relatifs à l’existence ou à la réalisation des risques doit être établi </a:t>
            </a:r>
            <a:r>
              <a:rPr lang="fr-FR" sz="1100" u="sng" dirty="0">
                <a:latin typeface="Arial" panose="020B0604020202020204" pitchFamily="34" charset="0"/>
                <a:cs typeface="Arial" panose="020B0604020202020204" pitchFamily="34" charset="0"/>
              </a:rPr>
              <a:t>en concertation</a:t>
            </a:r>
            <a:r>
              <a:rPr lang="fr-FR" sz="1100" dirty="0">
                <a:latin typeface="Arial" panose="020B0604020202020204" pitchFamily="34" charset="0"/>
                <a:cs typeface="Arial" panose="020B0604020202020204" pitchFamily="34" charset="0"/>
              </a:rPr>
              <a:t> avec les organisations syndicales représentatives dans la société</a:t>
            </a:r>
          </a:p>
        </p:txBody>
      </p:sp>
      <p:pic>
        <p:nvPicPr>
          <p:cNvPr id="53" name="Graphic 52" descr="Checklist outline">
            <a:extLst>
              <a:ext uri="{FF2B5EF4-FFF2-40B4-BE49-F238E27FC236}">
                <a16:creationId xmlns:a16="http://schemas.microsoft.com/office/drawing/2014/main" id="{6412A4E9-1EDE-D15C-6F37-103F06E00C9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2575" y="1912942"/>
            <a:ext cx="397086" cy="397086"/>
          </a:xfrm>
          <a:prstGeom prst="rect">
            <a:avLst/>
          </a:prstGeom>
        </p:spPr>
      </p:pic>
      <p:pic>
        <p:nvPicPr>
          <p:cNvPr id="54" name="Graphic 53" descr="Megaphone1 with solid fill">
            <a:extLst>
              <a:ext uri="{FF2B5EF4-FFF2-40B4-BE49-F238E27FC236}">
                <a16:creationId xmlns:a16="http://schemas.microsoft.com/office/drawing/2014/main" id="{289DAA8B-7EBE-7D82-998D-11434FF1F04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2261" y="3053311"/>
            <a:ext cx="457200" cy="457200"/>
          </a:xfrm>
          <a:prstGeom prst="rect">
            <a:avLst/>
          </a:prstGeom>
        </p:spPr>
      </p:pic>
      <p:sp>
        <p:nvSpPr>
          <p:cNvPr id="55" name="TextBox 54">
            <a:extLst>
              <a:ext uri="{FF2B5EF4-FFF2-40B4-BE49-F238E27FC236}">
                <a16:creationId xmlns:a16="http://schemas.microsoft.com/office/drawing/2014/main" id="{B46E7B7A-E512-4551-1254-44BC24501E79}"/>
              </a:ext>
            </a:extLst>
          </p:cNvPr>
          <p:cNvSpPr txBox="1"/>
          <p:nvPr/>
        </p:nvSpPr>
        <p:spPr>
          <a:xfrm>
            <a:off x="4480892" y="2560736"/>
            <a:ext cx="1530592" cy="1938992"/>
          </a:xfrm>
          <a:prstGeom prst="rect">
            <a:avLst/>
          </a:prstGeom>
          <a:noFill/>
          <a:ln>
            <a:solidFill>
              <a:schemeClr val="accent2">
                <a:lumMod val="50000"/>
              </a:schemeClr>
            </a:solidFill>
            <a:prstDash val="sysDash"/>
          </a:ln>
        </p:spPr>
        <p:txBody>
          <a:bodyPr wrap="square" rtlCol="0">
            <a:spAutoFit/>
          </a:bodyPr>
          <a:lstStyle/>
          <a:p>
            <a:pPr algn="just"/>
            <a:r>
              <a:rPr lang="fr-FR" sz="1000" b="1" dirty="0">
                <a:solidFill>
                  <a:schemeClr val="accent2">
                    <a:lumMod val="75000"/>
                  </a:schemeClr>
                </a:solidFill>
                <a:latin typeface="Arial" panose="020B0604020202020204" pitchFamily="34" charset="0"/>
                <a:cs typeface="Arial" panose="020B0604020202020204" pitchFamily="34" charset="0"/>
              </a:rPr>
              <a:t>[art.3] </a:t>
            </a:r>
            <a:r>
              <a:rPr lang="fr-FR" sz="1000" b="1" i="1" dirty="0">
                <a:solidFill>
                  <a:schemeClr val="accent2">
                    <a:lumMod val="75000"/>
                  </a:schemeClr>
                </a:solidFill>
                <a:latin typeface="Arial" panose="020B0604020202020204" pitchFamily="34" charset="0"/>
                <a:cs typeface="Arial" panose="020B0604020202020204" pitchFamily="34" charset="0"/>
              </a:rPr>
              <a:t>Partie prenante </a:t>
            </a:r>
            <a:r>
              <a:rPr lang="fr-FR" sz="1000" dirty="0">
                <a:latin typeface="Arial" panose="020B0604020202020204" pitchFamily="34" charset="0"/>
                <a:cs typeface="Arial" panose="020B0604020202020204" pitchFamily="34" charset="0"/>
              </a:rPr>
              <a:t>les salariés de l’entreprise et des filiales, les syndicats et représentants des travailleurs, les consommateurs et d’autres individus, groupements ou communautés dont les droits peuvent être affectés.</a:t>
            </a:r>
          </a:p>
        </p:txBody>
      </p:sp>
      <p:cxnSp>
        <p:nvCxnSpPr>
          <p:cNvPr id="57" name="Straight Arrow Connector 56">
            <a:extLst>
              <a:ext uri="{FF2B5EF4-FFF2-40B4-BE49-F238E27FC236}">
                <a16:creationId xmlns:a16="http://schemas.microsoft.com/office/drawing/2014/main" id="{1918BB9E-170B-7E16-A3DA-91F2CD605590}"/>
              </a:ext>
            </a:extLst>
          </p:cNvPr>
          <p:cNvCxnSpPr>
            <a:cxnSpLocks/>
            <a:stCxn id="55" idx="2"/>
          </p:cNvCxnSpPr>
          <p:nvPr/>
        </p:nvCxnSpPr>
        <p:spPr>
          <a:xfrm>
            <a:off x="5246188" y="4499728"/>
            <a:ext cx="817992" cy="685832"/>
          </a:xfrm>
          <a:prstGeom prst="straightConnector1">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C49D9CB4-A59D-B765-8A2A-E325698FA721}"/>
              </a:ext>
            </a:extLst>
          </p:cNvPr>
          <p:cNvSpPr txBox="1"/>
          <p:nvPr/>
        </p:nvSpPr>
        <p:spPr>
          <a:xfrm>
            <a:off x="122364" y="4346464"/>
            <a:ext cx="4089685" cy="261610"/>
          </a:xfrm>
          <a:prstGeom prst="rect">
            <a:avLst/>
          </a:prstGeom>
          <a:noFill/>
          <a:ln w="15875">
            <a:solidFill>
              <a:srgbClr val="FFC000"/>
            </a:solidFill>
            <a:prstDash val="solid"/>
          </a:ln>
        </p:spPr>
        <p:txBody>
          <a:bodyPr wrap="square" rtlCol="0">
            <a:spAutoFit/>
          </a:bodyPr>
          <a:lstStyle/>
          <a:p>
            <a:pPr algn="just"/>
            <a:r>
              <a:rPr lang="fr-FR" sz="1100" dirty="0">
                <a:latin typeface="Arial" panose="020B0604020202020204" pitchFamily="34" charset="0"/>
                <a:cs typeface="Arial" panose="020B0604020202020204" pitchFamily="34" charset="0"/>
              </a:rPr>
              <a:t>Exemples tirés du jugement </a:t>
            </a:r>
            <a:r>
              <a:rPr lang="fr-FR" sz="1100" b="1" dirty="0">
                <a:latin typeface="Arial" panose="020B0604020202020204" pitchFamily="34" charset="0"/>
                <a:cs typeface="Arial" panose="020B0604020202020204" pitchFamily="34" charset="0"/>
              </a:rPr>
              <a:t>La Poste </a:t>
            </a:r>
          </a:p>
        </p:txBody>
      </p:sp>
      <p:sp>
        <p:nvSpPr>
          <p:cNvPr id="64" name="Rectangle 63">
            <a:extLst>
              <a:ext uri="{FF2B5EF4-FFF2-40B4-BE49-F238E27FC236}">
                <a16:creationId xmlns:a16="http://schemas.microsoft.com/office/drawing/2014/main" id="{3F6E5589-5849-6F63-C87A-94BC0C006B31}"/>
              </a:ext>
            </a:extLst>
          </p:cNvPr>
          <p:cNvSpPr/>
          <p:nvPr/>
        </p:nvSpPr>
        <p:spPr>
          <a:xfrm>
            <a:off x="2157653" y="4861053"/>
            <a:ext cx="2023822" cy="1473251"/>
          </a:xfrm>
          <a:prstGeom prst="rect">
            <a:avLst/>
          </a:prstGeom>
          <a:noFill/>
          <a:ln>
            <a:solidFill>
              <a:srgbClr val="FFC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lgn="just">
              <a:buClr>
                <a:schemeClr val="accent2">
                  <a:lumMod val="75000"/>
                </a:schemeClr>
              </a:buClr>
              <a:buFontTx/>
              <a:buChar char="-"/>
            </a:pPr>
            <a:r>
              <a:rPr lang="fr-FR" sz="1050" dirty="0">
                <a:solidFill>
                  <a:schemeClr val="tx1"/>
                </a:solidFill>
                <a:latin typeface="Arial    "/>
              </a:rPr>
              <a:t>Simple communication de convocation à la CDSP ne vaut pas consultation ; </a:t>
            </a:r>
          </a:p>
          <a:p>
            <a:pPr marL="171450" indent="-171450" algn="just">
              <a:buClr>
                <a:schemeClr val="accent2">
                  <a:lumMod val="75000"/>
                </a:schemeClr>
              </a:buClr>
              <a:buFontTx/>
              <a:buChar char="-"/>
            </a:pPr>
            <a:r>
              <a:rPr lang="fr-FR" sz="1050" dirty="0">
                <a:solidFill>
                  <a:schemeClr val="tx1"/>
                </a:solidFill>
                <a:latin typeface="Arial    "/>
              </a:rPr>
              <a:t>Le support de communication ne peut pas être constitué uniquement de </a:t>
            </a:r>
            <a:r>
              <a:rPr lang="fr-FR" sz="1050" i="1" dirty="0">
                <a:solidFill>
                  <a:schemeClr val="tx1"/>
                </a:solidFill>
                <a:latin typeface="Arial    "/>
              </a:rPr>
              <a:t>slides</a:t>
            </a:r>
          </a:p>
        </p:txBody>
      </p:sp>
      <p:sp>
        <p:nvSpPr>
          <p:cNvPr id="65" name="Rectangle 64">
            <a:extLst>
              <a:ext uri="{FF2B5EF4-FFF2-40B4-BE49-F238E27FC236}">
                <a16:creationId xmlns:a16="http://schemas.microsoft.com/office/drawing/2014/main" id="{91C923B2-7F5D-97E2-F5C6-DCD77C9DC54D}"/>
              </a:ext>
            </a:extLst>
          </p:cNvPr>
          <p:cNvSpPr/>
          <p:nvPr/>
        </p:nvSpPr>
        <p:spPr>
          <a:xfrm>
            <a:off x="88165" y="4853821"/>
            <a:ext cx="1956476" cy="1473252"/>
          </a:xfrm>
          <a:prstGeom prst="rect">
            <a:avLst/>
          </a:prstGeom>
          <a:noFill/>
          <a:ln>
            <a:solidFill>
              <a:srgbClr val="FFC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lgn="just">
              <a:buClr>
                <a:schemeClr val="accent2">
                  <a:lumMod val="75000"/>
                </a:schemeClr>
              </a:buClr>
              <a:buFontTx/>
              <a:buChar char="-"/>
            </a:pPr>
            <a:r>
              <a:rPr lang="fr-FR" sz="1050" dirty="0">
                <a:solidFill>
                  <a:schemeClr val="tx1"/>
                </a:solidFill>
                <a:latin typeface="Arial    "/>
              </a:rPr>
              <a:t>Communication  en amont de la réunion  du projet du mécanisme d’alerte et de recueil des signalements ;</a:t>
            </a:r>
          </a:p>
          <a:p>
            <a:pPr marL="171450" indent="-171450" algn="just">
              <a:buClr>
                <a:schemeClr val="accent2">
                  <a:lumMod val="75000"/>
                </a:schemeClr>
              </a:buClr>
              <a:buFontTx/>
              <a:buChar char="-"/>
            </a:pPr>
            <a:r>
              <a:rPr lang="fr-FR" sz="1050" dirty="0">
                <a:solidFill>
                  <a:schemeClr val="tx1"/>
                </a:solidFill>
                <a:latin typeface="Arial    "/>
              </a:rPr>
              <a:t>Communication d’un compte-rendu de réunion soulignant le point de vue des organisations syndicales</a:t>
            </a:r>
          </a:p>
        </p:txBody>
      </p:sp>
      <p:sp>
        <p:nvSpPr>
          <p:cNvPr id="72" name="Rectangle 71">
            <a:extLst>
              <a:ext uri="{FF2B5EF4-FFF2-40B4-BE49-F238E27FC236}">
                <a16:creationId xmlns:a16="http://schemas.microsoft.com/office/drawing/2014/main" id="{90B0A8D9-FD02-117E-4DE3-C05F2C87C36D}"/>
              </a:ext>
            </a:extLst>
          </p:cNvPr>
          <p:cNvSpPr/>
          <p:nvPr/>
        </p:nvSpPr>
        <p:spPr>
          <a:xfrm>
            <a:off x="672261" y="4561909"/>
            <a:ext cx="697175" cy="388163"/>
          </a:xfrm>
          <a:prstGeom prst="rect">
            <a:avLst/>
          </a:prstGeom>
          <a:noFill/>
          <a:ln>
            <a:no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buClr>
                <a:schemeClr val="accent2">
                  <a:lumMod val="75000"/>
                </a:schemeClr>
              </a:buClr>
            </a:pPr>
            <a:r>
              <a:rPr lang="fr-FR" sz="900" b="1" dirty="0">
                <a:solidFill>
                  <a:schemeClr val="accent3">
                    <a:lumMod val="60000"/>
                    <a:lumOff val="40000"/>
                  </a:schemeClr>
                </a:solidFill>
              </a:rPr>
              <a:t> </a:t>
            </a:r>
            <a:endParaRPr lang="fr-FR" sz="1400" b="1" dirty="0">
              <a:solidFill>
                <a:schemeClr val="accent3">
                  <a:lumMod val="60000"/>
                  <a:lumOff val="40000"/>
                </a:schemeClr>
              </a:solidFill>
            </a:endParaRPr>
          </a:p>
        </p:txBody>
      </p:sp>
      <p:sp>
        <p:nvSpPr>
          <p:cNvPr id="73" name="Rectangle 72">
            <a:extLst>
              <a:ext uri="{FF2B5EF4-FFF2-40B4-BE49-F238E27FC236}">
                <a16:creationId xmlns:a16="http://schemas.microsoft.com/office/drawing/2014/main" id="{8ED3D4CC-B5D0-6A8F-021B-C314C760C1F2}"/>
              </a:ext>
            </a:extLst>
          </p:cNvPr>
          <p:cNvSpPr/>
          <p:nvPr/>
        </p:nvSpPr>
        <p:spPr>
          <a:xfrm>
            <a:off x="2797296" y="4713487"/>
            <a:ext cx="832781" cy="219141"/>
          </a:xfrm>
          <a:prstGeom prst="rect">
            <a:avLst/>
          </a:prstGeom>
          <a:noFill/>
          <a:ln>
            <a:no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buClr>
                <a:schemeClr val="accent2">
                  <a:lumMod val="75000"/>
                </a:schemeClr>
              </a:buClr>
            </a:pPr>
            <a:r>
              <a:rPr lang="fr-FR" sz="900" b="1" dirty="0">
                <a:solidFill>
                  <a:schemeClr val="accent3">
                    <a:lumMod val="60000"/>
                    <a:lumOff val="40000"/>
                  </a:schemeClr>
                </a:solidFill>
              </a:rPr>
              <a:t> </a:t>
            </a:r>
            <a:endParaRPr lang="fr-FR" sz="1400" b="1" dirty="0">
              <a:solidFill>
                <a:srgbClr val="FF0000"/>
              </a:solidFill>
            </a:endParaRPr>
          </a:p>
        </p:txBody>
      </p:sp>
      <p:sp>
        <p:nvSpPr>
          <p:cNvPr id="74" name="Arrow: Curved Right 73">
            <a:extLst>
              <a:ext uri="{FF2B5EF4-FFF2-40B4-BE49-F238E27FC236}">
                <a16:creationId xmlns:a16="http://schemas.microsoft.com/office/drawing/2014/main" id="{222192E1-9FBC-DB35-9272-780D2F0B02D3}"/>
              </a:ext>
            </a:extLst>
          </p:cNvPr>
          <p:cNvSpPr/>
          <p:nvPr/>
        </p:nvSpPr>
        <p:spPr>
          <a:xfrm>
            <a:off x="-13923" y="4608074"/>
            <a:ext cx="241859" cy="759815"/>
          </a:xfrm>
          <a:prstGeom prst="curvedRightArrow">
            <a:avLst/>
          </a:prstGeom>
          <a:solidFill>
            <a:srgbClr val="FFC000">
              <a:alpha val="32000"/>
            </a:srgbClr>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77" name="ZoneTexte 48">
            <a:extLst>
              <a:ext uri="{FF2B5EF4-FFF2-40B4-BE49-F238E27FC236}">
                <a16:creationId xmlns:a16="http://schemas.microsoft.com/office/drawing/2014/main" id="{753DB088-ECCD-CB2F-7D83-A330AABBCAD0}"/>
              </a:ext>
            </a:extLst>
          </p:cNvPr>
          <p:cNvSpPr txBox="1"/>
          <p:nvPr/>
        </p:nvSpPr>
        <p:spPr>
          <a:xfrm>
            <a:off x="8832580" y="1692227"/>
            <a:ext cx="844818" cy="276999"/>
          </a:xfrm>
          <a:prstGeom prst="rect">
            <a:avLst/>
          </a:prstGeom>
          <a:noFill/>
          <a:ln>
            <a:noFill/>
            <a:prstDash val="dash"/>
          </a:ln>
        </p:spPr>
        <p:txBody>
          <a:bodyPr wrap="square">
            <a:spAutoFit/>
          </a:bodyPr>
          <a:lstStyle/>
          <a:p>
            <a:r>
              <a:rPr lang="fr-FR" sz="1200" b="1" dirty="0">
                <a:solidFill>
                  <a:schemeClr val="tx2">
                    <a:lumMod val="90000"/>
                    <a:lumOff val="10000"/>
                  </a:schemeClr>
                </a:solidFill>
                <a:latin typeface="Arial" panose="020B0604020202020204" pitchFamily="34" charset="0"/>
                <a:cs typeface="Arial" panose="020B0604020202020204" pitchFamily="34" charset="0"/>
              </a:rPr>
              <a:t>[art.13]</a:t>
            </a:r>
          </a:p>
        </p:txBody>
      </p:sp>
      <p:pic>
        <p:nvPicPr>
          <p:cNvPr id="83" name="Graphic 82" descr="Checkbox Checked with solid fill">
            <a:extLst>
              <a:ext uri="{FF2B5EF4-FFF2-40B4-BE49-F238E27FC236}">
                <a16:creationId xmlns:a16="http://schemas.microsoft.com/office/drawing/2014/main" id="{93D2DF5F-B268-23A6-0991-8E6F1C4CACF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63817" y="4485396"/>
            <a:ext cx="530155" cy="530155"/>
          </a:xfrm>
          <a:prstGeom prst="rect">
            <a:avLst/>
          </a:prstGeom>
        </p:spPr>
      </p:pic>
      <p:pic>
        <p:nvPicPr>
          <p:cNvPr id="85" name="Graphic 84" descr="Badge Cross with solid fill">
            <a:extLst>
              <a:ext uri="{FF2B5EF4-FFF2-40B4-BE49-F238E27FC236}">
                <a16:creationId xmlns:a16="http://schemas.microsoft.com/office/drawing/2014/main" id="{AD7A59AC-E1F7-F973-7B22-34E5FEAF43C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018125" y="4633804"/>
            <a:ext cx="432452" cy="432452"/>
          </a:xfrm>
          <a:prstGeom prst="rect">
            <a:avLst/>
          </a:prstGeom>
        </p:spPr>
      </p:pic>
      <p:sp>
        <p:nvSpPr>
          <p:cNvPr id="113" name="TextBox 112">
            <a:extLst>
              <a:ext uri="{FF2B5EF4-FFF2-40B4-BE49-F238E27FC236}">
                <a16:creationId xmlns:a16="http://schemas.microsoft.com/office/drawing/2014/main" id="{E1BF7251-1B8D-3283-922E-433749EDCE10}"/>
              </a:ext>
            </a:extLst>
          </p:cNvPr>
          <p:cNvSpPr txBox="1"/>
          <p:nvPr/>
        </p:nvSpPr>
        <p:spPr>
          <a:xfrm>
            <a:off x="6188916" y="3751522"/>
            <a:ext cx="1789252" cy="646331"/>
          </a:xfrm>
          <a:prstGeom prst="rect">
            <a:avLst/>
          </a:prstGeom>
          <a:noFill/>
          <a:ln>
            <a:solidFill>
              <a:schemeClr val="accent2">
                <a:lumMod val="75000"/>
              </a:schemeClr>
            </a:solidFill>
          </a:ln>
        </p:spPr>
        <p:txBody>
          <a:bodyPr wrap="square" rtlCol="0">
            <a:spAutoFit/>
          </a:bodyPr>
          <a:lstStyle/>
          <a:p>
            <a:pPr algn="just"/>
            <a:r>
              <a:rPr lang="fr-FR" sz="900" u="sng" dirty="0">
                <a:latin typeface="Arial    "/>
              </a:rPr>
              <a:t>Concertation</a:t>
            </a:r>
            <a:r>
              <a:rPr lang="fr-FR" sz="900" dirty="0">
                <a:latin typeface="Arial    "/>
              </a:rPr>
              <a:t> avec les salariés de l’entreprises sur la politique en matière de devoir de vigilance</a:t>
            </a:r>
            <a:r>
              <a:rPr lang="fr-FR" sz="900" b="1" dirty="0">
                <a:solidFill>
                  <a:schemeClr val="accent2">
                    <a:lumMod val="75000"/>
                  </a:schemeClr>
                </a:solidFill>
                <a:latin typeface="Arial    "/>
              </a:rPr>
              <a:t> [art.7]</a:t>
            </a:r>
          </a:p>
        </p:txBody>
      </p:sp>
      <p:cxnSp>
        <p:nvCxnSpPr>
          <p:cNvPr id="117" name="Straight Arrow Connector 116">
            <a:extLst>
              <a:ext uri="{FF2B5EF4-FFF2-40B4-BE49-F238E27FC236}">
                <a16:creationId xmlns:a16="http://schemas.microsoft.com/office/drawing/2014/main" id="{D06B5E34-959D-288E-2769-51E12C8618DF}"/>
              </a:ext>
            </a:extLst>
          </p:cNvPr>
          <p:cNvCxnSpPr>
            <a:cxnSpLocks/>
          </p:cNvCxnSpPr>
          <p:nvPr/>
        </p:nvCxnSpPr>
        <p:spPr>
          <a:xfrm flipH="1">
            <a:off x="8263534" y="3810947"/>
            <a:ext cx="373365" cy="851766"/>
          </a:xfrm>
          <a:prstGeom prst="straightConnector1">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52882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4452</TotalTime>
  <Words>4182</Words>
  <Application>Microsoft Office PowerPoint</Application>
  <PresentationFormat>Grand écran</PresentationFormat>
  <Paragraphs>383</Paragraphs>
  <Slides>14</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14</vt:i4>
      </vt:variant>
    </vt:vector>
  </HeadingPairs>
  <TitlesOfParts>
    <vt:vector size="21" baseType="lpstr">
      <vt:lpstr>Aptos</vt:lpstr>
      <vt:lpstr>Aptos Display</vt:lpstr>
      <vt:lpstr>Arial</vt:lpstr>
      <vt:lpstr>Arial </vt:lpstr>
      <vt:lpstr>Arial    </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Alice COLOMBET</dc:creator>
  <cp:lastModifiedBy>Ophélia CLAUDE</cp:lastModifiedBy>
  <cp:revision>53</cp:revision>
  <dcterms:created xsi:type="dcterms:W3CDTF">2024-05-27T08:58:34Z</dcterms:created>
  <dcterms:modified xsi:type="dcterms:W3CDTF">2024-08-26T12:46:43Z</dcterms:modified>
</cp:coreProperties>
</file>