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60" r:id="rId5"/>
    <p:sldMasterId id="2147484609" r:id="rId6"/>
    <p:sldMasterId id="2147484954" r:id="rId7"/>
  </p:sldMasterIdLst>
  <p:notesMasterIdLst>
    <p:notesMasterId r:id="rId40"/>
  </p:notesMasterIdLst>
  <p:sldIdLst>
    <p:sldId id="258" r:id="rId8"/>
    <p:sldId id="2147481925" r:id="rId9"/>
    <p:sldId id="2147378299" r:id="rId10"/>
    <p:sldId id="2147378309" r:id="rId11"/>
    <p:sldId id="2147481923" r:id="rId12"/>
    <p:sldId id="2147481924" r:id="rId13"/>
    <p:sldId id="2147481914" r:id="rId14"/>
    <p:sldId id="2147481916" r:id="rId15"/>
    <p:sldId id="1448942407" r:id="rId16"/>
    <p:sldId id="2147471998" r:id="rId17"/>
    <p:sldId id="2147472004" r:id="rId18"/>
    <p:sldId id="2147481926" r:id="rId19"/>
    <p:sldId id="2147471996" r:id="rId20"/>
    <p:sldId id="2147481918" r:id="rId21"/>
    <p:sldId id="2147472325" r:id="rId22"/>
    <p:sldId id="2147479546" r:id="rId23"/>
    <p:sldId id="2147472333" r:id="rId24"/>
    <p:sldId id="2147472331" r:id="rId25"/>
    <p:sldId id="2147472330" r:id="rId26"/>
    <p:sldId id="2147481919" r:id="rId27"/>
    <p:sldId id="1448942396" r:id="rId28"/>
    <p:sldId id="2147378284" r:id="rId29"/>
    <p:sldId id="2147378283" r:id="rId30"/>
    <p:sldId id="2147472284" r:id="rId31"/>
    <p:sldId id="2147471997" r:id="rId32"/>
    <p:sldId id="2147481927" r:id="rId33"/>
    <p:sldId id="2147481920" r:id="rId34"/>
    <p:sldId id="2147376458" r:id="rId35"/>
    <p:sldId id="2147481913" r:id="rId36"/>
    <p:sldId id="2147481921" r:id="rId37"/>
    <p:sldId id="2147472010" r:id="rId38"/>
    <p:sldId id="3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FE3B3A-6ACC-930E-C66D-765EAEE5E16E}" name="Laurent Babikian" initials="LB" userId="S::laurent.babikian@cdp.net::948ba5e5-dd16-4817-af8a-36e220bdbd00" providerId="AD"/>
  <p188:author id="{B2589E58-6FEE-4A6F-5918-63054ECA84CF}" name="Nicole Hardiman" initials="NH" userId="S::Nicole.Hardiman@cdp.net::813ea89b-bc19-42fd-8d47-c6918b4206dd" providerId="AD"/>
  <p188:author id="{F023F76C-A945-E42E-D82C-1F25F693ED18}" name="Nicole Hardiman" initials="NH" userId="S::nicole.hardiman@cdp.net::813ea89b-bc19-42fd-8d47-c6918b4206dd" providerId="AD"/>
  <p188:author id="{BA886785-F7AB-9165-2DA5-4C83539987FB}" name="Laura Parry" initials="LP" userId="S::laura.parry@cdp.net::7a773bb6-2ec0-45b8-9a14-19b503423ac4" providerId="AD"/>
  <p188:author id="{7FF64AB6-2B44-0146-6A2D-9B2C3C5D48B3}" name="Dorian Fougeres" initials="DF" userId="S::Dorian.Fougeres@cdp.net::ff886389-fc59-4eb4-9b2a-a04f5ba6e9bc" providerId="AD"/>
  <p188:author id="{303CE2EC-B579-A9EF-B988-97073069973B}" name="Bronagh Sheridan" initials="BS" userId="S::bronagh.sheridan@cdp.net::85dbcd39-eb0c-471e-8b2f-c790d7f523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FA6"/>
    <a:srgbClr val="CE2337"/>
    <a:srgbClr val="D22643"/>
    <a:srgbClr val="C52334"/>
    <a:srgbClr val="007B5D"/>
    <a:srgbClr val="4F8BE2"/>
    <a:srgbClr val="862C74"/>
    <a:srgbClr val="99ADB4"/>
    <a:srgbClr val="FFFFFF"/>
    <a:srgbClr val="B42E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8C792-ECA2-4BBC-A626-18D93D84D451}" v="279" dt="2024-03-18T17:33:32.970"/>
    <p1510:client id="{23020C92-363F-5CE8-66FF-62AD9C59BBC9}" v="215" dt="2024-03-18T12:53:47.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69" autoAdjust="0"/>
  </p:normalViewPr>
  <p:slideViewPr>
    <p:cSldViewPr snapToGrid="0">
      <p:cViewPr varScale="1">
        <p:scale>
          <a:sx n="46" d="100"/>
          <a:sy n="46" d="100"/>
        </p:scale>
        <p:origin x="1992" y="4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4A799-9961-4D03-BBD5-7265B87A0B4C}"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0F23C-E232-46A4-9792-5DB7EE69B066}" type="slidenum">
              <a:rPr lang="en-US" smtClean="0"/>
              <a:t>‹N°›</a:t>
            </a:fld>
            <a:endParaRPr lang="en-US"/>
          </a:p>
        </p:txBody>
      </p:sp>
    </p:spTree>
    <p:extLst>
      <p:ext uri="{BB962C8B-B14F-4D97-AF65-F5344CB8AC3E}">
        <p14:creationId xmlns:p14="http://schemas.microsoft.com/office/powerpoint/2010/main" val="357094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pcc.ch/report/ar6/wg2/downloads/report/IPCC_AR6_WGII_SummaryForPolicymakers.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science.org/doi/10.1126/sciadv.aat2340" TargetMode="External"/><Relationship Id="rId4" Type="http://schemas.openxmlformats.org/officeDocument/2006/relationships/hyperlink" Target="https://www.nature.com/articles/s41586-021-03629-6.epdf?sharing_token=sao-42p83OzCKwGJ4Qkm-NRgN0jAjWel9jnR3ZoTv0NILaci0q8CXtVe4JKM-xF0Z0ZQpmJpnpSclAjJeIV-vCjviXK_Mb9hvvU5C3CiJVgu82-RGuHR01gFiQZAVMzDCCxiRyvlh0MBQxTvGN2oHmf2jIOC7MEEGXrOPGIblsh57v9qXkkZbM7U0OH8zbdQ4jnVO1zD9R1jeDcUVBS22YVLkjWEvC5vrNMdQ416fmEBL9kIHYs2ptVibFKXLxEuh-TQ08w-QGSFzN6221Kggh2c3tEEd1U6n_coZiEtCURfGqtN38Ua2hz9eB8kmRflnKxyMgdlTxLXUcpzUYqWRA%3D%3D&amp;tracking_referrer=www.theguardian.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80F23C-E232-46A4-9792-5DB7EE69B066}" type="slidenum">
              <a:rPr lang="en-US" smtClean="0"/>
              <a:t>1</a:t>
            </a:fld>
            <a:endParaRPr lang="en-US"/>
          </a:p>
        </p:txBody>
      </p:sp>
    </p:spTree>
    <p:extLst>
      <p:ext uri="{BB962C8B-B14F-4D97-AF65-F5344CB8AC3E}">
        <p14:creationId xmlns:p14="http://schemas.microsoft.com/office/powerpoint/2010/main" val="3435551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What exactly are impacts, dependencies, risks and opportunities? </a:t>
            </a:r>
          </a:p>
          <a:p>
            <a:pPr marL="0" indent="0">
              <a:buFont typeface="Arial" panose="020B0604020202020204" pitchFamily="34" charset="0"/>
              <a:buNone/>
            </a:pPr>
            <a:endParaRPr lang="en-GB" b="1"/>
          </a:p>
          <a:p>
            <a:pPr marL="0" indent="0">
              <a:buFont typeface="Arial" panose="020B0604020202020204" pitchFamily="34" charset="0"/>
              <a:buNone/>
            </a:pPr>
            <a:r>
              <a:rPr lang="en-GB" b="1"/>
              <a:t>Defining impact and dependencies:</a:t>
            </a:r>
          </a:p>
          <a:p>
            <a:pPr marL="171450" indent="-171450">
              <a:buFont typeface="Arial" panose="020B0604020202020204" pitchFamily="34" charset="0"/>
              <a:buChar char="•"/>
            </a:pPr>
            <a:r>
              <a:rPr lang="en-GB"/>
              <a:t>Human activities (including companies' business activities) lead to land use change, pollution or natural resource use. Impacts drivers are defined by the IPBES (referred to by TNFD, SBTN, ESRS, WWF).</a:t>
            </a:r>
            <a:endParaRPr lang="en-GB" b="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a:t>These impact drivers </a:t>
            </a:r>
            <a:r>
              <a:rPr lang="en-GB" sz="1200" b="0">
                <a:solidFill>
                  <a:srgbClr val="D11242"/>
                </a:solidFill>
                <a:latin typeface="+mj-lt"/>
              </a:rPr>
              <a:t>lead to </a:t>
            </a:r>
            <a:r>
              <a:rPr lang="en-GB" sz="1200" b="0">
                <a:solidFill>
                  <a:srgbClr val="D11242"/>
                </a:solidFill>
              </a:rPr>
              <a:t>changes in natural capital which eventually affects the provision of</a:t>
            </a:r>
            <a:r>
              <a:rPr lang="en-GB" sz="1200" b="0">
                <a:solidFill>
                  <a:srgbClr val="D11242"/>
                </a:solidFill>
                <a:latin typeface="+mj-lt"/>
              </a:rPr>
              <a:t> </a:t>
            </a:r>
            <a:r>
              <a:rPr lang="en-GB" sz="1200" b="0">
                <a:solidFill>
                  <a:srgbClr val="D11242"/>
                </a:solidFill>
              </a:rPr>
              <a:t>ecosystem services provided by these natural capital assets. (TNFD)</a:t>
            </a:r>
            <a:endParaRPr lang="en-GB" sz="1200" b="0">
              <a:solidFill>
                <a:srgbClr val="D11242"/>
              </a:solidFill>
              <a:latin typeface="+mj-lt"/>
            </a:endParaRPr>
          </a:p>
          <a:p>
            <a:pPr marL="171450" indent="-171450">
              <a:buFont typeface="Arial" panose="020B0604020202020204" pitchFamily="34" charset="0"/>
              <a:buChar char="•"/>
              <a:defRPr/>
            </a:pPr>
            <a:r>
              <a:rPr lang="en-GB" sz="1200" b="0">
                <a:solidFill>
                  <a:srgbClr val="D11242"/>
                </a:solidFill>
                <a:latin typeface="+mj-lt"/>
              </a:rPr>
              <a:t>These impacts </a:t>
            </a:r>
            <a:r>
              <a:rPr lang="en-GB" sz="1200" b="0">
                <a:solidFill>
                  <a:srgbClr val="D11242"/>
                </a:solidFill>
              </a:rPr>
              <a:t>influence the state of nature.</a:t>
            </a:r>
            <a:r>
              <a:rPr lang="en-GB">
                <a:solidFill>
                  <a:srgbClr val="D11242"/>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D11242"/>
                </a:solidFill>
              </a:rPr>
              <a:t>Certain indicators are used to </a:t>
            </a:r>
            <a:r>
              <a:rPr lang="en-GB" sz="1200" b="0">
                <a:solidFill>
                  <a:srgbClr val="D11242"/>
                </a:solidFill>
                <a:latin typeface="+mj-lt"/>
              </a:rPr>
              <a:t>compare the current state of the ecosystem to a reference state or baseline.</a:t>
            </a:r>
            <a:r>
              <a:rPr lang="en-GB">
                <a:solidFill>
                  <a:srgbClr val="D11242"/>
                </a:solidFill>
                <a:latin typeface="+mj-lt"/>
              </a:rPr>
              <a:t> </a:t>
            </a:r>
            <a:endParaRPr lang="en-GB" sz="1200" b="0">
              <a:solidFill>
                <a:srgbClr val="D11242"/>
              </a:solidFill>
              <a:latin typeface="+mj-lt"/>
              <a:ea typeface="Calibri Light"/>
              <a:cs typeface="Calibri Ligh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D11242"/>
                </a:solidFill>
                <a:latin typeface="+mj-lt"/>
              </a:rPr>
              <a:t>They look at ecosystem extent, condition and functioning, and population size and extinction risk for impact on species. (SBTN, TNFD. ESRS 4)</a:t>
            </a: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a:solidFill>
                  <a:schemeClr val="tx1"/>
                </a:solidFill>
              </a:rPr>
              <a:t>Changes in ecosystem services affect the business’s dependencies. These are aspects of ecosystem services which a company relies on to function.</a:t>
            </a:r>
            <a:endParaRPr lang="en-GB" b="0">
              <a:solidFill>
                <a:schemeClr val="tx1"/>
              </a:solidFill>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a:t>Dependencies include ecosystems’ ability to regulation of water quality, maintenance of soil quality or provision of certain crops</a:t>
            </a:r>
            <a:r>
              <a:rPr lang="en-GB"/>
              <a:t>. (cited by ESRS 4, TFND, SBTN)</a:t>
            </a:r>
            <a:endParaRPr lang="en-GB">
              <a:ea typeface="Calibri"/>
              <a:cs typeface="Calibri"/>
            </a:endParaRPr>
          </a:p>
          <a:p>
            <a:pPr marL="171450" indent="-171450">
              <a:buFont typeface="Arial" panose="020B0604020202020204" pitchFamily="34" charset="0"/>
              <a:buChar char="•"/>
            </a:pPr>
            <a:r>
              <a:rPr lang="en-GB"/>
              <a:t>The idea is that impacts are interconnected to dependencies due to feedback loops (CDBS, 2021). </a:t>
            </a:r>
            <a:endParaRPr lang="en-GB">
              <a:ea typeface="Calibri"/>
              <a:cs typeface="Calibri"/>
            </a:endParaRP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85979DDA-4F90-49A4-A323-ECA823E85E69}" type="slidenum">
              <a:rPr lang="en-GB" smtClean="0"/>
              <a:t>10</a:t>
            </a:fld>
            <a:endParaRPr lang="en-GB"/>
          </a:p>
        </p:txBody>
      </p:sp>
    </p:spTree>
    <p:extLst>
      <p:ext uri="{BB962C8B-B14F-4D97-AF65-F5344CB8AC3E}">
        <p14:creationId xmlns:p14="http://schemas.microsoft.com/office/powerpoint/2010/main" val="2973936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a:effectLst/>
                <a:latin typeface="Calibri" panose="020F0502020204030204" pitchFamily="34" charset="0"/>
              </a:rPr>
              <a:t>Defining risks and opportunities: </a:t>
            </a:r>
          </a:p>
          <a:p>
            <a:pPr marL="0" lvl="0" indent="0">
              <a:buFont typeface="Arial" panose="020B0604020202020204" pitchFamily="34" charset="0"/>
              <a:buNone/>
            </a:pPr>
            <a:endParaRPr lang="en-US">
              <a:effectLst/>
              <a:latin typeface="Calibri" panose="020F0502020204030204" pitchFamily="34" charset="0"/>
            </a:endParaRPr>
          </a:p>
          <a:p>
            <a:pPr marL="0" lvl="0" indent="0">
              <a:buFont typeface="Arial" panose="020B0604020202020204" pitchFamily="34" charset="0"/>
              <a:buNone/>
            </a:pPr>
            <a:r>
              <a:rPr lang="en-US">
                <a:effectLst/>
                <a:latin typeface="Calibri" panose="020F0502020204030204" pitchFamily="34" charset="0"/>
              </a:rPr>
              <a:t>Generally there are two forms of risk (especially when thinking from a double materiality perspective). </a:t>
            </a:r>
          </a:p>
          <a:p>
            <a:pPr marL="228600" lvl="0" indent="-228600">
              <a:buFont typeface="Arial" panose="020B0604020202020204" pitchFamily="34" charset="0"/>
              <a:buAutoNum type="arabicParenR"/>
            </a:pPr>
            <a:r>
              <a:rPr lang="en-US">
                <a:effectLst/>
                <a:latin typeface="Calibri" panose="020F0502020204030204" pitchFamily="34" charset="0"/>
              </a:rPr>
              <a:t>Impact drivers create risks to nature in the form of exerting additional pressures, which could lead to additional changes to the state of nature, natural capital, and quantities or functioning of ecosystem services. </a:t>
            </a:r>
          </a:p>
          <a:p>
            <a:pPr marL="228600" lvl="0" indent="-228600">
              <a:buFont typeface="Arial" panose="020B0604020202020204" pitchFamily="34" charset="0"/>
              <a:buAutoNum type="arabicParenR"/>
            </a:pPr>
            <a:r>
              <a:rPr lang="en-US">
                <a:effectLst/>
                <a:latin typeface="Calibri" panose="020F0502020204030204" pitchFamily="34" charset="0"/>
              </a:rPr>
              <a:t>Those changes to the state of nature can subsequently create risks to businesses if the economic activities of the business are highly dependent on nature. </a:t>
            </a:r>
          </a:p>
          <a:p>
            <a:pPr marL="228600" lvl="0" indent="-228600">
              <a:buFont typeface="Arial" panose="020B0604020202020204" pitchFamily="34" charset="0"/>
              <a:buAutoNum type="arabicParenR"/>
            </a:pPr>
            <a:endParaRPr lang="en-US">
              <a:effectLst/>
              <a:latin typeface="Calibri" panose="020F0502020204030204" pitchFamily="34" charset="0"/>
            </a:endParaRPr>
          </a:p>
          <a:p>
            <a:pPr marL="0" lvl="0" indent="0">
              <a:buFont typeface="Arial" panose="020B0604020202020204" pitchFamily="34" charset="0"/>
              <a:buNone/>
            </a:pPr>
            <a:r>
              <a:rPr lang="en-US">
                <a:effectLst/>
                <a:latin typeface="Calibri" panose="020F0502020204030204" pitchFamily="34" charset="0"/>
              </a:rPr>
              <a:t>Opportunities can be viewed as the optimistic side of risk and really any risk can be turned into an opportunity. There are six types of opportunities that are regularly referred to: operational or product efficiency, opportunities to build reputation or gain a leg-up on regulatory developments. And, as for opportunities for nature, the opportunity to conserve or restore ecosystem function, biodiversity, natural capital, and ecosystem services. </a:t>
            </a:r>
          </a:p>
        </p:txBody>
      </p:sp>
      <p:sp>
        <p:nvSpPr>
          <p:cNvPr id="4" name="Slide Number Placeholder 3"/>
          <p:cNvSpPr>
            <a:spLocks noGrp="1"/>
          </p:cNvSpPr>
          <p:nvPr>
            <p:ph type="sldNum" sz="quarter" idx="5"/>
          </p:nvPr>
        </p:nvSpPr>
        <p:spPr/>
        <p:txBody>
          <a:bodyPr/>
          <a:lstStyle/>
          <a:p>
            <a:fld id="{85979DDA-4F90-49A4-A323-ECA823E85E69}" type="slidenum">
              <a:rPr lang="en-GB" smtClean="0"/>
              <a:t>11</a:t>
            </a:fld>
            <a:endParaRPr lang="en-GB"/>
          </a:p>
        </p:txBody>
      </p:sp>
    </p:spTree>
    <p:extLst>
      <p:ext uri="{BB962C8B-B14F-4D97-AF65-F5344CB8AC3E}">
        <p14:creationId xmlns:p14="http://schemas.microsoft.com/office/powerpoint/2010/main" val="88575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probably know, human activities have significantly altered the functioning of the natural world and the species that reside within it. According to the Intergovernmental Platform on Biodiversity and Ecosystem Services, 75% of land and 66% of marine ecosystems have been altered, which not only puts a large number of species at risk of extinction, but also alters the stability of the services that nature provides for us. It is estimated by the World Economic Forum that around ½ of global GDP is dependent on services such as pollination, carbon sequestration, flood mitigation, and climate regulation, among others. Most of the loss of biodiversity and ecosystem function attributed to human activity is attributable to the five activities listed here.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important to focus these five key pressures when talking about Nature SBTs because they will essentially be the dependent variables that company will need to measure to set and act upon a target. </a:t>
            </a:r>
            <a:r>
              <a:rPr lang="en-GB" sz="1200" b="0" dirty="0"/>
              <a:t>Pressures are defined as a</a:t>
            </a:r>
            <a:r>
              <a:rPr lang="en-GB" sz="1200" dirty="0"/>
              <a:t>nthropogenic activities that have changed the state of environment or direct changes to the structure, function, or composition of ecosystems.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dirty="0"/>
              <a:t>For example, with climate change, we talk about tons of CO2 equivalents. With land use change, the measurement parameter will be area (hectares or acres) of land. With non-</a:t>
            </a:r>
            <a:r>
              <a:rPr lang="en-GB" dirty="0" err="1"/>
              <a:t>ghg</a:t>
            </a:r>
            <a:r>
              <a:rPr lang="en-GB" dirty="0"/>
              <a:t> air pollutants, will be ppm or ppb of NOX or SOX. The implication of this being that your company may need to examine across different pressure types AND may have multiple parameters within each pressure type (for example, land AND freshwater use or nitrogen AND phosphorous quantity.)</a:t>
            </a:r>
          </a:p>
          <a:p>
            <a:endParaRPr lang="en-GB" dirty="0"/>
          </a:p>
          <a:p>
            <a:r>
              <a:rPr lang="en-GB" dirty="0"/>
              <a:t>As a personal anecdote, I've included here an example from my native state of Arkansas in the U.S., which is quite rural and contains a lot of natural area and a lot of farming. In that area of the State, the original ecology was called "prairie-oak savannah", which is basically a mix of upland and wetland grasslands interspersed with large trees and some small forests. You can imagine that in this ecosystem originally, there was likely some steady-state composition of wildlife, birds, and bugs that were dependent on the presence of certain plant species, which were in turn dependent on the structure, water retention ability, and microbe composition of the soils beneath them. </a:t>
            </a:r>
            <a:endParaRPr lang="en-US" dirty="0"/>
          </a:p>
          <a:p>
            <a:endParaRPr lang="en-GB" dirty="0"/>
          </a:p>
          <a:p>
            <a:r>
              <a:rPr lang="en-GB" dirty="0"/>
              <a:t>This flat and open land made for great pasture and livestock lands for early homesteaders and now contains considerable amounts of cattle, pork, and poultry production. With conversion of this land, the composition of the whole ecosystem changes: soils, plants, and all of the wildlife contained within. The value that SBTs for Nature adds is to provide a method to measure not only impact, but also improvement. So, for example, if this farmer employs some regenerative agriculture practice that restores the original ecosystem function, there will be a consistent and numeric way to account for that practice and its benefit to that specific ecosystem.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080F23C-E232-46A4-9792-5DB7EE69B066}" type="slidenum">
              <a:rPr lang="en-US" smtClean="0"/>
              <a:t>13</a:t>
            </a:fld>
            <a:endParaRPr lang="en-US"/>
          </a:p>
        </p:txBody>
      </p:sp>
    </p:spTree>
    <p:extLst>
      <p:ext uri="{BB962C8B-B14F-4D97-AF65-F5344CB8AC3E}">
        <p14:creationId xmlns:p14="http://schemas.microsoft.com/office/powerpoint/2010/main" val="22149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0F23C-E232-46A4-9792-5DB7EE69B0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30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Zeroing in on the disclosure recommendations, there are 14 of them, you can see the pillars here should sound familiar if you’ve worked on the TCFD before. </a:t>
            </a:r>
          </a:p>
        </p:txBody>
      </p:sp>
      <p:sp>
        <p:nvSpPr>
          <p:cNvPr id="4" name="Slide Number Placeholder 3"/>
          <p:cNvSpPr>
            <a:spLocks noGrp="1"/>
          </p:cNvSpPr>
          <p:nvPr>
            <p:ph type="sldNum" sz="quarter" idx="5"/>
          </p:nvPr>
        </p:nvSpPr>
        <p:spPr/>
        <p:txBody>
          <a:bodyPr/>
          <a:lstStyle/>
          <a:p>
            <a:fld id="{70DA6253-3034-48FF-BEF9-9F4289B92424}" type="slidenum">
              <a:rPr lang="en-US" smtClean="0"/>
              <a:t>15</a:t>
            </a:fld>
            <a:endParaRPr lang="en-US"/>
          </a:p>
        </p:txBody>
      </p:sp>
    </p:spTree>
    <p:extLst>
      <p:ext uri="{BB962C8B-B14F-4D97-AF65-F5344CB8AC3E}">
        <p14:creationId xmlns:p14="http://schemas.microsoft.com/office/powerpoint/2010/main" val="2261180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none">
              <a:cs typeface="Calibri"/>
            </a:endParaRPr>
          </a:p>
        </p:txBody>
      </p:sp>
      <p:sp>
        <p:nvSpPr>
          <p:cNvPr id="4" name="Slide Number Placeholder 3"/>
          <p:cNvSpPr>
            <a:spLocks noGrp="1"/>
          </p:cNvSpPr>
          <p:nvPr>
            <p:ph type="sldNum" sz="quarter" idx="5"/>
          </p:nvPr>
        </p:nvSpPr>
        <p:spPr/>
        <p:txBody>
          <a:bodyPr/>
          <a:lstStyle/>
          <a:p>
            <a:fld id="{76A95E60-9EAD-482E-B948-7A2A638CB489}" type="slidenum">
              <a:rPr lang="en-GB" smtClean="0"/>
              <a:t>16</a:t>
            </a:fld>
            <a:endParaRPr lang="en-GB"/>
          </a:p>
        </p:txBody>
      </p:sp>
    </p:spTree>
    <p:extLst>
      <p:ext uri="{BB962C8B-B14F-4D97-AF65-F5344CB8AC3E}">
        <p14:creationId xmlns:p14="http://schemas.microsoft.com/office/powerpoint/2010/main" val="410052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DF1DD8-4809-4C0B-B37E-CFD432D2A623}" type="slidenum">
              <a:rPr lang="en-DE" smtClean="0"/>
              <a:t>17</a:t>
            </a:fld>
            <a:endParaRPr lang="en-DE"/>
          </a:p>
        </p:txBody>
      </p:sp>
    </p:spTree>
    <p:extLst>
      <p:ext uri="{BB962C8B-B14F-4D97-AF65-F5344CB8AC3E}">
        <p14:creationId xmlns:p14="http://schemas.microsoft.com/office/powerpoint/2010/main" val="34969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DF1DD8-4809-4C0B-B37E-CFD432D2A623}" type="slidenum">
              <a:rPr lang="en-DE" smtClean="0"/>
              <a:t>18</a:t>
            </a:fld>
            <a:endParaRPr lang="en-DE"/>
          </a:p>
        </p:txBody>
      </p:sp>
    </p:spTree>
    <p:extLst>
      <p:ext uri="{BB962C8B-B14F-4D97-AF65-F5344CB8AC3E}">
        <p14:creationId xmlns:p14="http://schemas.microsoft.com/office/powerpoint/2010/main" val="366194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DF1DD8-4809-4C0B-B37E-CFD432D2A623}" type="slidenum">
              <a:rPr lang="en-DE" smtClean="0"/>
              <a:t>19</a:t>
            </a:fld>
            <a:endParaRPr lang="en-DE"/>
          </a:p>
        </p:txBody>
      </p:sp>
    </p:spTree>
    <p:extLst>
      <p:ext uri="{BB962C8B-B14F-4D97-AF65-F5344CB8AC3E}">
        <p14:creationId xmlns:p14="http://schemas.microsoft.com/office/powerpoint/2010/main" val="362224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0F23C-E232-46A4-9792-5DB7EE69B0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67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84979-FE48-76E2-F543-204955C2D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AE20D-3956-E258-458F-616CF5678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53AE8-F6AB-D25C-9B36-1E05BC6CCD5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B96775-E437-9DE9-B330-74B79541D76F}"/>
              </a:ext>
            </a:extLst>
          </p:cNvPr>
          <p:cNvSpPr>
            <a:spLocks noGrp="1"/>
          </p:cNvSpPr>
          <p:nvPr>
            <p:ph type="sldNum" sz="quarter" idx="5"/>
          </p:nvPr>
        </p:nvSpPr>
        <p:spPr/>
        <p:txBody>
          <a:bodyPr/>
          <a:lstStyle/>
          <a:p>
            <a:fld id="{1080F23C-E232-46A4-9792-5DB7EE69B066}" type="slidenum">
              <a:rPr lang="en-US" smtClean="0"/>
              <a:t>2</a:t>
            </a:fld>
            <a:endParaRPr lang="en-US"/>
          </a:p>
        </p:txBody>
      </p:sp>
    </p:spTree>
    <p:extLst>
      <p:ext uri="{BB962C8B-B14F-4D97-AF65-F5344CB8AC3E}">
        <p14:creationId xmlns:p14="http://schemas.microsoft.com/office/powerpoint/2010/main" val="3276860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Similar to SBTs for Climate, SBTs for Nature are measurable, actionable, and time-bound objectives, based on best available science. The SBTs for Nature are being developed by an independent non-profit organization called Science Based Targets Network. There are “hubs” or working groups focused on four issue areas: freshwater, biodiversity, land, and oceans. Targets will be developed for each of the issue areas and one or more issue areas may not be applicable to some companies. </a:t>
            </a:r>
          </a:p>
          <a:p>
            <a:pPr>
              <a:defRPr/>
            </a:pPr>
            <a:endParaRPr lang="en-US"/>
          </a:p>
          <a:p>
            <a:pPr>
              <a:defRPr/>
            </a:pPr>
            <a:r>
              <a:rPr lang="en-US"/>
              <a:t>The current supply chain scope for target development is direct operations and upstream supply chain stages, but the goal is to address downstream impacts to nature in a later version. Also, target users are currently companies, but targets specifically for cities will also be addressed in a later version. And lastly, the targets are currently independent of sector, so there are no target sectors or sector-specific guidance. </a:t>
            </a:r>
          </a:p>
          <a:p>
            <a:pPr>
              <a:defRPr/>
            </a:pPr>
            <a:endParaRPr lang="en-US">
              <a:ea typeface="Calibri"/>
              <a:cs typeface="Calibri"/>
            </a:endParaRPr>
          </a:p>
          <a:p>
            <a:pPr>
              <a:defRPr/>
            </a:pPr>
            <a:r>
              <a:rPr lang="en-US">
                <a:ea typeface="Calibri"/>
                <a:cs typeface="Calibri"/>
              </a:rPr>
              <a:t>SBTs for Nature are connected to SBTs for Climate and SBTi in that companies that want to set validated targets for land will be required to set FLAG targets for land based emissions, as well as set a zero deforestation goal (as required by setting a FLAG target). Additional land based targets designed by SBTN will focus on use, conversion of other important ecologies, and biodiversity. </a:t>
            </a:r>
          </a:p>
        </p:txBody>
      </p:sp>
      <p:sp>
        <p:nvSpPr>
          <p:cNvPr id="4" name="Slide Number Placeholder 3"/>
          <p:cNvSpPr>
            <a:spLocks noGrp="1"/>
          </p:cNvSpPr>
          <p:nvPr>
            <p:ph type="sldNum" sz="quarter" idx="10"/>
          </p:nvPr>
        </p:nvSpPr>
        <p:spPr/>
        <p:txBody>
          <a:bodyPr/>
          <a:lstStyle/>
          <a:p>
            <a:fld id="{1080F23C-E232-46A4-9792-5DB7EE69B066}" type="slidenum">
              <a:rPr lang="en-US" smtClean="0"/>
              <a:t>21</a:t>
            </a:fld>
            <a:endParaRPr lang="en-US"/>
          </a:p>
        </p:txBody>
      </p:sp>
    </p:spTree>
    <p:extLst>
      <p:ext uri="{BB962C8B-B14F-4D97-AF65-F5344CB8AC3E}">
        <p14:creationId xmlns:p14="http://schemas.microsoft.com/office/powerpoint/2010/main" val="3595943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SBTN outlines a five step process for creating, setting, and acting upon a target. Step 1 is a economic activity level analysis of a company’s impact to nature. This analysis will include all business units and include direct operations as well as upstream suppliers. If certain economic activities are found to be materially impactful to nature, this step then requires a mapping of ALL sites for direct operations and upstream suppliers (of high impact commodities) The output of Step 1 is a list of all possible nature based impacts based on location. </a:t>
            </a:r>
          </a:p>
          <a:p>
            <a:pPr>
              <a:defRPr/>
            </a:pPr>
            <a:endParaRPr lang="en-US"/>
          </a:p>
          <a:p>
            <a:pPr>
              <a:defRPr/>
            </a:pPr>
            <a:r>
              <a:rPr lang="en-US"/>
              <a:t>Step 2, the interpret and prioritize step, includes an assessment of the feasibility of acting upon each item in the list, as well as identification of the primary and secondary data sources available to the company. This can also include identification of data gaps: where a company needs data, but is not currently collecting it. </a:t>
            </a:r>
            <a:endParaRPr lang="en-US">
              <a:cs typeface="Calibri"/>
            </a:endParaRPr>
          </a:p>
          <a:p>
            <a:pPr>
              <a:defRPr/>
            </a:pPr>
            <a:endParaRPr lang="en-US"/>
          </a:p>
          <a:p>
            <a:pPr>
              <a:defRPr/>
            </a:pPr>
            <a:r>
              <a:rPr lang="en-US"/>
              <a:t>Detailed technical guidance is available for Steps 1 and 2 on SBTN’s website. </a:t>
            </a:r>
            <a:endParaRPr lang="en-US">
              <a:cs typeface="Calibri"/>
            </a:endParaRPr>
          </a:p>
          <a:p>
            <a:pPr>
              <a:defRPr/>
            </a:pPr>
            <a:endParaRPr lang="en-US"/>
          </a:p>
          <a:p>
            <a:pPr>
              <a:defRPr/>
            </a:pPr>
            <a:endParaRPr lang="en-US"/>
          </a:p>
        </p:txBody>
      </p:sp>
      <p:sp>
        <p:nvSpPr>
          <p:cNvPr id="4" name="Slide Number Placeholder 3"/>
          <p:cNvSpPr>
            <a:spLocks noGrp="1"/>
          </p:cNvSpPr>
          <p:nvPr>
            <p:ph type="sldNum" sz="quarter" idx="10"/>
          </p:nvPr>
        </p:nvSpPr>
        <p:spPr/>
        <p:txBody>
          <a:bodyPr/>
          <a:lstStyle/>
          <a:p>
            <a:fld id="{1080F23C-E232-46A4-9792-5DB7EE69B066}" type="slidenum">
              <a:rPr lang="en-US" smtClean="0"/>
              <a:t>22</a:t>
            </a:fld>
            <a:endParaRPr lang="en-US"/>
          </a:p>
        </p:txBody>
      </p:sp>
    </p:spTree>
    <p:extLst>
      <p:ext uri="{BB962C8B-B14F-4D97-AF65-F5344CB8AC3E}">
        <p14:creationId xmlns:p14="http://schemas.microsoft.com/office/powerpoint/2010/main" val="1402820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Step 3 is the target setting step, where the target is defined and plan for data collection and monitoring against the target is set. </a:t>
            </a:r>
          </a:p>
          <a:p>
            <a:pPr>
              <a:defRPr/>
            </a:pPr>
            <a:endParaRPr lang="en-US"/>
          </a:p>
          <a:p>
            <a:pPr>
              <a:defRPr/>
            </a:pPr>
            <a:r>
              <a:rPr lang="en-US"/>
              <a:t>Detailed technical methods are available for freshwater and land target setting on SBTN’s website. As previously mentioned, targets for all other issue areas (oceans and biodiversity) are forthcoming. </a:t>
            </a:r>
            <a:endParaRPr lang="en-US">
              <a:cs typeface="Calibri"/>
            </a:endParaRPr>
          </a:p>
          <a:p>
            <a:pPr>
              <a:defRPr/>
            </a:pPr>
            <a:endParaRPr lang="en-US"/>
          </a:p>
          <a:p>
            <a:pPr>
              <a:defRPr/>
            </a:pPr>
            <a:endParaRPr lang="en-US"/>
          </a:p>
        </p:txBody>
      </p:sp>
      <p:sp>
        <p:nvSpPr>
          <p:cNvPr id="4" name="Slide Number Placeholder 3"/>
          <p:cNvSpPr>
            <a:spLocks noGrp="1"/>
          </p:cNvSpPr>
          <p:nvPr>
            <p:ph type="sldNum" sz="quarter" idx="10"/>
          </p:nvPr>
        </p:nvSpPr>
        <p:spPr/>
        <p:txBody>
          <a:bodyPr/>
          <a:lstStyle/>
          <a:p>
            <a:fld id="{1080F23C-E232-46A4-9792-5DB7EE69B066}" type="slidenum">
              <a:rPr lang="en-US" smtClean="0"/>
              <a:t>23</a:t>
            </a:fld>
            <a:endParaRPr lang="en-US"/>
          </a:p>
        </p:txBody>
      </p:sp>
    </p:spTree>
    <p:extLst>
      <p:ext uri="{BB962C8B-B14F-4D97-AF65-F5344CB8AC3E}">
        <p14:creationId xmlns:p14="http://schemas.microsoft.com/office/powerpoint/2010/main" val="253870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One of the most interesting aspects of science based targets for nature will be the spatially explicit component of target setting. It is likely that all issue areas will have some spatial analysis component. </a:t>
            </a:r>
          </a:p>
          <a:p>
            <a:pPr>
              <a:defRPr/>
            </a:pPr>
            <a:endParaRPr lang="en-US"/>
          </a:p>
          <a:p>
            <a:pPr>
              <a:defRPr/>
            </a:pPr>
            <a:r>
              <a:rPr lang="en-US"/>
              <a:t>For the example of freshwater targets, the spatial analysis will be based on locations within watersheds. If you are not familiar with the term “watershed”, it essentially means </a:t>
            </a:r>
            <a:r>
              <a:rPr lang="en-GB"/>
              <a:t>‘the area of land that provides all surface runoff and subsurface waters to a given waterbody’</a:t>
            </a:r>
            <a:r>
              <a:rPr lang="en-US"/>
              <a:t>. The targets will be specific to the watershed.</a:t>
            </a:r>
          </a:p>
          <a:p>
            <a:pPr>
              <a:defRPr/>
            </a:pPr>
            <a:endParaRPr lang="en-US"/>
          </a:p>
          <a:p>
            <a:pPr>
              <a:defRPr/>
            </a:pPr>
            <a:r>
              <a:rPr lang="en-US"/>
              <a:t>So, in this example here, if a company has three manufacturing sites (or three farms) in this watershed, it will need to set two targets: one for the Green River watershed and one for the Upper Big River watershed. </a:t>
            </a:r>
          </a:p>
          <a:p>
            <a:pPr>
              <a:defRPr/>
            </a:pPr>
            <a:r>
              <a:rPr lang="en-US"/>
              <a:t>Additionally, the data from sites B and C will be aggregated to report against the Green River watershed and the data from only site A will be used to report against the Upper Big River watershed. </a:t>
            </a:r>
          </a:p>
          <a:p>
            <a:pPr>
              <a:defRPr/>
            </a:pPr>
            <a:endParaRPr lang="en-US"/>
          </a:p>
          <a:p>
            <a:pPr>
              <a:defRPr/>
            </a:pPr>
            <a:r>
              <a:rPr lang="en-US"/>
              <a:t>So, if sourcing from a water scarce region, the company may have a much higher percent reduction target than if sourcing water from a more water-plentiful watershed. </a:t>
            </a:r>
            <a:endParaRPr lang="en-US">
              <a:cs typeface="Calibri"/>
            </a:endParaRPr>
          </a:p>
        </p:txBody>
      </p:sp>
      <p:sp>
        <p:nvSpPr>
          <p:cNvPr id="4" name="Slide Number Placeholder 3"/>
          <p:cNvSpPr>
            <a:spLocks noGrp="1"/>
          </p:cNvSpPr>
          <p:nvPr>
            <p:ph type="sldNum" sz="quarter" idx="10"/>
          </p:nvPr>
        </p:nvSpPr>
        <p:spPr/>
        <p:txBody>
          <a:bodyPr/>
          <a:lstStyle/>
          <a:p>
            <a:fld id="{1080F23C-E232-46A4-9792-5DB7EE69B066}" type="slidenum">
              <a:rPr lang="en-US" smtClean="0"/>
              <a:t>24</a:t>
            </a:fld>
            <a:endParaRPr lang="en-US"/>
          </a:p>
        </p:txBody>
      </p:sp>
    </p:spTree>
    <p:extLst>
      <p:ext uri="{BB962C8B-B14F-4D97-AF65-F5344CB8AC3E}">
        <p14:creationId xmlns:p14="http://schemas.microsoft.com/office/powerpoint/2010/main" val="2531290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Step 4 is the action step, where a company determines the actions that will be deployed to meet the target. And Step 5 includes implementation of the monitoring plan, as well as the report and disclosure portion of the process. </a:t>
            </a:r>
          </a:p>
          <a:p>
            <a:pPr>
              <a:defRPr/>
            </a:pPr>
            <a:endParaRPr lang="en-US"/>
          </a:p>
          <a:p>
            <a:pPr>
              <a:defRPr/>
            </a:pPr>
            <a:r>
              <a:rPr lang="en-US"/>
              <a:t>Detailed technical guidance is available for freshwater target setting on SBTN’s website. As previously mentioned, targets for all other issue areas (oceans, biodiversity, and land) are forthcoming. </a:t>
            </a:r>
            <a:endParaRPr lang="en-US">
              <a:cs typeface="Calibri"/>
            </a:endParaRPr>
          </a:p>
          <a:p>
            <a:pPr>
              <a:defRPr/>
            </a:pPr>
            <a:endParaRPr lang="en-US"/>
          </a:p>
          <a:p>
            <a:pPr>
              <a:defRPr/>
            </a:pPr>
            <a:r>
              <a:rPr lang="en-US"/>
              <a:t>It should also be mentioned these targets are meant to be validated at the time of establishment and a company will also need to have progress against their targets verified by a third party. </a:t>
            </a:r>
            <a:endParaRPr lang="en-US">
              <a:cs typeface="Calibri"/>
            </a:endParaRPr>
          </a:p>
          <a:p>
            <a:pPr>
              <a:defRPr/>
            </a:pPr>
            <a:endParaRPr lang="en-US"/>
          </a:p>
        </p:txBody>
      </p:sp>
      <p:sp>
        <p:nvSpPr>
          <p:cNvPr id="4" name="Slide Number Placeholder 3"/>
          <p:cNvSpPr>
            <a:spLocks noGrp="1"/>
          </p:cNvSpPr>
          <p:nvPr>
            <p:ph type="sldNum" sz="quarter" idx="10"/>
          </p:nvPr>
        </p:nvSpPr>
        <p:spPr/>
        <p:txBody>
          <a:bodyPr/>
          <a:lstStyle/>
          <a:p>
            <a:fld id="{1080F23C-E232-46A4-9792-5DB7EE69B066}" type="slidenum">
              <a:rPr lang="en-US" smtClean="0"/>
              <a:t>25</a:t>
            </a:fld>
            <a:endParaRPr lang="en-US"/>
          </a:p>
        </p:txBody>
      </p:sp>
    </p:spTree>
    <p:extLst>
      <p:ext uri="{BB962C8B-B14F-4D97-AF65-F5344CB8AC3E}">
        <p14:creationId xmlns:p14="http://schemas.microsoft.com/office/powerpoint/2010/main" val="881996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0F23C-E232-46A4-9792-5DB7EE69B0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940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CDP’s direction of travel in regards to nature is encapsulated by our vision and our environmental priorities as stated in CDP’s 2025 strategy, a world where emissions are reduced in line with 1.5 degrees and ecosystem health is restored.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Our new 2025 strategy sets out how CDP will respond to this. It sets out how we plan</a:t>
            </a:r>
          </a:p>
          <a:p>
            <a:pPr marL="342900" lvl="0" indent="-342900">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To increase transparency</a:t>
            </a:r>
          </a:p>
          <a:p>
            <a:pPr marL="342900" lvl="0" indent="-342900">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To hold actors to account on transitioning to net zero and nature positive</a:t>
            </a:r>
          </a:p>
          <a:p>
            <a:pPr marL="342900" lvl="0" indent="-342900">
              <a:lnSpc>
                <a:spcPct val="107000"/>
              </a:lnSpc>
              <a:spcAft>
                <a:spcPts val="80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And how we plan to use disclosure to drive system change across the wider economy</a:t>
            </a:r>
          </a:p>
          <a:p>
            <a:pPr marL="342900" lvl="0" indent="-342900">
              <a:lnSpc>
                <a:spcPct val="107000"/>
              </a:lnSpc>
              <a:spcAft>
                <a:spcPts val="800"/>
              </a:spcAft>
              <a:buFont typeface="Calibri" panose="020F0502020204030204" pitchFamily="34" charset="0"/>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spcAft>
                <a:spcPts val="600"/>
              </a:spcAft>
              <a:buClr>
                <a:srgbClr val="C00000"/>
              </a:buClr>
              <a:buFont typeface="Wingdings 3" panose="05040102010807070707" pitchFamily="18" charset="2"/>
              <a:buChar char="{"/>
            </a:pPr>
            <a:r>
              <a:rPr lang="en-GB" sz="1400">
                <a:ea typeface="Open Sans"/>
                <a:cs typeface="Open Sans"/>
              </a:rPr>
              <a:t>CDP adopting ‘climate and nature’ approach – but recognise it is a false dichotomy.</a:t>
            </a:r>
          </a:p>
          <a:p>
            <a:pPr marL="285750" indent="-285750" algn="l">
              <a:spcAft>
                <a:spcPts val="600"/>
              </a:spcAft>
              <a:buClr>
                <a:srgbClr val="C00000"/>
              </a:buClr>
              <a:buFont typeface="Wingdings 3" panose="05040102010807070707" pitchFamily="18" charset="2"/>
              <a:buChar char="{"/>
            </a:pPr>
            <a:r>
              <a:rPr lang="en-GB" sz="1400">
                <a:ea typeface="Open Sans"/>
                <a:cs typeface="Open Sans"/>
              </a:rPr>
              <a:t>CDP already covers climate and some ‘nature’ through the forests and water questionnaires</a:t>
            </a:r>
          </a:p>
          <a:p>
            <a:pPr marL="285750" indent="-285750" algn="l">
              <a:spcAft>
                <a:spcPts val="600"/>
              </a:spcAft>
              <a:buClr>
                <a:srgbClr val="C00000"/>
              </a:buClr>
              <a:buFont typeface="Wingdings 3" panose="05040102010807070707" pitchFamily="18" charset="2"/>
              <a:buChar char="{"/>
            </a:pPr>
            <a:r>
              <a:rPr lang="en-GB" sz="1400">
                <a:latin typeface="Arial"/>
                <a:ea typeface="Open Sans"/>
                <a:cs typeface="Open Sans"/>
              </a:rPr>
              <a:t>But various additional targets needed if we are going to better cover planetary boundaries:</a:t>
            </a:r>
          </a:p>
          <a:p>
            <a:pPr marL="742950" lvl="1" indent="-285750">
              <a:spcAft>
                <a:spcPts val="600"/>
              </a:spcAft>
              <a:buClr>
                <a:srgbClr val="C00000"/>
              </a:buClr>
              <a:buFont typeface="Wingdings 3" panose="05040102010807070707" pitchFamily="18" charset="2"/>
              <a:buChar char="{"/>
            </a:pPr>
            <a:r>
              <a:rPr lang="en-GB" sz="1400">
                <a:latin typeface="Arial"/>
                <a:ea typeface="Open Sans"/>
                <a:cs typeface="Open Sans"/>
              </a:rPr>
              <a:t>Land use: Ecosystem conversion beyond forests, restoration</a:t>
            </a:r>
          </a:p>
          <a:p>
            <a:pPr marL="742950" lvl="1" indent="-285750">
              <a:spcAft>
                <a:spcPts val="600"/>
              </a:spcAft>
              <a:buClr>
                <a:srgbClr val="C00000"/>
              </a:buClr>
              <a:buFont typeface="Wingdings 3" panose="05040102010807070707" pitchFamily="18" charset="2"/>
              <a:buChar char="{"/>
            </a:pPr>
            <a:r>
              <a:rPr lang="en-GB" sz="1400">
                <a:latin typeface="Arial"/>
                <a:ea typeface="Open Sans"/>
                <a:cs typeface="Open Sans"/>
              </a:rPr>
              <a:t>Marine changes: Not a planetary boundary but important?</a:t>
            </a:r>
          </a:p>
          <a:p>
            <a:pPr marL="742950" lvl="1" indent="-285750">
              <a:spcAft>
                <a:spcPts val="600"/>
              </a:spcAft>
              <a:buClr>
                <a:srgbClr val="C00000"/>
              </a:buClr>
              <a:buFont typeface="Wingdings 3" panose="05040102010807070707" pitchFamily="18" charset="2"/>
              <a:buChar char="{"/>
            </a:pPr>
            <a:r>
              <a:rPr lang="en-GB" sz="1400">
                <a:latin typeface="Arial"/>
                <a:ea typeface="Open Sans"/>
                <a:cs typeface="Open Sans"/>
              </a:rPr>
              <a:t>Biodiversity / biosphere integrity: Intactness indices? Extinction rates?</a:t>
            </a:r>
          </a:p>
          <a:p>
            <a:pPr marL="742950" lvl="1" indent="-285750">
              <a:spcAft>
                <a:spcPts val="600"/>
              </a:spcAft>
              <a:buClr>
                <a:srgbClr val="C00000"/>
              </a:buClr>
              <a:buFont typeface="Wingdings 3" panose="05040102010807070707" pitchFamily="18" charset="2"/>
              <a:buChar char="{"/>
            </a:pPr>
            <a:r>
              <a:rPr lang="en-GB" sz="1400">
                <a:latin typeface="Arial"/>
                <a:ea typeface="Open Sans"/>
                <a:cs typeface="Open Sans"/>
              </a:rPr>
              <a:t>Pollution: Plastics pollution, Organic pollution? Aerosol pollution?</a:t>
            </a:r>
            <a:endParaRPr lang="en-GB" sz="1400">
              <a:latin typeface="Arial"/>
              <a:cs typeface="Arial"/>
            </a:endParaRPr>
          </a:p>
          <a:p>
            <a:pPr marL="285750" lvl="0" indent="-285750">
              <a:buSzPct val="100000"/>
              <a:buFont typeface="Arial" panose="020B0604020202020204" pitchFamily="34" charset="0"/>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80F23C-E232-46A4-9792-5DB7EE69B066}" type="slidenum">
              <a:rPr lang="en-US" smtClean="0"/>
              <a:t>28</a:t>
            </a:fld>
            <a:endParaRPr lang="en-US"/>
          </a:p>
        </p:txBody>
      </p:sp>
    </p:spTree>
    <p:extLst>
      <p:ext uri="{BB962C8B-B14F-4D97-AF65-F5344CB8AC3E}">
        <p14:creationId xmlns:p14="http://schemas.microsoft.com/office/powerpoint/2010/main" val="1402996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Clr>
                <a:srgbClr val="C00000"/>
              </a:buCl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0F23C-E232-46A4-9792-5DB7EE69B0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828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0F23C-E232-46A4-9792-5DB7EE69B0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6558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6"/>
        <p:cNvGrpSpPr/>
        <p:nvPr/>
      </p:nvGrpSpPr>
      <p:grpSpPr>
        <a:xfrm>
          <a:off x="0" y="0"/>
          <a:ext cx="0" cy="0"/>
          <a:chOff x="0" y="0"/>
          <a:chExt cx="0" cy="0"/>
        </a:xfrm>
      </p:grpSpPr>
      <p:sp>
        <p:nvSpPr>
          <p:cNvPr id="3817" name="Google Shape;381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8" name="Google Shape;381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595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80F23C-E232-46A4-9792-5DB7EE69B066}" type="slidenum">
              <a:rPr lang="en-US" smtClean="0"/>
              <a:t>3</a:t>
            </a:fld>
            <a:endParaRPr lang="en-US"/>
          </a:p>
        </p:txBody>
      </p:sp>
    </p:spTree>
    <p:extLst>
      <p:ext uri="{BB962C8B-B14F-4D97-AF65-F5344CB8AC3E}">
        <p14:creationId xmlns:p14="http://schemas.microsoft.com/office/powerpoint/2010/main" val="15048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tabLst>
                <a:tab pos="457200" algn="l"/>
              </a:tabLst>
            </a:pPr>
            <a:r>
              <a:rPr lang="en-GB" sz="1200" b="1" dirty="0">
                <a:solidFill>
                  <a:srgbClr val="000000"/>
                </a:solidFill>
                <a:effectLst/>
                <a:latin typeface="+mn-lt"/>
                <a:ea typeface="Times New Roman" panose="02020603050405020304" pitchFamily="18" charset="0"/>
              </a:rPr>
              <a:t>Nature loss and climate change cannot be separated. </a:t>
            </a:r>
          </a:p>
          <a:p>
            <a:pPr marL="171450" lvl="0" indent="-171450">
              <a:buFont typeface="Arial" panose="020B0604020202020204" pitchFamily="34" charset="0"/>
              <a:buChar char="•"/>
              <a:tabLst>
                <a:tab pos="457200" algn="l"/>
              </a:tabLst>
            </a:pPr>
            <a:r>
              <a:rPr lang="en-GB" sz="1200" b="0" dirty="0">
                <a:solidFill>
                  <a:srgbClr val="000000"/>
                </a:solidFill>
                <a:effectLst/>
                <a:latin typeface="+mn-lt"/>
                <a:ea typeface="Times New Roman" panose="02020603050405020304" pitchFamily="18" charset="0"/>
              </a:rPr>
              <a:t>The realms highlighted by the TNFD all interact with climate. </a:t>
            </a:r>
          </a:p>
          <a:p>
            <a:pPr marL="171450" lvl="0" indent="-171450">
              <a:buFont typeface="Arial" panose="020B0604020202020204" pitchFamily="34" charset="0"/>
              <a:buChar char="•"/>
            </a:pPr>
            <a:endParaRPr lang="en-GB" sz="1200" b="0" dirty="0">
              <a:solidFill>
                <a:srgbClr val="000000"/>
              </a:solidFill>
              <a:effectLst/>
              <a:latin typeface="+mn-lt"/>
              <a:ea typeface="Times New Roman" panose="02020603050405020304" pitchFamily="18" charset="0"/>
            </a:endParaRPr>
          </a:p>
          <a:p>
            <a:pPr marL="171450" lvl="0" indent="-171450">
              <a:buFont typeface="Arial" panose="020B0604020202020204" pitchFamily="34" charset="0"/>
              <a:buChar char="•"/>
            </a:pPr>
            <a:r>
              <a:rPr lang="en-GB" sz="1200" b="1" dirty="0">
                <a:solidFill>
                  <a:srgbClr val="000000"/>
                </a:solidFill>
                <a:effectLst/>
                <a:latin typeface="+mn-lt"/>
                <a:ea typeface="Times New Roman" panose="02020603050405020304" pitchFamily="18" charset="0"/>
              </a:rPr>
              <a:t>Achieving nature positive is impossible without addressing climate change. </a:t>
            </a:r>
            <a:endParaRPr lang="en-GB" sz="1200" b="1" dirty="0">
              <a:effectLst/>
              <a:latin typeface="+mn-lt"/>
              <a:ea typeface="Times New Roman" panose="02020603050405020304" pitchFamily="18" charset="0"/>
            </a:endParaRPr>
          </a:p>
          <a:p>
            <a:pPr marL="628650" lvl="1" indent="-171450">
              <a:buFont typeface="Courier New" panose="02070309020205020404" pitchFamily="49" charset="0"/>
              <a:buChar char="o"/>
            </a:pPr>
            <a:r>
              <a:rPr lang="en-GB" sz="1200" b="0" dirty="0">
                <a:solidFill>
                  <a:srgbClr val="000000"/>
                </a:solidFill>
                <a:effectLst/>
                <a:latin typeface="+mn-lt"/>
                <a:ea typeface="Times New Roman" panose="02020603050405020304" pitchFamily="18" charset="0"/>
              </a:rPr>
              <a:t>Climate change is a key driver of biodiversity loss.  </a:t>
            </a:r>
            <a:endParaRPr lang="en-GB" sz="1200" b="0" dirty="0">
              <a:effectLst/>
              <a:latin typeface="+mn-lt"/>
              <a:ea typeface="Times New Roman" panose="02020603050405020304" pitchFamily="18" charset="0"/>
            </a:endParaRPr>
          </a:p>
          <a:p>
            <a:pPr marL="628650" lvl="1" indent="-171450">
              <a:buFont typeface="Courier New" panose="02070309020205020404" pitchFamily="49" charset="0"/>
              <a:buChar char="o"/>
            </a:pPr>
            <a:r>
              <a:rPr lang="en-GB" sz="1200" b="0" dirty="0">
                <a:solidFill>
                  <a:srgbClr val="000000"/>
                </a:solidFill>
                <a:effectLst/>
                <a:latin typeface="+mn-lt"/>
                <a:ea typeface="Times New Roman" panose="02020603050405020304" pitchFamily="18" charset="0"/>
              </a:rPr>
              <a:t>Nature loss releases emissions, amplifying climate change, which in turn drives further loss of species and ecosystems.</a:t>
            </a:r>
            <a:endParaRPr lang="en-GB" sz="1200" b="0" dirty="0">
              <a:effectLst/>
              <a:latin typeface="+mn-lt"/>
              <a:ea typeface="Times New Roman" panose="02020603050405020304" pitchFamily="18" charset="0"/>
            </a:endParaRPr>
          </a:p>
          <a:p>
            <a:pPr marL="628650" lvl="1" indent="-171450">
              <a:buFont typeface="Courier New" panose="02070309020205020404" pitchFamily="49" charset="0"/>
              <a:buChar char="o"/>
            </a:pPr>
            <a:r>
              <a:rPr lang="en-GB" sz="1200" b="0" dirty="0">
                <a:effectLst/>
                <a:latin typeface="+mn-lt"/>
                <a:ea typeface="Times New Roman" panose="02020603050405020304" pitchFamily="18" charset="0"/>
              </a:rPr>
              <a:t>As these natural sinks are put under stress, their capacity to absorb carbon weakens, shifting them to become carbon sources</a:t>
            </a:r>
            <a:r>
              <a:rPr lang="en-GB" sz="1200" b="0" baseline="30000" dirty="0">
                <a:effectLst/>
                <a:latin typeface="+mn-lt"/>
                <a:ea typeface="Times New Roman" panose="02020603050405020304" pitchFamily="18" charset="0"/>
              </a:rPr>
              <a:t> </a:t>
            </a:r>
            <a:r>
              <a:rPr lang="en-GB" sz="1200" b="0" dirty="0">
                <a:effectLst/>
                <a:latin typeface="+mn-lt"/>
                <a:ea typeface="Times New Roman" panose="02020603050405020304" pitchFamily="18" charset="0"/>
              </a:rPr>
              <a:t>. </a:t>
            </a:r>
            <a:r>
              <a:rPr lang="en-GB" sz="1200" b="0" dirty="0">
                <a:solidFill>
                  <a:srgbClr val="000000"/>
                </a:solidFill>
                <a:effectLst/>
                <a:latin typeface="+mn-lt"/>
                <a:ea typeface="Times New Roman" panose="02020603050405020304" pitchFamily="18" charset="0"/>
              </a:rPr>
              <a:t>Climate change and nature loss are therefore mutually reinforcing. </a:t>
            </a:r>
            <a:endParaRPr lang="en-GB" sz="1200" b="0" dirty="0">
              <a:effectLst/>
              <a:latin typeface="+mn-lt"/>
              <a:ea typeface="Times New Roman" panose="02020603050405020304" pitchFamily="18" charset="0"/>
            </a:endParaRPr>
          </a:p>
          <a:p>
            <a:pPr marL="628650" lvl="1" indent="-171450">
              <a:buFont typeface="Courier New" panose="02070309020205020404" pitchFamily="49" charset="0"/>
              <a:buChar char="o"/>
            </a:pPr>
            <a:r>
              <a:rPr lang="en-GB" sz="1200" b="0" dirty="0">
                <a:effectLst/>
                <a:latin typeface="+mn-lt"/>
                <a:ea typeface="Times New Roman" panose="02020603050405020304" pitchFamily="18" charset="0"/>
              </a:rPr>
              <a:t>Failure to account for nature undermines net zero, encouraging the trajectory towards irreversible tipping points.</a:t>
            </a:r>
          </a:p>
          <a:p>
            <a:pPr marL="171450" lvl="0" indent="-171450">
              <a:buFont typeface="Arial" panose="020B0604020202020204" pitchFamily="34" charset="0"/>
              <a:buChar char="•"/>
            </a:pPr>
            <a:r>
              <a:rPr lang="en-GB" sz="1200" b="0" dirty="0">
                <a:effectLst/>
                <a:latin typeface="+mn-lt"/>
                <a:ea typeface="Times New Roman" panose="02020603050405020304" pitchFamily="18" charset="0"/>
              </a:rPr>
              <a:t>Nature also has a role in climate change adaption strategies through the provision of ecosystem services and resilience to the significant climate change we are already committed to. </a:t>
            </a:r>
          </a:p>
          <a:p>
            <a:pPr marL="171450" lvl="0" indent="-171450">
              <a:buFont typeface="Arial" panose="020B0604020202020204" pitchFamily="34" charset="0"/>
              <a:buChar char="•"/>
            </a:pPr>
            <a:r>
              <a:rPr lang="en-GB" sz="1200" b="0" dirty="0">
                <a:effectLst/>
                <a:latin typeface="+mn-lt"/>
                <a:ea typeface="Times New Roman" panose="02020603050405020304" pitchFamily="18" charset="0"/>
              </a:rPr>
              <a:t>Enhancing the adaptive capacity of ecosystems, reduces the severity of climate change impacts. </a:t>
            </a:r>
          </a:p>
          <a:p>
            <a:pPr marL="171450" lvl="0" indent="-171450">
              <a:buFont typeface="Arial" panose="020B0604020202020204" pitchFamily="34" charset="0"/>
              <a:buChar char="•"/>
            </a:pPr>
            <a:r>
              <a:rPr lang="en-GB" sz="1200" b="0" dirty="0">
                <a:effectLst/>
                <a:latin typeface="+mn-lt"/>
                <a:ea typeface="Calibri" panose="020F0502020204030204" pitchFamily="34" charset="0"/>
              </a:rPr>
              <a:t>Due to these feedback loops, a strategic approach of integrating nature with net zero goals needs to be taken.</a:t>
            </a:r>
            <a:endParaRPr lang="en-GB" sz="1200" dirty="0">
              <a:effectLst/>
              <a:latin typeface="+mn-lt"/>
              <a:ea typeface="Times New Roman" panose="02020603050405020304" pitchFamily="18" charset="0"/>
            </a:endParaRPr>
          </a:p>
          <a:p>
            <a:pPr marL="171450" lvl="0" indent="-171450">
              <a:buFont typeface="Arial" panose="020B0604020202020204" pitchFamily="34" charset="0"/>
              <a:buChar char="•"/>
            </a:pPr>
            <a:endParaRPr lang="en-GB" sz="1200" dirty="0">
              <a:effectLst/>
              <a:latin typeface="+mn-lt"/>
              <a:ea typeface="Times New Roman" panose="02020603050405020304" pitchFamily="18" charset="0"/>
            </a:endParaRPr>
          </a:p>
          <a:p>
            <a:pPr marL="0" lvl="0" indent="0">
              <a:buFont typeface="Arial" panose="020B0604020202020204" pitchFamily="34" charset="0"/>
              <a:buNone/>
            </a:pPr>
            <a:r>
              <a:rPr lang="en-GB" sz="1100" b="1" dirty="0">
                <a:effectLst/>
                <a:latin typeface="+mn-lt"/>
                <a:ea typeface="Times New Roman" panose="02020603050405020304" pitchFamily="18" charset="0"/>
              </a:rPr>
              <a:t>References:</a:t>
            </a:r>
          </a:p>
          <a:p>
            <a:pPr marL="171450" indent="-171450">
              <a:buFont typeface="Arial" panose="020B0604020202020204" pitchFamily="34" charset="0"/>
              <a:buChar char="•"/>
            </a:pPr>
            <a:r>
              <a:rPr lang="en-GB" sz="1100" dirty="0">
                <a:effectLst/>
                <a:latin typeface="+mn-lt"/>
                <a:ea typeface="Calibri" panose="020F0502020204030204" pitchFamily="34" charset="0"/>
                <a:cs typeface="Times New Roman" panose="02020603050405020304" pitchFamily="18" charset="0"/>
              </a:rPr>
              <a:t>TNFD (2022) The TNFD Nature-related risk and opportunity management and disclosure framework.</a:t>
            </a:r>
          </a:p>
          <a:p>
            <a:pPr marL="171450" indent="-171450">
              <a:buFont typeface="Arial" panose="020B0604020202020204" pitchFamily="34" charset="0"/>
              <a:buChar char="•"/>
            </a:pPr>
            <a:r>
              <a:rPr lang="en-GB" sz="1100" b="0" u="sng" dirty="0">
                <a:solidFill>
                  <a:schemeClr val="tx1"/>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IPCC, 2022: Summary for Policymakers</a:t>
            </a:r>
            <a:endParaRPr lang="en-GB" sz="1100" b="0" u="sng" dirty="0">
              <a:solidFill>
                <a:schemeClr val="tx1"/>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100" b="0" u="sng" dirty="0" err="1">
                <a:solidFill>
                  <a:srgbClr val="0563C1"/>
                </a:solidFill>
                <a:effectLst/>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Gatti</a:t>
            </a:r>
            <a:r>
              <a:rPr lang="en-GB" sz="1100" b="0" u="sng" dirty="0">
                <a:solidFill>
                  <a:schemeClr val="tx1"/>
                </a:solidFill>
                <a:effectLst/>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L.V., Basso, L.S., Miller, J.B. et al. Amazonia as a carbon source linked to deforestation and climate change. Nature 595, 388–393 (2021). https://doi.org/10.1038/s41586-021-03629-6</a:t>
            </a:r>
            <a:endParaRPr lang="en-GB" sz="1100" b="0" u="sng" dirty="0">
              <a:solidFill>
                <a:schemeClr val="tx1"/>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100" b="0" u="sng" dirty="0">
                <a:solidFill>
                  <a:schemeClr val="tx1"/>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IPCC, 2022: Summary for Policymakers</a:t>
            </a:r>
            <a:endParaRPr lang="en-GB" sz="1100" b="0" u="sng" dirty="0">
              <a:solidFill>
                <a:schemeClr val="tx1"/>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100" b="0" u="sng" dirty="0">
                <a:solidFill>
                  <a:srgbClr val="0563C1"/>
                </a:solidFill>
                <a:effectLst/>
                <a:latin typeface="+mn-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Lovejoy, T. and </a:t>
            </a:r>
            <a:r>
              <a:rPr lang="en-GB" sz="1100" b="0" u="sng" dirty="0" err="1">
                <a:solidFill>
                  <a:srgbClr val="0563C1"/>
                </a:solidFill>
                <a:effectLst/>
                <a:latin typeface="+mn-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Nobre</a:t>
            </a:r>
            <a:r>
              <a:rPr lang="en-GB" sz="1100" b="0" u="sng" dirty="0">
                <a:solidFill>
                  <a:schemeClr val="tx1"/>
                </a:solidFill>
                <a:effectLst/>
                <a:latin typeface="+mn-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C.  Amazon Tipping Point, Science Advances, Vol 4, Issue 2, DOI: 10.1126/sciadv.aat2340</a:t>
            </a:r>
            <a:r>
              <a:rPr lang="en-GB" sz="1100" b="0" u="sng" dirty="0">
                <a:solidFill>
                  <a:schemeClr val="tx1"/>
                </a:solidFill>
                <a:effectLst/>
                <a:latin typeface="+mn-lt"/>
                <a:ea typeface="Calibri" panose="020F0502020204030204" pitchFamily="34" charset="0"/>
                <a:cs typeface="Times New Roman" panose="02020603050405020304" pitchFamily="18" charset="0"/>
              </a:rPr>
              <a:t> </a:t>
            </a:r>
          </a:p>
          <a:p>
            <a:pPr marL="0" lvl="0" indent="0">
              <a:buSzPts val="1000"/>
              <a:buFont typeface="Symbol" panose="05050102010706020507" pitchFamily="18" charset="2"/>
              <a:buNone/>
              <a:tabLst>
                <a:tab pos="457200" algn="l"/>
              </a:tabLst>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080F23C-E232-46A4-9792-5DB7EE69B066}" type="slidenum">
              <a:rPr lang="en-US" smtClean="0"/>
              <a:t>4</a:t>
            </a:fld>
            <a:endParaRPr lang="en-US"/>
          </a:p>
        </p:txBody>
      </p:sp>
    </p:spTree>
    <p:extLst>
      <p:ext uri="{BB962C8B-B14F-4D97-AF65-F5344CB8AC3E}">
        <p14:creationId xmlns:p14="http://schemas.microsoft.com/office/powerpoint/2010/main" val="247691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E277F-8B9F-92C2-FF56-7505E356D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E6669-9DBB-E2C5-E993-A73908226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843A4-3E33-3A2D-06D6-C13CB1CF341C}"/>
              </a:ext>
            </a:extLst>
          </p:cNvPr>
          <p:cNvSpPr>
            <a:spLocks noGrp="1"/>
          </p:cNvSpPr>
          <p:nvPr>
            <p:ph type="body" idx="1"/>
          </p:nvPr>
        </p:nvSpPr>
        <p:spPr/>
        <p:txBody>
          <a:bodyPr/>
          <a:lstStyle/>
          <a:p>
            <a:pPr marL="0" lvl="0" indent="0">
              <a:buSzPts val="1000"/>
              <a:buFont typeface="Symbol" panose="05050102010706020507" pitchFamily="18" charset="2"/>
              <a:buNone/>
              <a:tabLst>
                <a:tab pos="457200" algn="l"/>
              </a:tabLst>
            </a:pPr>
            <a:endParaRPr lang="en-GB"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C181AE9-DCB5-4302-D87E-13CB139FC973}"/>
              </a:ext>
            </a:extLst>
          </p:cNvPr>
          <p:cNvSpPr>
            <a:spLocks noGrp="1"/>
          </p:cNvSpPr>
          <p:nvPr>
            <p:ph type="sldNum" sz="quarter" idx="5"/>
          </p:nvPr>
        </p:nvSpPr>
        <p:spPr/>
        <p:txBody>
          <a:bodyPr/>
          <a:lstStyle/>
          <a:p>
            <a:fld id="{1080F23C-E232-46A4-9792-5DB7EE69B066}" type="slidenum">
              <a:rPr lang="en-US" smtClean="0"/>
              <a:t>5</a:t>
            </a:fld>
            <a:endParaRPr lang="en-US"/>
          </a:p>
        </p:txBody>
      </p:sp>
    </p:spTree>
    <p:extLst>
      <p:ext uri="{BB962C8B-B14F-4D97-AF65-F5344CB8AC3E}">
        <p14:creationId xmlns:p14="http://schemas.microsoft.com/office/powerpoint/2010/main" val="237401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8A159-22BA-48FB-A95E-06AA25929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2E38B-5445-388C-4696-23F21021F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BF410-555C-C947-63E4-220A613B276F}"/>
              </a:ext>
            </a:extLst>
          </p:cNvPr>
          <p:cNvSpPr>
            <a:spLocks noGrp="1"/>
          </p:cNvSpPr>
          <p:nvPr>
            <p:ph type="body" idx="1"/>
          </p:nvPr>
        </p:nvSpPr>
        <p:spPr/>
        <p:txBody>
          <a:bodyPr/>
          <a:lstStyle/>
          <a:p>
            <a:pPr marL="0" lvl="0" indent="0">
              <a:buSzPts val="1000"/>
              <a:buFont typeface="Symbol" panose="05050102010706020507" pitchFamily="18" charset="2"/>
              <a:buNone/>
              <a:tabLst>
                <a:tab pos="457200" algn="l"/>
              </a:tabLst>
            </a:pPr>
            <a:endParaRPr lang="en-GB"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2429381-B329-AF5B-5C00-2A6434C12B5D}"/>
              </a:ext>
            </a:extLst>
          </p:cNvPr>
          <p:cNvSpPr>
            <a:spLocks noGrp="1"/>
          </p:cNvSpPr>
          <p:nvPr>
            <p:ph type="sldNum" sz="quarter" idx="5"/>
          </p:nvPr>
        </p:nvSpPr>
        <p:spPr/>
        <p:txBody>
          <a:bodyPr/>
          <a:lstStyle/>
          <a:p>
            <a:fld id="{1080F23C-E232-46A4-9792-5DB7EE69B066}" type="slidenum">
              <a:rPr lang="en-US" smtClean="0"/>
              <a:t>6</a:t>
            </a:fld>
            <a:endParaRPr lang="en-US"/>
          </a:p>
        </p:txBody>
      </p:sp>
    </p:spTree>
    <p:extLst>
      <p:ext uri="{BB962C8B-B14F-4D97-AF65-F5344CB8AC3E}">
        <p14:creationId xmlns:p14="http://schemas.microsoft.com/office/powerpoint/2010/main" val="3751786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GB" sz="2000" b="1" dirty="0">
                <a:effectLst/>
                <a:latin typeface="Calibri"/>
                <a:ea typeface="Calibri"/>
                <a:cs typeface="Calibri"/>
              </a:rPr>
              <a:t>Key messages:</a:t>
            </a:r>
          </a:p>
          <a:p>
            <a:pPr marL="342900" indent="-342900">
              <a:buFont typeface="Arial" panose="020B0604020202020204" pitchFamily="34" charset="0"/>
              <a:buChar char="•"/>
            </a:pPr>
            <a:r>
              <a:rPr lang="en-GB" sz="2000" b="0" dirty="0">
                <a:effectLst/>
                <a:latin typeface="Calibri"/>
                <a:ea typeface="Calibri"/>
                <a:cs typeface="Calibri"/>
              </a:rPr>
              <a:t>Nature loss is a significant global risk.</a:t>
            </a:r>
            <a:r>
              <a:rPr lang="en-GB" sz="2000" dirty="0">
                <a:latin typeface="Calibri"/>
                <a:ea typeface="Calibri"/>
                <a:cs typeface="Calibri"/>
              </a:rPr>
              <a:t> </a:t>
            </a:r>
            <a:endParaRPr lang="en-GB" sz="2000" b="0" dirty="0">
              <a:effectLst/>
              <a:latin typeface="Calibri" panose="020F0502020204030204" pitchFamily="34" charset="0"/>
              <a:ea typeface="Calibri" panose="020F0502020204030204" pitchFamily="34" charset="0"/>
              <a:cs typeface="Calibri"/>
            </a:endParaRPr>
          </a:p>
          <a:p>
            <a:pPr marL="342900" indent="-342900">
              <a:buFont typeface="Arial" panose="020B0604020202020204" pitchFamily="34" charset="0"/>
              <a:buChar char="•"/>
            </a:pPr>
            <a:r>
              <a:rPr lang="en-GB" sz="2000" b="0" dirty="0">
                <a:effectLst/>
                <a:latin typeface="Calibri"/>
                <a:ea typeface="Calibri"/>
                <a:cs typeface="Calibri"/>
              </a:rPr>
              <a:t>As a systemic risk – this translates into physical and transition risks.</a:t>
            </a:r>
            <a:r>
              <a:rPr lang="en-GB" sz="2000" dirty="0">
                <a:latin typeface="Calibri"/>
                <a:ea typeface="Calibri"/>
                <a:cs typeface="Calibri"/>
              </a:rPr>
              <a:t> </a:t>
            </a:r>
            <a:endParaRPr lang="en-GB" sz="2000" b="0" dirty="0">
              <a:effectLst/>
              <a:latin typeface="Calibri" panose="020F0502020204030204" pitchFamily="34" charset="0"/>
              <a:ea typeface="Calibri" panose="020F0502020204030204" pitchFamily="34" charset="0"/>
              <a:cs typeface="Calibri"/>
            </a:endParaRPr>
          </a:p>
          <a:p>
            <a:pPr marL="342900" indent="-342900">
              <a:buFont typeface="Arial" panose="020B0604020202020204" pitchFamily="34" charset="0"/>
              <a:buChar char="•"/>
            </a:pPr>
            <a:r>
              <a:rPr lang="en-GB" sz="2000" b="0" dirty="0">
                <a:effectLst/>
                <a:latin typeface="Calibri"/>
                <a:ea typeface="Calibri"/>
                <a:cs typeface="Calibri"/>
              </a:rPr>
              <a:t>Companies disclosing show that they recognise nature loss as a systemic risk which they are exposed to and will need to manage.</a:t>
            </a:r>
            <a:r>
              <a:rPr lang="en-GB" sz="2000" dirty="0">
                <a:latin typeface="Calibri"/>
                <a:ea typeface="Calibri"/>
                <a:cs typeface="Calibri"/>
              </a:rPr>
              <a:t> </a:t>
            </a:r>
            <a:endParaRPr lang="en-GB" sz="2000" b="0" dirty="0">
              <a:effectLst/>
              <a:latin typeface="Calibri" panose="020F0502020204030204" pitchFamily="34" charset="0"/>
              <a:ea typeface="Calibri" panose="020F0502020204030204" pitchFamily="34" charset="0"/>
              <a:cs typeface="Calibri"/>
            </a:endParaRPr>
          </a:p>
          <a:p>
            <a:pPr marL="0" indent="0">
              <a:lnSpc>
                <a:spcPct val="100000"/>
              </a:lnSpc>
              <a:buFont typeface="Arial" panose="020B0604020202020204" pitchFamily="34" charset="0"/>
              <a:buNone/>
            </a:pPr>
            <a:endParaRPr lang="en-GB" sz="2000" dirty="0">
              <a:effectLst/>
              <a:latin typeface="Calibri" panose="020F0502020204030204" pitchFamily="34" charset="0"/>
              <a:ea typeface="Calibri" panose="020F0502020204030204" pitchFamily="34" charset="0"/>
            </a:endParaRPr>
          </a:p>
          <a:p>
            <a:pPr marL="0" indent="0">
              <a:lnSpc>
                <a:spcPct val="100000"/>
              </a:lnSpc>
              <a:buFont typeface="Arial" panose="020B0604020202020204" pitchFamily="34" charset="0"/>
              <a:buNone/>
            </a:pPr>
            <a:r>
              <a:rPr lang="en-GB" sz="2000" dirty="0">
                <a:effectLst/>
                <a:latin typeface="Calibri"/>
                <a:ea typeface="Calibri"/>
                <a:cs typeface="Calibri"/>
              </a:rPr>
              <a:t>--------</a:t>
            </a:r>
          </a:p>
          <a:p>
            <a:pPr marL="0" indent="0">
              <a:lnSpc>
                <a:spcPct val="100000"/>
              </a:lnSpc>
              <a:buFont typeface="Arial" panose="020B0604020202020204" pitchFamily="34" charset="0"/>
              <a:buNone/>
            </a:pPr>
            <a:endParaRPr lang="en-GB" sz="2000" dirty="0">
              <a:effectLst/>
              <a:latin typeface="Calibri" panose="020F0502020204030204" pitchFamily="34" charset="0"/>
              <a:ea typeface="Calibri" panose="020F0502020204030204" pitchFamily="34" charset="0"/>
            </a:endParaRPr>
          </a:p>
          <a:p>
            <a:pPr marL="342900" indent="-342900">
              <a:lnSpc>
                <a:spcPct val="100000"/>
              </a:lnSpc>
              <a:buFont typeface="Arial" panose="020B0604020202020204" pitchFamily="34" charset="0"/>
              <a:buChar char="•"/>
            </a:pPr>
            <a:r>
              <a:rPr lang="en-GB" sz="2000" dirty="0">
                <a:effectLst/>
                <a:latin typeface="Calibri"/>
                <a:ea typeface="Calibri"/>
                <a:cs typeface="Calibri"/>
              </a:rPr>
              <a:t>Biodiversity and ecosystem collapse has been rising up the annual WEF Global Risks Report in terms of impact and likelihood almost every year. It is now perceived as the </a:t>
            </a:r>
            <a:r>
              <a:rPr lang="en-GB" sz="2000" dirty="0">
                <a:latin typeface="Calibri"/>
                <a:ea typeface="Calibri"/>
                <a:cs typeface="Calibri"/>
              </a:rPr>
              <a:t>most</a:t>
            </a:r>
            <a:r>
              <a:rPr lang="en-GB" sz="2000" dirty="0">
                <a:effectLst/>
                <a:latin typeface="Calibri"/>
                <a:ea typeface="Calibri"/>
                <a:cs typeface="Calibri"/>
              </a:rPr>
              <a:t> severe global risk within the next 10 years.</a:t>
            </a:r>
          </a:p>
          <a:p>
            <a:pPr marL="342900" indent="-342900">
              <a:buFont typeface="Arial" panose="020B0604020202020204" pitchFamily="34" charset="0"/>
              <a:buChar char="•"/>
              <a:defRPr/>
            </a:pPr>
            <a:r>
              <a:rPr lang="en-GB" sz="1800" dirty="0">
                <a:effectLst/>
                <a:latin typeface="Calibri"/>
                <a:ea typeface="Calibri"/>
                <a:cs typeface="Calibri"/>
              </a:rPr>
              <a:t>In 2020, for the first time, the World Economic Forum’s annual Global Risks Report found that the top five most likely global risks over the next 10 years are all environmental. Among these, biodiversity loss and ecosystem collapse are considered highly likely to occur and would have severe impacts.</a:t>
            </a:r>
            <a:r>
              <a:rPr lang="en-GB" sz="1800" dirty="0">
                <a:latin typeface="Calibri"/>
                <a:ea typeface="Calibri"/>
                <a:cs typeface="Calibri"/>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Char char="•"/>
            </a:pPr>
            <a:r>
              <a:rPr lang="en-GB" sz="2000" dirty="0">
                <a:ea typeface="+mj-lt"/>
                <a:cs typeface="Calibri"/>
              </a:rPr>
              <a:t>Most of the attempts to quantify the importance of nature focus on the economic impacts of losses:</a:t>
            </a:r>
          </a:p>
          <a:p>
            <a:pPr marL="800100" lvl="1" indent="-342900">
              <a:lnSpc>
                <a:spcPct val="100000"/>
              </a:lnSpc>
              <a:buFont typeface="Courier New" panose="02070309020205020404" pitchFamily="49" charset="0"/>
              <a:buChar char="o"/>
            </a:pPr>
            <a:r>
              <a:rPr lang="en-GB" sz="2000" dirty="0">
                <a:ea typeface="+mj-lt"/>
                <a:cs typeface="Calibri"/>
              </a:rPr>
              <a:t>The first estimates of this came from the UNEP Economics of Ecosystems and Biodiversity (TEEB) work of the late 2000s</a:t>
            </a:r>
          </a:p>
          <a:p>
            <a:pPr marL="1714500" lvl="3" indent="-342900">
              <a:lnSpc>
                <a:spcPct val="100000"/>
              </a:lnSpc>
              <a:buFont typeface="Arial" panose="020B0604020202020204" pitchFamily="34" charset="0"/>
              <a:buChar char="•"/>
            </a:pPr>
            <a:endParaRPr lang="en-GB" sz="1800" dirty="0">
              <a:ea typeface="+mj-lt"/>
              <a:cs typeface="+mj-lt"/>
            </a:endParaRPr>
          </a:p>
          <a:p>
            <a:pPr marL="342900" lvl="0" indent="-342900">
              <a:lnSpc>
                <a:spcPct val="100000"/>
              </a:lnSpc>
              <a:buFont typeface="Arial" panose="020B0604020202020204" pitchFamily="34" charset="0"/>
              <a:buChar char="•"/>
            </a:pPr>
            <a:r>
              <a:rPr lang="en-GB" sz="2000" dirty="0">
                <a:ea typeface="+mj-lt"/>
                <a:cs typeface="Calibri"/>
              </a:rPr>
              <a:t>In summary – losses to biodiversity, ecosystems and ecosystem services represent huge financial risks</a:t>
            </a:r>
          </a:p>
          <a:p>
            <a:pPr marL="342900" lvl="0" indent="-342900">
              <a:lnSpc>
                <a:spcPct val="100000"/>
              </a:lnSpc>
              <a:buFont typeface="Arial" panose="020B0604020202020204" pitchFamily="34" charset="0"/>
              <a:buChar char="•"/>
            </a:pPr>
            <a:r>
              <a:rPr lang="en-GB" sz="2000" dirty="0">
                <a:ea typeface="+mj-lt"/>
                <a:cs typeface="Calibri"/>
              </a:rPr>
              <a:t>Such calculations can be good for highlighting economically invisible issues. But it should also be remembered these are always going to be gross underestimates.</a:t>
            </a:r>
          </a:p>
          <a:p>
            <a:pPr marL="342900" lvl="0" indent="-342900">
              <a:lnSpc>
                <a:spcPct val="100000"/>
              </a:lnSpc>
              <a:buFont typeface="Arial" panose="020B0604020202020204" pitchFamily="34" charset="0"/>
              <a:buChar char="•"/>
            </a:pPr>
            <a:r>
              <a:rPr lang="en-GB" sz="2000" dirty="0">
                <a:ea typeface="+mj-lt"/>
                <a:cs typeface="Calibri"/>
              </a:rPr>
              <a:t>The true value of nature is far more existential – without functioning ecosystems there would be no people</a:t>
            </a:r>
          </a:p>
          <a:p>
            <a:pPr lvl="0">
              <a:lnSpc>
                <a:spcPct val="100000"/>
              </a:lnSpc>
            </a:pPr>
            <a:endParaRPr lang="en-GB" sz="2000" dirty="0">
              <a:ea typeface="+mj-lt"/>
              <a:cs typeface="+mj-lt"/>
            </a:endParaRPr>
          </a:p>
          <a:p>
            <a:pPr marL="0" lvl="0" indent="0">
              <a:lnSpc>
                <a:spcPct val="100000"/>
              </a:lnSpc>
              <a:buFont typeface="Arial" panose="020B0604020202020204" pitchFamily="34" charset="0"/>
              <a:buNone/>
            </a:pPr>
            <a:endParaRPr lang="en-GB" sz="2000" u="none" dirty="0">
              <a:solidFill>
                <a:schemeClr val="tx1"/>
              </a:solidFill>
              <a:ea typeface="+mj-lt"/>
              <a:cs typeface="+mj-lt"/>
            </a:endParaRPr>
          </a:p>
        </p:txBody>
      </p:sp>
      <p:sp>
        <p:nvSpPr>
          <p:cNvPr id="4" name="Slide Number Placeholder 3"/>
          <p:cNvSpPr>
            <a:spLocks noGrp="1"/>
          </p:cNvSpPr>
          <p:nvPr>
            <p:ph type="sldNum" sz="quarter" idx="5"/>
          </p:nvPr>
        </p:nvSpPr>
        <p:spPr/>
        <p:txBody>
          <a:bodyPr/>
          <a:lstStyle/>
          <a:p>
            <a:fld id="{1080F23C-E232-46A4-9792-5DB7EE69B066}" type="slidenum">
              <a:rPr lang="en-US" smtClean="0"/>
              <a:t>7</a:t>
            </a:fld>
            <a:endParaRPr lang="en-US"/>
          </a:p>
        </p:txBody>
      </p:sp>
    </p:spTree>
    <p:extLst>
      <p:ext uri="{BB962C8B-B14F-4D97-AF65-F5344CB8AC3E}">
        <p14:creationId xmlns:p14="http://schemas.microsoft.com/office/powerpoint/2010/main" val="1082477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80F23C-E232-46A4-9792-5DB7EE69B066}" type="slidenum">
              <a:rPr lang="en-US" smtClean="0"/>
              <a:t>8</a:t>
            </a:fld>
            <a:endParaRPr lang="en-US"/>
          </a:p>
        </p:txBody>
      </p:sp>
    </p:spTree>
    <p:extLst>
      <p:ext uri="{BB962C8B-B14F-4D97-AF65-F5344CB8AC3E}">
        <p14:creationId xmlns:p14="http://schemas.microsoft.com/office/powerpoint/2010/main" val="410243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The working definition of nature in the TNFD framework is the natural world, with an emphasis on the diversity of living organisms (including people) and their interactions among themselves and with their environment. </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People and societies interact with nature and are not separate from it. </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Nature can be understood through a construct of four realms – Land, Ocean, Freshwater and Atmosphere </a:t>
            </a:r>
            <a:r>
              <a:rPr lang="en-GB" sz="1800" b="0">
                <a:effectLst/>
                <a:latin typeface="Calibri" panose="020F0502020204030204" pitchFamily="34" charset="0"/>
                <a:ea typeface="Times New Roman" panose="02020603050405020304" pitchFamily="18" charset="0"/>
              </a:rPr>
              <a:t>with biodiversity being present in each of these.</a:t>
            </a:r>
            <a:r>
              <a:rPr lang="en-GB" sz="1800">
                <a:effectLst/>
                <a:latin typeface="Calibri" panose="020F0502020204030204" pitchFamily="34" charset="0"/>
                <a:ea typeface="Times New Roman" panose="02020603050405020304" pitchFamily="18" charset="0"/>
              </a:rPr>
              <a:t> These are major components of the natural world that differ fundamentally in their organisation and function. </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Atmosphere is included in the framework to reflect the close association between climate- and nature-related risks and opportunities, while also acknowledging that links with climate mitigation and adaptation occur across all realms.</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en-GB" sz="1800" b="0">
                <a:effectLst/>
                <a:latin typeface="Calibri" panose="020F0502020204030204" pitchFamily="34" charset="0"/>
                <a:ea typeface="Calibri" panose="020F0502020204030204" pitchFamily="34" charset="0"/>
              </a:rPr>
              <a:t>Biodiversity is considered an essential characteristic of nature that enables ecosystem assets to be productive, resilient and able to adapt to change. </a:t>
            </a:r>
            <a:endParaRPr lang="en-GB" sz="1800" b="0">
              <a:effectLst/>
              <a:latin typeface="Times New Roman" panose="02020603050405020304" pitchFamily="18" charset="0"/>
              <a:ea typeface="Times New Roman" panose="02020603050405020304" pitchFamily="18" charset="0"/>
            </a:endParaRPr>
          </a:p>
          <a:p>
            <a:pPr marL="171450" indent="-171450">
              <a:buFontTx/>
              <a:buChar char="-"/>
            </a:pPr>
            <a:endParaRPr lang="en-GB"/>
          </a:p>
          <a:p>
            <a:pPr marL="0" indent="0">
              <a:buFontTx/>
              <a:buNone/>
            </a:pPr>
            <a:r>
              <a:rPr lang="en-GB"/>
              <a:t>Inset box: </a:t>
            </a:r>
          </a:p>
          <a:p>
            <a:pPr marL="171450" indent="-171450">
              <a:buFont typeface="Arial" panose="020B0604020202020204" pitchFamily="34" charset="0"/>
              <a:buChar char="•"/>
            </a:pPr>
            <a:r>
              <a:rPr lang="en-GB"/>
              <a:t>But, as we know, nature can be a complex topic, so TNFD has provided further definitions and clarification around how companies and FI’s can evaluate and nature within their direct operations and supply chains (or investment portfolios). </a:t>
            </a:r>
            <a:r>
              <a:rPr lang="en-GB" b="1"/>
              <a:t>Essentially, companies and FI’s need to evaluate nature-based impacts, dependencies, risks, and opportunities against their economic activities and upstream supply in both qualitative and quantitative ways. </a:t>
            </a:r>
          </a:p>
        </p:txBody>
      </p:sp>
      <p:sp>
        <p:nvSpPr>
          <p:cNvPr id="4" name="Slide Number Placeholder 3"/>
          <p:cNvSpPr>
            <a:spLocks noGrp="1"/>
          </p:cNvSpPr>
          <p:nvPr>
            <p:ph type="sldNum" sz="quarter" idx="5"/>
          </p:nvPr>
        </p:nvSpPr>
        <p:spPr/>
        <p:txBody>
          <a:bodyPr/>
          <a:lstStyle/>
          <a:p>
            <a:fld id="{1080F23C-E232-46A4-9792-5DB7EE69B066}" type="slidenum">
              <a:rPr lang="en-US" smtClean="0"/>
              <a:t>9</a:t>
            </a:fld>
            <a:endParaRPr lang="en-US"/>
          </a:p>
        </p:txBody>
      </p:sp>
    </p:spTree>
    <p:extLst>
      <p:ext uri="{BB962C8B-B14F-4D97-AF65-F5344CB8AC3E}">
        <p14:creationId xmlns:p14="http://schemas.microsoft.com/office/powerpoint/2010/main" val="3831914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8.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9" y="4202613"/>
            <a:ext cx="4395492" cy="418347"/>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8" name="Picture 7" descr="pink-tr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59303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3"/>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pPr defTabSz="914354"/>
            <a:r>
              <a:rPr lang="en-US">
                <a:solidFill>
                  <a:prstClr val="white"/>
                </a:solidFill>
              </a:rPr>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 name="Slide Number Placeholder 1"/>
          <p:cNvSpPr>
            <a:spLocks noGrp="1"/>
          </p:cNvSpPr>
          <p:nvPr>
            <p:ph type="sldNum" sz="quarter" idx="16"/>
          </p:nvPr>
        </p:nvSpPr>
        <p:spPr/>
        <p:txBody>
          <a:bodyPr/>
          <a:lstStyle/>
          <a:p>
            <a:pPr defTabSz="914354"/>
            <a:fld id="{CA7E3AA6-5088-D944-AC75-93D07D6D345B}" type="slidenum">
              <a:rPr lang="en-US" smtClean="0">
                <a:solidFill>
                  <a:prstClr val="black">
                    <a:tint val="75000"/>
                  </a:prstClr>
                </a:solidFill>
              </a:rPr>
              <a:pPr defTabSz="914354"/>
              <a:t>‹N°›</a:t>
            </a:fld>
            <a:endParaRPr lang="en-US">
              <a:solidFill>
                <a:prstClr val="black">
                  <a:tint val="75000"/>
                </a:prstClr>
              </a:solidFill>
            </a:endParaRPr>
          </a:p>
        </p:txBody>
      </p:sp>
    </p:spTree>
    <p:extLst>
      <p:ext uri="{BB962C8B-B14F-4D97-AF65-F5344CB8AC3E}">
        <p14:creationId xmlns:p14="http://schemas.microsoft.com/office/powerpoint/2010/main" val="901023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5"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265133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3" y="1026329"/>
            <a:ext cx="7122867"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4806159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3" y="1026329"/>
            <a:ext cx="7122867"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40233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8"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405736" y="528365"/>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405736" y="1011729"/>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393428" y="1637047"/>
            <a:ext cx="4784056" cy="4837749"/>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49472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marL="285744" marR="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latin typeface="+mj-lt"/>
              </a:defRPr>
            </a:lvl1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r>
              <a:rPr lang="en-US"/>
              <a:t>Add picture – add triangles over the top</a:t>
            </a:r>
          </a:p>
        </p:txBody>
      </p:sp>
      <p:sp>
        <p:nvSpPr>
          <p:cNvPr id="33" name="Title 1"/>
          <p:cNvSpPr>
            <a:spLocks noGrp="1"/>
          </p:cNvSpPr>
          <p:nvPr>
            <p:ph type="title" hasCustomPrompt="1"/>
          </p:nvPr>
        </p:nvSpPr>
        <p:spPr>
          <a:xfrm>
            <a:off x="44952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endParaRPr lang="en-US"/>
          </a:p>
          <a:p>
            <a:pPr lvl="0"/>
            <a:endParaRPr lang="en-US"/>
          </a:p>
        </p:txBody>
      </p:sp>
      <p:sp>
        <p:nvSpPr>
          <p:cNvPr id="2" name="Rectangle 1"/>
          <p:cNvSpPr/>
          <p:nvPr/>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316337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285744" marR="0" indent="-285744" algn="l" defTabSz="914377" rtl="0" eaLnBrk="1" fontAlgn="auto" latinLnBrk="0" hangingPunct="1">
              <a:lnSpc>
                <a:spcPct val="90000"/>
              </a:lnSpc>
              <a:spcBef>
                <a:spcPts val="1000"/>
              </a:spcBef>
              <a:spcAft>
                <a:spcPts val="0"/>
              </a:spcAft>
              <a:buClr>
                <a:schemeClr val="accent2"/>
              </a:buClr>
              <a:buSzTx/>
              <a:buFontTx/>
              <a:buBlip>
                <a:blip r:embed="rId4"/>
              </a:buBlip>
              <a:tabLst/>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defRPr/>
            </a:pPr>
            <a:r>
              <a:rPr lang="en-US"/>
              <a:t>C</a:t>
            </a: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lvl="0"/>
            <a:r>
              <a:rPr lang="en-US"/>
              <a:t>HART OR TABLE</a:t>
            </a:r>
          </a:p>
        </p:txBody>
      </p:sp>
      <p:sp>
        <p:nvSpPr>
          <p:cNvPr id="11"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712488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285744" marR="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US"/>
              <a:t>C</a:t>
            </a: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HART OR TABLE</a:t>
            </a:r>
          </a:p>
        </p:txBody>
      </p:sp>
      <p:sp>
        <p:nvSpPr>
          <p:cNvPr id="10"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07945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092837" y="1906293"/>
            <a:ext cx="6591851" cy="4028145"/>
          </a:xfrm>
          <a:prstGeom prst="rect">
            <a:avLst/>
          </a:prstGeom>
        </p:spPr>
        <p:txBody>
          <a:bodyPr lIns="0" tIns="0" rIns="0" bIns="0"/>
          <a:lstStyle>
            <a:lvl1pPr marL="285744" marR="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US"/>
              <a:t>C</a:t>
            </a: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HART OR TABLE</a:t>
            </a:r>
          </a:p>
        </p:txBody>
      </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4" name="Content Placeholder 2"/>
          <p:cNvSpPr>
            <a:spLocks noGrp="1"/>
          </p:cNvSpPr>
          <p:nvPr>
            <p:ph idx="18" hasCustomPrompt="1"/>
          </p:nvPr>
        </p:nvSpPr>
        <p:spPr>
          <a:xfrm>
            <a:off x="565248" y="1929859"/>
            <a:ext cx="3376061" cy="4050903"/>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5"/>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71531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537108" y="2441807"/>
            <a:ext cx="4825307" cy="3711932"/>
          </a:xfrm>
          <a:prstGeom prst="rect">
            <a:avLst/>
          </a:prstGeom>
        </p:spPr>
        <p:txBody>
          <a:bodyPr lIns="0" tIns="0" rIns="0" bIns="0"/>
          <a:lstStyle>
            <a:lvl1pPr marL="285744" marR="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US"/>
              <a:t>C</a:t>
            </a: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HART OR TABLE</a:t>
            </a:r>
          </a:p>
        </p:txBody>
      </p:sp>
      <p:sp>
        <p:nvSpPr>
          <p:cNvPr id="37" name="Title 1"/>
          <p:cNvSpPr>
            <a:spLocks noGrp="1"/>
          </p:cNvSpPr>
          <p:nvPr>
            <p:ph type="title" hasCustomPrompt="1"/>
          </p:nvPr>
        </p:nvSpPr>
        <p:spPr>
          <a:xfrm>
            <a:off x="537110" y="528365"/>
            <a:ext cx="9317775"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29"/>
            <a:ext cx="9349928"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8" y="2083647"/>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5" cy="296691"/>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3" y="2441807"/>
            <a:ext cx="4825307" cy="3711932"/>
          </a:xfrm>
          <a:prstGeom prst="rect">
            <a:avLst/>
          </a:prstGeom>
        </p:spPr>
        <p:txBody>
          <a:bodyPr lIns="0" tIns="0" rIns="0" bIns="0"/>
          <a:lstStyle>
            <a:lvl1pPr marL="285744" marR="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CHART OR TABLE</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8"/>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452755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32850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8"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405737" y="528365"/>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405737" y="1011729"/>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393428" y="1637048"/>
            <a:ext cx="4784056" cy="4837749"/>
          </a:xfrm>
          <a:prstGeom prst="rect">
            <a:avLst/>
          </a:prstGeom>
        </p:spPr>
        <p:txBody>
          <a:bodyPr lIns="0" tIns="0" rIns="0" bIns="0"/>
          <a:lstStyle>
            <a:lvl1pPr marL="342882" marR="0" indent="-342882" algn="l" defTabSz="914354"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7831147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6" y="1807351"/>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20"/>
            <a:ext cx="4784056" cy="4837749"/>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Tree>
    <p:extLst>
      <p:ext uri="{BB962C8B-B14F-4D97-AF65-F5344CB8AC3E}">
        <p14:creationId xmlns:p14="http://schemas.microsoft.com/office/powerpoint/2010/main" val="1057399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171610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302322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5841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092837" y="1906293"/>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4" name="Content Placeholder 2"/>
          <p:cNvSpPr>
            <a:spLocks noGrp="1"/>
          </p:cNvSpPr>
          <p:nvPr>
            <p:ph idx="18" hasCustomPrompt="1"/>
          </p:nvPr>
        </p:nvSpPr>
        <p:spPr>
          <a:xfrm>
            <a:off x="565248" y="1929859"/>
            <a:ext cx="3376061" cy="4050903"/>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87976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537108"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0" y="528365"/>
            <a:ext cx="9317775"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29"/>
            <a:ext cx="9349928"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8" y="2083647"/>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5" cy="296691"/>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3"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8"/>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374479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415889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13767"/>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997131"/>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5183677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638230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64095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9" y="1906292"/>
            <a:ext cx="7069655"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30"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21" name="Content Placeholder 2"/>
          <p:cNvSpPr>
            <a:spLocks noGrp="1"/>
          </p:cNvSpPr>
          <p:nvPr>
            <p:ph idx="15" hasCustomPrompt="1"/>
          </p:nvPr>
        </p:nvSpPr>
        <p:spPr>
          <a:xfrm>
            <a:off x="446399" y="1879603"/>
            <a:ext cx="4413471" cy="4030047"/>
          </a:xfrm>
          <a:prstGeom prst="rect">
            <a:avLst/>
          </a:prstGeom>
        </p:spPr>
        <p:txBody>
          <a:bodyPr lIns="0" tIns="0" rIns="0" bIns="0"/>
          <a:lstStyle>
            <a:lvl1pPr marL="285737" marR="0" indent="-285737" algn="l" defTabSz="914354"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2"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3358102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374947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13767"/>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997131"/>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3641695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787839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7371041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291469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348064" y="2221257"/>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p:nvGrpSpPr>
        <p:grpSpPr>
          <a:xfrm>
            <a:off x="677448" y="2363429"/>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8" name="Text Placeholder 25"/>
          <p:cNvSpPr>
            <a:spLocks noGrp="1"/>
          </p:cNvSpPr>
          <p:nvPr>
            <p:ph type="body" sz="quarter" idx="13" hasCustomPrompt="1"/>
          </p:nvPr>
        </p:nvSpPr>
        <p:spPr>
          <a:xfrm>
            <a:off x="892321" y="3383481"/>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p>
        </p:txBody>
      </p:sp>
      <p:sp>
        <p:nvSpPr>
          <p:cNvPr id="29" name="Text Placeholder 25"/>
          <p:cNvSpPr>
            <a:spLocks noGrp="1"/>
          </p:cNvSpPr>
          <p:nvPr>
            <p:ph type="body" sz="quarter" idx="14" hasCustomPrompt="1"/>
          </p:nvPr>
        </p:nvSpPr>
        <p:spPr>
          <a:xfrm>
            <a:off x="892323" y="4649023"/>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p:nvGrpSpPr>
        <p:grpSpPr>
          <a:xfrm>
            <a:off x="8695160" y="5086145"/>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1969359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Big quote slide">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348064" y="2221257"/>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p:nvGrpSpPr>
        <p:grpSpPr>
          <a:xfrm>
            <a:off x="677448" y="2363429"/>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8" name="Text Placeholder 25"/>
          <p:cNvSpPr>
            <a:spLocks noGrp="1"/>
          </p:cNvSpPr>
          <p:nvPr>
            <p:ph type="body" sz="quarter" idx="13" hasCustomPrompt="1"/>
          </p:nvPr>
        </p:nvSpPr>
        <p:spPr>
          <a:xfrm>
            <a:off x="892321" y="3383481"/>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p>
        </p:txBody>
      </p:sp>
      <p:sp>
        <p:nvSpPr>
          <p:cNvPr id="29" name="Text Placeholder 25"/>
          <p:cNvSpPr>
            <a:spLocks noGrp="1"/>
          </p:cNvSpPr>
          <p:nvPr>
            <p:ph type="body" sz="quarter" idx="14" hasCustomPrompt="1"/>
          </p:nvPr>
        </p:nvSpPr>
        <p:spPr>
          <a:xfrm>
            <a:off x="892323" y="4649023"/>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p:nvGrpSpPr>
        <p:grpSpPr>
          <a:xfrm>
            <a:off x="8695160" y="5086145"/>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3915120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69028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0" y="-29131"/>
            <a:ext cx="12192000" cy="6887131"/>
          </a:xfrm>
          <a:prstGeom prst="rect">
            <a:avLst/>
          </a:prstGeom>
        </p:spPr>
      </p:pic>
      <p:grpSp>
        <p:nvGrpSpPr>
          <p:cNvPr id="7" name="Group 6"/>
          <p:cNvGrpSpPr/>
          <p:nvPr/>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102279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1"/>
            <a:ext cx="12192000" cy="6887131"/>
          </a:xfrm>
          <a:prstGeom prst="rect">
            <a:avLst/>
          </a:prstGeom>
        </p:spPr>
      </p:pic>
      <p:grpSp>
        <p:nvGrpSpPr>
          <p:cNvPr id="7" name="Group 6"/>
          <p:cNvGrpSpPr/>
          <p:nvPr/>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35788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092837" y="1906293"/>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4" name="Content Placeholder 2"/>
          <p:cNvSpPr>
            <a:spLocks noGrp="1"/>
          </p:cNvSpPr>
          <p:nvPr>
            <p:ph idx="18" hasCustomPrompt="1"/>
          </p:nvPr>
        </p:nvSpPr>
        <p:spPr>
          <a:xfrm>
            <a:off x="565248" y="1929859"/>
            <a:ext cx="3376061" cy="4050903"/>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116006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1969262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3690248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1"/>
            <a:ext cx="12192000" cy="6887131"/>
          </a:xfrm>
          <a:prstGeom prst="rect">
            <a:avLst/>
          </a:prstGeom>
        </p:spPr>
      </p:pic>
      <p:grpSp>
        <p:nvGrpSpPr>
          <p:cNvPr id="7" name="Group 6"/>
          <p:cNvGrpSpPr/>
          <p:nvPr/>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170734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3668757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9" y="4202613"/>
            <a:ext cx="4395492" cy="418347"/>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28604665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2810530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ver-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8" y="4202614"/>
            <a:ext cx="4395492" cy="418346"/>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6" name="Picture 5" descr="red-tr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12553061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22" name="Group 21"/>
          <p:cNvGrpSpPr/>
          <p:nvPr userDrawn="1"/>
        </p:nvGrpSpPr>
        <p:grpSpPr>
          <a:xfrm>
            <a:off x="313809" y="308343"/>
            <a:ext cx="962578" cy="1048619"/>
            <a:chOff x="401001" y="1319094"/>
            <a:chExt cx="962578" cy="1048619"/>
          </a:xfrm>
        </p:grpSpPr>
        <p:cxnSp>
          <p:nvCxnSpPr>
            <p:cNvPr id="24" name="Straight Connector 2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Text Placeholder 25"/>
          <p:cNvSpPr>
            <a:spLocks noGrp="1"/>
          </p:cNvSpPr>
          <p:nvPr>
            <p:ph type="body" sz="quarter" idx="13" hasCustomPrompt="1"/>
          </p:nvPr>
        </p:nvSpPr>
        <p:spPr>
          <a:xfrm>
            <a:off x="446395"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800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000" b="0" kern="1200" baseline="0" dirty="0" smtClean="0">
                <a:solidFill>
                  <a:srgbClr val="FFFFFF"/>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557564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7"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grpSp>
        <p:nvGrpSpPr>
          <p:cNvPr id="26" name="Group 25"/>
          <p:cNvGrpSpPr/>
          <p:nvPr userDrawn="1"/>
        </p:nvGrpSpPr>
        <p:grpSpPr>
          <a:xfrm>
            <a:off x="313809" y="308343"/>
            <a:ext cx="962578" cy="1048619"/>
            <a:chOff x="401001" y="1319094"/>
            <a:chExt cx="962578" cy="1048619"/>
          </a:xfrm>
        </p:grpSpPr>
        <p:cxnSp>
          <p:nvCxnSpPr>
            <p:cNvPr id="27" name="Straight Connector 26"/>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Title 1"/>
          <p:cNvSpPr>
            <a:spLocks noGrp="1"/>
          </p:cNvSpPr>
          <p:nvPr>
            <p:ph type="title" hasCustomPrompt="1"/>
          </p:nvPr>
        </p:nvSpPr>
        <p:spPr>
          <a:xfrm>
            <a:off x="537108" y="528365"/>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537107" y="1011730"/>
            <a:ext cx="4916179"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31" name="Content Placeholder 2"/>
          <p:cNvSpPr>
            <a:spLocks noGrp="1"/>
          </p:cNvSpPr>
          <p:nvPr>
            <p:ph idx="16" hasCustomPrompt="1"/>
          </p:nvPr>
        </p:nvSpPr>
        <p:spPr>
          <a:xfrm>
            <a:off x="393428" y="1637046"/>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18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87260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grpSp>
        <p:nvGrpSpPr>
          <p:cNvPr id="26" name="Group 25"/>
          <p:cNvGrpSpPr/>
          <p:nvPr userDrawn="1"/>
        </p:nvGrpSpPr>
        <p:grpSpPr>
          <a:xfrm>
            <a:off x="6911342" y="214227"/>
            <a:ext cx="962578" cy="1048619"/>
            <a:chOff x="401001" y="1319094"/>
            <a:chExt cx="962578" cy="1048619"/>
          </a:xfrm>
        </p:grpSpPr>
        <p:cxnSp>
          <p:nvCxnSpPr>
            <p:cNvPr id="27" name="Straight Connector 26"/>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Title 1"/>
          <p:cNvSpPr>
            <a:spLocks noGrp="1"/>
          </p:cNvSpPr>
          <p:nvPr>
            <p:ph type="title" hasCustomPrompt="1"/>
          </p:nvPr>
        </p:nvSpPr>
        <p:spPr>
          <a:xfrm>
            <a:off x="7081112" y="515960"/>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81112" y="983103"/>
            <a:ext cx="4916179"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31" name="Content Placeholder 2"/>
          <p:cNvSpPr>
            <a:spLocks noGrp="1"/>
          </p:cNvSpPr>
          <p:nvPr>
            <p:ph idx="16" hasCustomPrompt="1"/>
          </p:nvPr>
        </p:nvSpPr>
        <p:spPr>
          <a:xfrm>
            <a:off x="7081112" y="1549871"/>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18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8687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9" y="4202613"/>
            <a:ext cx="4395492" cy="418347"/>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4199318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a:defRPr>
                <a:latin typeface="+mj-lt"/>
              </a:defRPr>
            </a:lvl1pPr>
          </a:lstStyle>
          <a:p>
            <a:r>
              <a:rPr lang="en-US"/>
              <a:t>Add picture – add triangles over the top</a:t>
            </a:r>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3" name="Title 1"/>
          <p:cNvSpPr>
            <a:spLocks noGrp="1"/>
          </p:cNvSpPr>
          <p:nvPr>
            <p:ph type="title" hasCustomPrompt="1"/>
          </p:nvPr>
        </p:nvSpPr>
        <p:spPr>
          <a:xfrm>
            <a:off x="53710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lvl="0"/>
            <a:endParaRPr lang="en-US"/>
          </a:p>
        </p:txBody>
      </p:sp>
      <p:sp>
        <p:nvSpPr>
          <p:cNvPr id="2" name="Rectangle 1"/>
          <p:cNvSpPr/>
          <p:nvPr userDrawn="1"/>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128544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591091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rt slide - no triangle">
    <p:spTree>
      <p:nvGrpSpPr>
        <p:cNvPr id="1" name=""/>
        <p:cNvGrpSpPr/>
        <p:nvPr/>
      </p:nvGrpSpPr>
      <p:grpSpPr>
        <a:xfrm>
          <a:off x="0" y="0"/>
          <a:ext cx="0" cy="0"/>
          <a:chOff x="0" y="0"/>
          <a:chExt cx="0" cy="0"/>
        </a:xfrm>
      </p:grpSpPr>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5012236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Chart and text box slide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4"/>
              </a:buBlip>
              <a:tabLst/>
              <a:defRPr lang="en-GB" sz="16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370677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061023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Grey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98598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2"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809884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ey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98598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675503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nk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39815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3270284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ink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39815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415103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446395"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grpSp>
        <p:nvGrpSpPr>
          <p:cNvPr id="5" name="Group 4"/>
          <p:cNvGrpSpPr/>
          <p:nvPr userDrawn="1"/>
        </p:nvGrpSpPr>
        <p:grpSpPr>
          <a:xfrm>
            <a:off x="313809" y="308343"/>
            <a:ext cx="962578" cy="1048619"/>
            <a:chOff x="313809" y="308343"/>
            <a:chExt cx="962578" cy="1048619"/>
          </a:xfrm>
        </p:grpSpPr>
        <p:cxnSp>
          <p:nvCxnSpPr>
            <p:cNvPr id="39" name="Straight Connector 38"/>
            <p:cNvCxnSpPr/>
            <p:nvPr/>
          </p:nvCxnSpPr>
          <p:spPr>
            <a:xfrm>
              <a:off x="313809" y="337080"/>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29903" y="308343"/>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9804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9" y="4202613"/>
            <a:ext cx="4395492" cy="418347"/>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39513670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9498" y="195526"/>
            <a:ext cx="1136903" cy="570405"/>
          </a:xfrm>
          <a:prstGeom prst="rect">
            <a:avLst/>
          </a:prstGeom>
        </p:spPr>
      </p:pic>
      <p:sp>
        <p:nvSpPr>
          <p:cNvPr id="15" name="Rectangle 14"/>
          <p:cNvSpPr/>
          <p:nvPr/>
        </p:nvSpPr>
        <p:spPr>
          <a:xfrm>
            <a:off x="458176"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1901614"/>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1009421" y="2882716"/>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8" y="4160589"/>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grpSp>
        <p:nvGrpSpPr>
          <p:cNvPr id="30" name="Group 29"/>
          <p:cNvGrpSpPr/>
          <p:nvPr userDrawn="1"/>
        </p:nvGrpSpPr>
        <p:grpSpPr>
          <a:xfrm>
            <a:off x="8695160" y="4624330"/>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8015029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r="1481" b="16892"/>
          <a:stretch/>
        </p:blipFill>
        <p:spPr>
          <a:xfrm>
            <a:off x="0" y="0"/>
            <a:ext cx="12192000" cy="6887130"/>
          </a:xfrm>
          <a:prstGeom prst="rect">
            <a:avLst/>
          </a:prstGeom>
        </p:spPr>
      </p:pic>
      <p:grpSp>
        <p:nvGrpSpPr>
          <p:cNvPr id="7" name="Group 6"/>
          <p:cNvGrpSpPr/>
          <p:nvPr userDrawn="1"/>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2" name="Group 31"/>
          <p:cNvGrpSpPr/>
          <p:nvPr userDrawn="1"/>
        </p:nvGrpSpPr>
        <p:grpSpPr>
          <a:xfrm>
            <a:off x="313809" y="308343"/>
            <a:ext cx="962578" cy="1048619"/>
            <a:chOff x="401001" y="1319094"/>
            <a:chExt cx="962578" cy="1048619"/>
          </a:xfrm>
        </p:grpSpPr>
        <p:cxnSp>
          <p:nvCxnSpPr>
            <p:cNvPr id="33" name="Straight Connector 32"/>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446396"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6396" y="1026092"/>
            <a:ext cx="10126256"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a:t>
            </a:r>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766337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nd slide pink">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Tree>
    <p:extLst>
      <p:ext uri="{BB962C8B-B14F-4D97-AF65-F5344CB8AC3E}">
        <p14:creationId xmlns:p14="http://schemas.microsoft.com/office/powerpoint/2010/main" val="40197747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ver-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9" y="4202613"/>
            <a:ext cx="4395492" cy="418347"/>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6" name="Picture 5" descr="red-tr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7456235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22" name="Group 21"/>
          <p:cNvGrpSpPr/>
          <p:nvPr userDrawn="1"/>
        </p:nvGrpSpPr>
        <p:grpSpPr>
          <a:xfrm>
            <a:off x="313809" y="308344"/>
            <a:ext cx="962579" cy="1048619"/>
            <a:chOff x="401001" y="1319094"/>
            <a:chExt cx="962578" cy="1048619"/>
          </a:xfrm>
        </p:grpSpPr>
        <p:cxnSp>
          <p:nvCxnSpPr>
            <p:cNvPr id="24" name="Straight Connector 2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Text Placeholder 25"/>
          <p:cNvSpPr>
            <a:spLocks noGrp="1"/>
          </p:cNvSpPr>
          <p:nvPr>
            <p:ph type="body" sz="quarter" idx="13" hasCustomPrompt="1"/>
          </p:nvPr>
        </p:nvSpPr>
        <p:spPr>
          <a:xfrm>
            <a:off x="446395"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9" cy="685800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7" name="Content Placeholder 2"/>
          <p:cNvSpPr>
            <a:spLocks noGrp="1"/>
          </p:cNvSpPr>
          <p:nvPr>
            <p:ph idx="15" hasCustomPrompt="1"/>
          </p:nvPr>
        </p:nvSpPr>
        <p:spPr>
          <a:xfrm>
            <a:off x="376495" y="2044213"/>
            <a:ext cx="7256351" cy="3547195"/>
          </a:xfrm>
          <a:prstGeom prst="rect">
            <a:avLst/>
          </a:prstGeom>
        </p:spPr>
        <p:txBody>
          <a:bodyPr lIns="0" tIns="0" rIns="0" bIns="0"/>
          <a:lstStyle>
            <a:lvl1pPr marL="342891" marR="0" indent="-342891" algn="l" defTabSz="914377" rtl="0" eaLnBrk="1" fontAlgn="auto" latinLnBrk="0" hangingPunct="1">
              <a:lnSpc>
                <a:spcPct val="90000"/>
              </a:lnSpc>
              <a:spcBef>
                <a:spcPts val="0"/>
              </a:spcBef>
              <a:spcAft>
                <a:spcPts val="1200"/>
              </a:spcAft>
              <a:buClr>
                <a:schemeClr val="bg1"/>
              </a:buClr>
              <a:buSzTx/>
              <a:buFontTx/>
              <a:buBlip>
                <a:blip r:embed="rId4"/>
              </a:buBlip>
              <a:tabLst/>
              <a:defRPr lang="en-GB" sz="2000" b="0" kern="1200" baseline="0" dirty="0" smtClean="0">
                <a:solidFill>
                  <a:srgbClr val="FFFFFF"/>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347123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8"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grpSp>
        <p:nvGrpSpPr>
          <p:cNvPr id="26" name="Group 25"/>
          <p:cNvGrpSpPr/>
          <p:nvPr userDrawn="1"/>
        </p:nvGrpSpPr>
        <p:grpSpPr>
          <a:xfrm>
            <a:off x="313809" y="308344"/>
            <a:ext cx="962579" cy="1048619"/>
            <a:chOff x="401001" y="1319094"/>
            <a:chExt cx="962578" cy="1048619"/>
          </a:xfrm>
        </p:grpSpPr>
        <p:cxnSp>
          <p:nvCxnSpPr>
            <p:cNvPr id="27" name="Straight Connector 26"/>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Title 1"/>
          <p:cNvSpPr>
            <a:spLocks noGrp="1"/>
          </p:cNvSpPr>
          <p:nvPr>
            <p:ph type="title" hasCustomPrompt="1"/>
          </p:nvPr>
        </p:nvSpPr>
        <p:spPr>
          <a:xfrm>
            <a:off x="537108" y="528365"/>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537108" y="1011729"/>
            <a:ext cx="4916179"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31" name="Content Placeholder 2"/>
          <p:cNvSpPr>
            <a:spLocks noGrp="1"/>
          </p:cNvSpPr>
          <p:nvPr>
            <p:ph idx="16" hasCustomPrompt="1"/>
          </p:nvPr>
        </p:nvSpPr>
        <p:spPr>
          <a:xfrm>
            <a:off x="393428" y="1637047"/>
            <a:ext cx="4784056" cy="4837749"/>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2"/>
              </a:buBlip>
              <a:tabLst/>
              <a:defRPr lang="en-GB" sz="18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lvl="0"/>
            <a:endParaRPr lang="en-US"/>
          </a:p>
        </p:txBody>
      </p:sp>
      <p:sp>
        <p:nvSpPr>
          <p:cNvPr id="10" name="Footer Placeholder 1"/>
          <p:cNvSpPr>
            <a:spLocks noGrp="1"/>
          </p:cNvSpPr>
          <p:nvPr>
            <p:ph type="ftr" sz="quarter" idx="17"/>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0910975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3" name="Title 1"/>
          <p:cNvSpPr>
            <a:spLocks noGrp="1"/>
          </p:cNvSpPr>
          <p:nvPr>
            <p:ph type="title" hasCustomPrompt="1"/>
          </p:nvPr>
        </p:nvSpPr>
        <p:spPr>
          <a:xfrm>
            <a:off x="537110"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lvl="0"/>
            <a:endParaRPr lang="en-US"/>
          </a:p>
        </p:txBody>
      </p:sp>
      <p:sp>
        <p:nvSpPr>
          <p:cNvPr id="2" name="Rectangle 1"/>
          <p:cNvSpPr/>
          <p:nvPr userDrawn="1"/>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53063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grpSp>
        <p:nvGrpSpPr>
          <p:cNvPr id="26" name="Group 25"/>
          <p:cNvGrpSpPr/>
          <p:nvPr userDrawn="1"/>
        </p:nvGrpSpPr>
        <p:grpSpPr>
          <a:xfrm>
            <a:off x="6911341" y="214228"/>
            <a:ext cx="962579" cy="1048619"/>
            <a:chOff x="401001" y="1319094"/>
            <a:chExt cx="962578" cy="1048619"/>
          </a:xfrm>
        </p:grpSpPr>
        <p:cxnSp>
          <p:nvCxnSpPr>
            <p:cNvPr id="27" name="Straight Connector 26"/>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Title 1"/>
          <p:cNvSpPr>
            <a:spLocks noGrp="1"/>
          </p:cNvSpPr>
          <p:nvPr>
            <p:ph type="title" hasCustomPrompt="1"/>
          </p:nvPr>
        </p:nvSpPr>
        <p:spPr>
          <a:xfrm>
            <a:off x="7081112" y="515960"/>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81113" y="983103"/>
            <a:ext cx="4916179"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31" name="Content Placeholder 2"/>
          <p:cNvSpPr>
            <a:spLocks noGrp="1"/>
          </p:cNvSpPr>
          <p:nvPr>
            <p:ph idx="16" hasCustomPrompt="1"/>
          </p:nvPr>
        </p:nvSpPr>
        <p:spPr>
          <a:xfrm>
            <a:off x="7081112" y="1549871"/>
            <a:ext cx="4784056" cy="4837749"/>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2"/>
              </a:buBlip>
              <a:tabLst/>
              <a:defRPr lang="en-GB" sz="18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p>
          <a:p>
            <a:pPr lvl="0"/>
            <a:endParaRPr lang="en-US"/>
          </a:p>
        </p:txBody>
      </p:sp>
      <p:sp>
        <p:nvSpPr>
          <p:cNvPr id="10" name="Footer Placeholder 1"/>
          <p:cNvSpPr>
            <a:spLocks noGrp="1"/>
          </p:cNvSpPr>
          <p:nvPr>
            <p:ph type="ftr" sz="quarter" idx="17"/>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177974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3" name="Title 1"/>
          <p:cNvSpPr>
            <a:spLocks noGrp="1"/>
          </p:cNvSpPr>
          <p:nvPr>
            <p:ph type="title" hasCustomPrompt="1"/>
          </p:nvPr>
        </p:nvSpPr>
        <p:spPr>
          <a:xfrm>
            <a:off x="537110"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lvl="0"/>
            <a:endParaRPr lang="en-US"/>
          </a:p>
        </p:txBody>
      </p:sp>
      <p:sp>
        <p:nvSpPr>
          <p:cNvPr id="2" name="Rectangle 1"/>
          <p:cNvSpPr/>
          <p:nvPr userDrawn="1"/>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44714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6386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chemeClr val="tx1"/>
                </a:solidFill>
              </a:defRPr>
            </a:lvl1pPr>
          </a:lstStyle>
          <a:p>
            <a:r>
              <a:rPr lang="en-US"/>
              <a:t>Maxfield Weiss | @CDP @maxfieldweiss</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2623812" y="-136525"/>
            <a:ext cx="7541159"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7" name="Content Placeholder 2"/>
          <p:cNvSpPr>
            <a:spLocks noGrp="1"/>
          </p:cNvSpPr>
          <p:nvPr>
            <p:ph idx="15" hasCustomPrompt="1"/>
          </p:nvPr>
        </p:nvSpPr>
        <p:spPr>
          <a:xfrm>
            <a:off x="376495" y="2044213"/>
            <a:ext cx="7256351" cy="3547195"/>
          </a:xfrm>
          <a:prstGeom prst="rect">
            <a:avLst/>
          </a:prstGeom>
        </p:spPr>
        <p:txBody>
          <a:bodyPr lIns="0" tIns="0" rIns="0" bIns="0"/>
          <a:lstStyle>
            <a:lvl1pPr marL="342891" marR="0" indent="-342891" algn="l" defTabSz="914377"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093650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hart slide - no triangle">
    <p:spTree>
      <p:nvGrpSpPr>
        <p:cNvPr id="1" name=""/>
        <p:cNvGrpSpPr/>
        <p:nvPr/>
      </p:nvGrpSpPr>
      <p:grpSpPr>
        <a:xfrm>
          <a:off x="0" y="0"/>
          <a:ext cx="0" cy="0"/>
          <a:chOff x="0" y="0"/>
          <a:chExt cx="0" cy="0"/>
        </a:xfrm>
      </p:grpSpPr>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276275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092837" y="1906293"/>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Chart and text box slide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4" name="Content Placeholder 2"/>
          <p:cNvSpPr>
            <a:spLocks noGrp="1"/>
          </p:cNvSpPr>
          <p:nvPr>
            <p:ph idx="18" hasCustomPrompt="1"/>
          </p:nvPr>
        </p:nvSpPr>
        <p:spPr>
          <a:xfrm>
            <a:off x="565248" y="1929859"/>
            <a:ext cx="3376061" cy="4050903"/>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4"/>
              </a:buBlip>
              <a:tabLst/>
              <a:defRPr lang="en-GB" sz="16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lvl="0"/>
            <a:endParaRPr lang="en-US"/>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092385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537108"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317775"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29"/>
            <a:ext cx="9349928"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18" name="Text Placeholder 14"/>
          <p:cNvSpPr>
            <a:spLocks noGrp="1"/>
          </p:cNvSpPr>
          <p:nvPr>
            <p:ph type="body" sz="quarter" idx="15" hasCustomPrompt="1"/>
          </p:nvPr>
        </p:nvSpPr>
        <p:spPr>
          <a:xfrm>
            <a:off x="537108" y="2083647"/>
            <a:ext cx="4825307" cy="296688"/>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5" cy="296691"/>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3"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8"/>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907310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Grey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4" name="Picture 13"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98598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6589895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Grey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98598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609048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nk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15"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39815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303290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ink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39815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6999298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userDrawn="1"/>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767718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446395"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grpSp>
        <p:nvGrpSpPr>
          <p:cNvPr id="5" name="Group 4"/>
          <p:cNvGrpSpPr/>
          <p:nvPr userDrawn="1"/>
        </p:nvGrpSpPr>
        <p:grpSpPr>
          <a:xfrm>
            <a:off x="313809" y="308344"/>
            <a:ext cx="962579" cy="1048619"/>
            <a:chOff x="313809" y="308343"/>
            <a:chExt cx="962578" cy="1048619"/>
          </a:xfrm>
        </p:grpSpPr>
        <p:cxnSp>
          <p:nvCxnSpPr>
            <p:cNvPr id="39" name="Straight Connector 38"/>
            <p:cNvCxnSpPr/>
            <p:nvPr/>
          </p:nvCxnSpPr>
          <p:spPr>
            <a:xfrm>
              <a:off x="313809" y="337080"/>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29903" y="308343"/>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46654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r="1481" b="16892"/>
          <a:stretch/>
        </p:blipFill>
        <p:spPr>
          <a:xfrm>
            <a:off x="0" y="0"/>
            <a:ext cx="12192000" cy="6887131"/>
          </a:xfrm>
          <a:prstGeom prst="rect">
            <a:avLst/>
          </a:prstGeom>
        </p:spPr>
      </p:pic>
      <p:grpSp>
        <p:nvGrpSpPr>
          <p:cNvPr id="7" name="Group 6"/>
          <p:cNvGrpSpPr/>
          <p:nvPr userDrawn="1"/>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grpSp>
        <p:nvGrpSpPr>
          <p:cNvPr id="32" name="Group 31"/>
          <p:cNvGrpSpPr/>
          <p:nvPr userDrawn="1"/>
        </p:nvGrpSpPr>
        <p:grpSpPr>
          <a:xfrm>
            <a:off x="313809" y="308344"/>
            <a:ext cx="962579" cy="1048619"/>
            <a:chOff x="401001" y="1319094"/>
            <a:chExt cx="962578" cy="1048619"/>
          </a:xfrm>
        </p:grpSpPr>
        <p:cxnSp>
          <p:nvCxnSpPr>
            <p:cNvPr id="33" name="Straight Connector 32"/>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446396"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6396" y="1026092"/>
            <a:ext cx="10126256"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a:t>
            </a:r>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594799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2"/>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51251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End slide pink">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13239161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7" y="422334"/>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9" name="Footer Placeholder 3"/>
          <p:cNvSpPr>
            <a:spLocks noGrp="1"/>
          </p:cNvSpPr>
          <p:nvPr>
            <p:ph type="ftr" sz="quarter" idx="15"/>
          </p:nvPr>
        </p:nvSpPr>
        <p:spPr>
          <a:xfrm>
            <a:off x="8136491" y="6356352"/>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780571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3"/>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340314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30"/>
            <a:ext cx="11130525" cy="983199"/>
          </a:xfrm>
          <a:prstGeom prst="rect">
            <a:avLst/>
          </a:prstGeom>
        </p:spPr>
        <p:txBody>
          <a:bodyPr lIns="0" tIns="0" rIns="0" bIns="0"/>
          <a:lstStyle>
            <a:lvl1pPr marL="0" marR="0" indent="0" algn="l" defTabSz="914354"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1"/>
            <a:ext cx="11130525" cy="2251787"/>
          </a:xfrm>
          <a:prstGeom prst="rect">
            <a:avLst/>
          </a:prstGeom>
        </p:spPr>
        <p:txBody>
          <a:bodyPr lIns="0" tIns="0" rIns="0" bIns="0"/>
          <a:lstStyle>
            <a:lvl1pPr marL="285737" marR="0" indent="-285737" algn="l" defTabSz="914354"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6"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866779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sp>
        <p:nvSpPr>
          <p:cNvPr id="37" name="Title 1"/>
          <p:cNvSpPr>
            <a:spLocks noGrp="1"/>
          </p:cNvSpPr>
          <p:nvPr>
            <p:ph type="title" hasCustomPrompt="1"/>
          </p:nvPr>
        </p:nvSpPr>
        <p:spPr>
          <a:xfrm>
            <a:off x="44953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3" name="Content Placeholder 2"/>
          <p:cNvSpPr>
            <a:spLocks noGrp="1"/>
          </p:cNvSpPr>
          <p:nvPr>
            <p:ph idx="1" hasCustomPrompt="1"/>
          </p:nvPr>
        </p:nvSpPr>
        <p:spPr>
          <a:xfrm>
            <a:off x="446396" y="1906294"/>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293294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sp>
        <p:nvSpPr>
          <p:cNvPr id="3" name="Content Placeholder 2"/>
          <p:cNvSpPr>
            <a:spLocks noGrp="1"/>
          </p:cNvSpPr>
          <p:nvPr>
            <p:ph idx="1" hasCustomPrompt="1"/>
          </p:nvPr>
        </p:nvSpPr>
        <p:spPr>
          <a:xfrm>
            <a:off x="537109"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1" y="528365"/>
            <a:ext cx="9317775"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29"/>
            <a:ext cx="9349928"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9" y="2083647"/>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3" y="2083645"/>
            <a:ext cx="4827075" cy="296691"/>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3"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14" name="Footer Placeholder 1"/>
          <p:cNvSpPr>
            <a:spLocks noGrp="1"/>
          </p:cNvSpPr>
          <p:nvPr>
            <p:ph type="ftr" sz="quarter" idx="18"/>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384256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sp>
        <p:nvSpPr>
          <p:cNvPr id="3" name="Content Placeholder 2"/>
          <p:cNvSpPr>
            <a:spLocks noGrp="1"/>
          </p:cNvSpPr>
          <p:nvPr>
            <p:ph idx="1" hasCustomPrompt="1"/>
          </p:nvPr>
        </p:nvSpPr>
        <p:spPr>
          <a:xfrm>
            <a:off x="446397" y="1906294"/>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8" y="1011729"/>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12" name="Footer Placeholder 3"/>
          <p:cNvSpPr>
            <a:spLocks noGrp="1"/>
          </p:cNvSpPr>
          <p:nvPr>
            <p:ph type="ftr" sz="quarter" idx="15"/>
          </p:nvPr>
        </p:nvSpPr>
        <p:spPr>
          <a:xfrm>
            <a:off x="8136491" y="6356352"/>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995436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46397" y="1906294"/>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13767"/>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8" y="997132"/>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4082462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8"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4"/>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038198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8"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4"/>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030791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Tree>
    <p:extLst>
      <p:ext uri="{BB962C8B-B14F-4D97-AF65-F5344CB8AC3E}">
        <p14:creationId xmlns:p14="http://schemas.microsoft.com/office/powerpoint/2010/main" val="3502092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sp>
        <p:nvSpPr>
          <p:cNvPr id="3" name="Content Placeholder 2"/>
          <p:cNvSpPr>
            <a:spLocks noGrp="1"/>
          </p:cNvSpPr>
          <p:nvPr>
            <p:ph idx="1" hasCustomPrompt="1"/>
          </p:nvPr>
        </p:nvSpPr>
        <p:spPr>
          <a:xfrm>
            <a:off x="4092837" y="1906294"/>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1"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10"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24" name="Content Placeholder 2"/>
          <p:cNvSpPr>
            <a:spLocks noGrp="1"/>
          </p:cNvSpPr>
          <p:nvPr>
            <p:ph idx="18" hasCustomPrompt="1"/>
          </p:nvPr>
        </p:nvSpPr>
        <p:spPr>
          <a:xfrm>
            <a:off x="565248" y="1929861"/>
            <a:ext cx="3376061" cy="4050903"/>
          </a:xfrm>
          <a:prstGeom prst="rect">
            <a:avLst/>
          </a:prstGeom>
        </p:spPr>
        <p:txBody>
          <a:bodyPr lIns="0" tIns="0" rIns="0" bIns="0"/>
          <a:lstStyle>
            <a:lvl1pPr marL="342882" marR="0" indent="-342882" algn="l" defTabSz="914354"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591156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501" y="195528"/>
            <a:ext cx="1136903" cy="570405"/>
          </a:xfrm>
          <a:prstGeom prst="rect">
            <a:avLst/>
          </a:prstGeom>
        </p:spPr>
      </p:pic>
      <p:sp>
        <p:nvSpPr>
          <p:cNvPr id="15" name="Rectangle 14"/>
          <p:cNvSpPr/>
          <p:nvPr/>
        </p:nvSpPr>
        <p:spPr>
          <a:xfrm>
            <a:off x="458178"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 Placeholder 25"/>
          <p:cNvSpPr>
            <a:spLocks noGrp="1"/>
          </p:cNvSpPr>
          <p:nvPr>
            <p:ph type="body" sz="quarter" idx="13" hasCustomPrompt="1"/>
          </p:nvPr>
        </p:nvSpPr>
        <p:spPr>
          <a:xfrm>
            <a:off x="1009421" y="2882718"/>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90"/>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grpSp>
        <p:nvGrpSpPr>
          <p:cNvPr id="30" name="Group 29"/>
          <p:cNvGrpSpPr/>
          <p:nvPr/>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1374317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1"/>
            <a:ext cx="12192000" cy="6887131"/>
          </a:xfrm>
          <a:prstGeom prst="rect">
            <a:avLst/>
          </a:prstGeom>
        </p:spPr>
      </p:pic>
      <p:grpSp>
        <p:nvGrpSpPr>
          <p:cNvPr id="7" name="Group 6"/>
          <p:cNvGrpSpPr/>
          <p:nvPr/>
        </p:nvGrpSpPr>
        <p:grpSpPr>
          <a:xfrm>
            <a:off x="5122347"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3"/>
            <a:ext cx="10126256"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16" name="Footer Placeholder 3"/>
          <p:cNvSpPr>
            <a:spLocks noGrp="1"/>
          </p:cNvSpPr>
          <p:nvPr>
            <p:ph type="ftr" sz="quarter" idx="15"/>
          </p:nvPr>
        </p:nvSpPr>
        <p:spPr>
          <a:xfrm>
            <a:off x="8136491" y="6356352"/>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3058356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589" marR="0" indent="-228589" algn="ctr"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9" y="480730"/>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9" name="Footer Placeholder 3"/>
          <p:cNvSpPr>
            <a:spLocks noGrp="1"/>
          </p:cNvSpPr>
          <p:nvPr>
            <p:ph type="ftr" sz="quarter" idx="15"/>
          </p:nvPr>
        </p:nvSpPr>
        <p:spPr>
          <a:xfrm>
            <a:off x="8136491" y="6356352"/>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65788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3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3" name="Content Placeholder 2"/>
          <p:cNvSpPr>
            <a:spLocks noGrp="1"/>
          </p:cNvSpPr>
          <p:nvPr>
            <p:ph idx="1" hasCustomPrompt="1"/>
          </p:nvPr>
        </p:nvSpPr>
        <p:spPr>
          <a:xfrm>
            <a:off x="446396" y="1906294"/>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51791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2"/>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pPr defTabSz="914377"/>
            <a:r>
              <a:rPr lang="en-US">
                <a:solidFill>
                  <a:prstClr val="white"/>
                </a:solidFill>
              </a:rPr>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6"/>
          </p:nvPr>
        </p:nvSpPr>
        <p:spPr/>
        <p:txBody>
          <a:bodyPr/>
          <a:lstStyle/>
          <a:p>
            <a:pPr defTabSz="914377"/>
            <a:fld id="{CA7E3AA6-5088-D944-AC75-93D07D6D345B}" type="slidenum">
              <a:rPr lang="en-US" smtClean="0">
                <a:solidFill>
                  <a:prstClr val="black">
                    <a:tint val="75000"/>
                  </a:prstClr>
                </a:solidFill>
              </a:rPr>
              <a:pPr defTabSz="914377"/>
              <a:t>‹N°›</a:t>
            </a:fld>
            <a:endParaRPr lang="en-US">
              <a:solidFill>
                <a:prstClr val="black">
                  <a:tint val="75000"/>
                </a:prstClr>
              </a:solidFill>
            </a:endParaRPr>
          </a:p>
        </p:txBody>
      </p:sp>
    </p:spTree>
    <p:extLst>
      <p:ext uri="{BB962C8B-B14F-4D97-AF65-F5344CB8AC3E}">
        <p14:creationId xmlns:p14="http://schemas.microsoft.com/office/powerpoint/2010/main" val="39188814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Grey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98598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912583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Grey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98598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104534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Pink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39815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460793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Pink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39815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133115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3"/>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pPr defTabSz="914354"/>
            <a:r>
              <a:rPr lang="en-US">
                <a:solidFill>
                  <a:prstClr val="white"/>
                </a:solidFill>
              </a:rPr>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850"/>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 name="Slide Number Placeholder 1"/>
          <p:cNvSpPr>
            <a:spLocks noGrp="1"/>
          </p:cNvSpPr>
          <p:nvPr>
            <p:ph type="sldNum" sz="quarter" idx="16"/>
          </p:nvPr>
        </p:nvSpPr>
        <p:spPr/>
        <p:txBody>
          <a:bodyPr/>
          <a:lstStyle/>
          <a:p>
            <a:pPr defTabSz="914354"/>
            <a:fld id="{CA7E3AA6-5088-D944-AC75-93D07D6D345B}" type="slidenum">
              <a:rPr lang="en-US" smtClean="0">
                <a:solidFill>
                  <a:prstClr val="black">
                    <a:tint val="75000"/>
                  </a:prstClr>
                </a:solidFill>
              </a:rPr>
              <a:pPr defTabSz="914354"/>
              <a:t>‹N°›</a:t>
            </a:fld>
            <a:endParaRPr lang="en-US">
              <a:solidFill>
                <a:prstClr val="black">
                  <a:tint val="75000"/>
                </a:prstClr>
              </a:solidFill>
            </a:endParaRPr>
          </a:p>
        </p:txBody>
      </p:sp>
    </p:spTree>
    <p:extLst>
      <p:ext uri="{BB962C8B-B14F-4D97-AF65-F5344CB8AC3E}">
        <p14:creationId xmlns:p14="http://schemas.microsoft.com/office/powerpoint/2010/main" val="18940931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Big quote slide">
    <p:spTree>
      <p:nvGrpSpPr>
        <p:cNvPr id="1" name=""/>
        <p:cNvGrpSpPr/>
        <p:nvPr/>
      </p:nvGrpSpPr>
      <p:grpSpPr>
        <a:xfrm>
          <a:off x="0" y="0"/>
          <a:ext cx="0" cy="0"/>
          <a:chOff x="0" y="0"/>
          <a:chExt cx="0" cy="0"/>
        </a:xfrm>
      </p:grpSpPr>
      <p:pic>
        <p:nvPicPr>
          <p:cNvPr id="27" name="Picture 26"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userDrawn="1"/>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175241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Q&amp;A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r="1481" b="16892"/>
          <a:stretch/>
        </p:blipFill>
        <p:spPr>
          <a:xfrm>
            <a:off x="0" y="0"/>
            <a:ext cx="12192000" cy="6887131"/>
          </a:xfrm>
          <a:prstGeom prst="rect">
            <a:avLst/>
          </a:prstGeom>
        </p:spPr>
      </p:pic>
      <p:grpSp>
        <p:nvGrpSpPr>
          <p:cNvPr id="7" name="Group 6"/>
          <p:cNvGrpSpPr/>
          <p:nvPr userDrawn="1"/>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grpSp>
      <p:grpSp>
        <p:nvGrpSpPr>
          <p:cNvPr id="32" name="Group 31"/>
          <p:cNvGrpSpPr/>
          <p:nvPr userDrawn="1"/>
        </p:nvGrpSpPr>
        <p:grpSpPr>
          <a:xfrm>
            <a:off x="313809" y="308344"/>
            <a:ext cx="962579" cy="1048619"/>
            <a:chOff x="401001" y="1319094"/>
            <a:chExt cx="962578" cy="1048619"/>
          </a:xfrm>
        </p:grpSpPr>
        <p:cxnSp>
          <p:nvCxnSpPr>
            <p:cNvPr id="33" name="Straight Connector 32"/>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446396"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6396" y="1026092"/>
            <a:ext cx="10126256"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a:t>
            </a:r>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307186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End slide pink">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34739563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1_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32483393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4"/>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5" y="851"/>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340314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5" y="851"/>
            <a:ext cx="7541159" cy="6857153"/>
          </a:xfrm>
          <a:prstGeom prst="rect">
            <a:avLst/>
          </a:prstGeom>
        </p:spPr>
      </p:pic>
      <p:sp>
        <p:nvSpPr>
          <p:cNvPr id="37" name="Title 1"/>
          <p:cNvSpPr>
            <a:spLocks noGrp="1"/>
          </p:cNvSpPr>
          <p:nvPr>
            <p:ph type="title" hasCustomPrompt="1"/>
          </p:nvPr>
        </p:nvSpPr>
        <p:spPr>
          <a:xfrm>
            <a:off x="449531"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30"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6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3" name="Content Placeholder 2"/>
          <p:cNvSpPr>
            <a:spLocks noGrp="1"/>
          </p:cNvSpPr>
          <p:nvPr>
            <p:ph idx="1" hasCustomPrompt="1"/>
          </p:nvPr>
        </p:nvSpPr>
        <p:spPr>
          <a:xfrm>
            <a:off x="446396" y="1906296"/>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293294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5" y="851"/>
            <a:ext cx="7541159" cy="6857153"/>
          </a:xfrm>
          <a:prstGeom prst="rect">
            <a:avLst/>
          </a:prstGeom>
        </p:spPr>
      </p:pic>
      <p:sp>
        <p:nvSpPr>
          <p:cNvPr id="3" name="Content Placeholder 2"/>
          <p:cNvSpPr>
            <a:spLocks noGrp="1"/>
          </p:cNvSpPr>
          <p:nvPr>
            <p:ph idx="1" hasCustomPrompt="1"/>
          </p:nvPr>
        </p:nvSpPr>
        <p:spPr>
          <a:xfrm>
            <a:off x="4092837" y="1906296"/>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3"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12"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6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24" name="Content Placeholder 2"/>
          <p:cNvSpPr>
            <a:spLocks noGrp="1"/>
          </p:cNvSpPr>
          <p:nvPr>
            <p:ph idx="18" hasCustomPrompt="1"/>
          </p:nvPr>
        </p:nvSpPr>
        <p:spPr>
          <a:xfrm>
            <a:off x="565248" y="1929862"/>
            <a:ext cx="3376061" cy="4050903"/>
          </a:xfrm>
          <a:prstGeom prst="rect">
            <a:avLst/>
          </a:prstGeom>
        </p:spPr>
        <p:txBody>
          <a:bodyPr lIns="0" tIns="0" rIns="0" bIns="0"/>
          <a:lstStyle>
            <a:lvl1pPr marL="342874" marR="0" indent="-342874" algn="l" defTabSz="914332"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30" marR="0" lvl="0" indent="-285730" algn="l" defTabSz="914332"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0" marR="0" lvl="0" indent="-285730" algn="l" defTabSz="914332"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0" marR="0" lvl="0" indent="-285730" algn="l" defTabSz="914332"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0" marR="0" lvl="0" indent="-285730" algn="l" defTabSz="914332"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591156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_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31"/>
            <a:ext cx="11130525" cy="983199"/>
          </a:xfrm>
          <a:prstGeom prst="rect">
            <a:avLst/>
          </a:prstGeom>
        </p:spPr>
        <p:txBody>
          <a:bodyPr lIns="0" tIns="0" rIns="0" bIns="0"/>
          <a:lstStyle>
            <a:lvl1pPr marL="0" marR="0" indent="0" algn="l" defTabSz="914332"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1"/>
            <a:ext cx="11130525" cy="2251787"/>
          </a:xfrm>
          <a:prstGeom prst="rect">
            <a:avLst/>
          </a:prstGeom>
        </p:spPr>
        <p:txBody>
          <a:bodyPr lIns="0" tIns="0" rIns="0" bIns="0"/>
          <a:lstStyle>
            <a:lvl1pPr marL="285730" marR="0" indent="-285730" algn="l" defTabSz="914332"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7"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6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pPr defTabSz="914332"/>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4" name="Slide Number Placeholder 3"/>
          <p:cNvSpPr>
            <a:spLocks noGrp="1"/>
          </p:cNvSpPr>
          <p:nvPr>
            <p:ph type="sldNum" sz="quarter" idx="17"/>
          </p:nvPr>
        </p:nvSpPr>
        <p:spPr/>
        <p:txBody>
          <a:bodyPr/>
          <a:lstStyle/>
          <a:p>
            <a:pPr defTabSz="914332"/>
            <a:fld id="{CA7E3AA6-5088-D944-AC75-93D07D6D345B}" type="slidenum">
              <a:rPr lang="en-US" smtClean="0">
                <a:solidFill>
                  <a:prstClr val="black">
                    <a:tint val="75000"/>
                  </a:prstClr>
                </a:solidFill>
              </a:rPr>
              <a:pPr defTabSz="914332"/>
              <a:t>‹N°›</a:t>
            </a:fld>
            <a:endParaRPr lang="en-US">
              <a:solidFill>
                <a:prstClr val="black">
                  <a:tint val="75000"/>
                </a:prstClr>
              </a:solidFill>
            </a:endParaRPr>
          </a:p>
        </p:txBody>
      </p:sp>
    </p:spTree>
    <p:extLst>
      <p:ext uri="{BB962C8B-B14F-4D97-AF65-F5344CB8AC3E}">
        <p14:creationId xmlns:p14="http://schemas.microsoft.com/office/powerpoint/2010/main" val="1272534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1_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4"/>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pPr defTabSz="914332"/>
            <a:r>
              <a:rPr lang="en-US">
                <a:solidFill>
                  <a:prstClr val="white"/>
                </a:solidFill>
              </a:rPr>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5" y="851"/>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 name="Slide Number Placeholder 1"/>
          <p:cNvSpPr>
            <a:spLocks noGrp="1"/>
          </p:cNvSpPr>
          <p:nvPr>
            <p:ph type="sldNum" sz="quarter" idx="16"/>
          </p:nvPr>
        </p:nvSpPr>
        <p:spPr/>
        <p:txBody>
          <a:bodyPr/>
          <a:lstStyle/>
          <a:p>
            <a:pPr defTabSz="914332"/>
            <a:fld id="{CA7E3AA6-5088-D944-AC75-93D07D6D345B}" type="slidenum">
              <a:rPr lang="en-US" smtClean="0">
                <a:solidFill>
                  <a:prstClr val="black">
                    <a:tint val="75000"/>
                  </a:prstClr>
                </a:solidFill>
              </a:rPr>
              <a:pPr defTabSz="914332"/>
              <a:t>‹N°›</a:t>
            </a:fld>
            <a:endParaRPr lang="en-US">
              <a:solidFill>
                <a:prstClr val="black">
                  <a:tint val="75000"/>
                </a:prstClr>
              </a:solidFill>
            </a:endParaRPr>
          </a:p>
        </p:txBody>
      </p:sp>
    </p:spTree>
    <p:extLst>
      <p:ext uri="{BB962C8B-B14F-4D97-AF65-F5344CB8AC3E}">
        <p14:creationId xmlns:p14="http://schemas.microsoft.com/office/powerpoint/2010/main" val="15178372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31"/>
            <a:ext cx="11130525" cy="983199"/>
          </a:xfrm>
          <a:prstGeom prst="rect">
            <a:avLst/>
          </a:prstGeom>
        </p:spPr>
        <p:txBody>
          <a:bodyPr lIns="0" tIns="0" rIns="0" bIns="0"/>
          <a:lstStyle>
            <a:lvl1pPr marL="0" marR="0" indent="0" algn="l" defTabSz="914332"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1"/>
            <a:ext cx="11130525" cy="2251787"/>
          </a:xfrm>
          <a:prstGeom prst="rect">
            <a:avLst/>
          </a:prstGeom>
        </p:spPr>
        <p:txBody>
          <a:bodyPr lIns="0" tIns="0" rIns="0" bIns="0"/>
          <a:lstStyle>
            <a:lvl1pPr marL="285730" marR="0" indent="-285730" algn="l" defTabSz="914332"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7"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6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8667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8" y="4202614"/>
            <a:ext cx="4395492" cy="418346"/>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8" name="Picture 7" descr="pink-tr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3560634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3" y="6071277"/>
            <a:ext cx="1458320" cy="607635"/>
          </a:xfrm>
          <a:prstGeom prst="rect">
            <a:avLst/>
          </a:prstGeom>
        </p:spPr>
      </p:pic>
      <p:sp>
        <p:nvSpPr>
          <p:cNvPr id="28" name="Content Placeholder 2"/>
          <p:cNvSpPr>
            <a:spLocks noGrp="1"/>
          </p:cNvSpPr>
          <p:nvPr>
            <p:ph idx="15" hasCustomPrompt="1"/>
          </p:nvPr>
        </p:nvSpPr>
        <p:spPr>
          <a:xfrm>
            <a:off x="537109" y="1854475"/>
            <a:ext cx="6581667" cy="3833356"/>
          </a:xfrm>
          <a:prstGeom prst="rect">
            <a:avLst/>
          </a:prstGeom>
        </p:spPr>
        <p:txBody>
          <a:bodyPr lIns="0" tIns="0" rIns="0" bIns="0"/>
          <a:lstStyle>
            <a:lvl1pPr marL="0" marR="0" indent="0" algn="just" defTabSz="914354"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6" y="542964"/>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3" y="1026329"/>
            <a:ext cx="7122867"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14" name="Footer Placeholder 1"/>
          <p:cNvSpPr>
            <a:spLocks noGrp="1"/>
          </p:cNvSpPr>
          <p:nvPr>
            <p:ph type="ftr" sz="quarter" idx="16"/>
          </p:nvPr>
        </p:nvSpPr>
        <p:spPr>
          <a:xfrm>
            <a:off x="8136491" y="6356352"/>
            <a:ext cx="3860800" cy="365125"/>
          </a:xfrm>
        </p:spPr>
        <p:txBody>
          <a:bodyPr/>
          <a:lstStyle/>
          <a:p>
            <a:r>
              <a:rPr lang="en-US"/>
              <a:t>@CDP</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55483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9" y="4202613"/>
            <a:ext cx="4395492" cy="418347"/>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25721682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4" y="2863303"/>
            <a:ext cx="5946047"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6"/>
            <a:ext cx="4396216" cy="350031"/>
          </a:xfrm>
          <a:prstGeom prst="rect">
            <a:avLst/>
          </a:prstGeom>
        </p:spPr>
        <p:txBody>
          <a:bodyPr lIns="0" tIns="0" rIns="0" bIns="0"/>
          <a:lstStyle>
            <a:lvl1pPr marL="0" indent="0" algn="l">
              <a:buNone/>
              <a:defRPr sz="2400" b="1">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9" y="4202613"/>
            <a:ext cx="4395492" cy="418347"/>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28604665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31"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30"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6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3" name="Content Placeholder 2"/>
          <p:cNvSpPr>
            <a:spLocks noGrp="1"/>
          </p:cNvSpPr>
          <p:nvPr>
            <p:ph idx="1" hasCustomPrompt="1"/>
          </p:nvPr>
        </p:nvSpPr>
        <p:spPr>
          <a:xfrm>
            <a:off x="446396" y="1906296"/>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67" indent="0">
              <a:buNone/>
              <a:defRPr>
                <a:latin typeface="Open Sans" panose="020B0606030504020204" pitchFamily="34" charset="0"/>
                <a:ea typeface="Open Sans" panose="020B0606030504020204" pitchFamily="34" charset="0"/>
                <a:cs typeface="Open Sans" panose="020B0606030504020204" pitchFamily="34" charset="0"/>
              </a:defRPr>
            </a:lvl2pPr>
            <a:lvl3pPr marL="914332" indent="0">
              <a:buNone/>
              <a:defRPr>
                <a:latin typeface="Open Sans" panose="020B0606030504020204" pitchFamily="34" charset="0"/>
                <a:ea typeface="Open Sans" panose="020B0606030504020204" pitchFamily="34" charset="0"/>
                <a:cs typeface="Open Sans" panose="020B0606030504020204" pitchFamily="34" charset="0"/>
              </a:defRPr>
            </a:lvl3pPr>
            <a:lvl4pPr marL="1371498" indent="0">
              <a:buNone/>
              <a:defRPr>
                <a:latin typeface="Open Sans" panose="020B0606030504020204" pitchFamily="34" charset="0"/>
                <a:ea typeface="Open Sans" panose="020B0606030504020204" pitchFamily="34" charset="0"/>
                <a:cs typeface="Open Sans" panose="020B0606030504020204" pitchFamily="34" charset="0"/>
              </a:defRPr>
            </a:lvl4pPr>
            <a:lvl5pPr marL="182866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51791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3" y="850"/>
            <a:ext cx="7541159" cy="6857153"/>
          </a:xfrm>
          <a:prstGeom prst="rect">
            <a:avLst/>
          </a:prstGeom>
        </p:spPr>
      </p:pic>
      <p:sp>
        <p:nvSpPr>
          <p:cNvPr id="37" name="Title 1"/>
          <p:cNvSpPr>
            <a:spLocks noGrp="1"/>
          </p:cNvSpPr>
          <p:nvPr>
            <p:ph type="title" hasCustomPrompt="1"/>
          </p:nvPr>
        </p:nvSpPr>
        <p:spPr>
          <a:xfrm>
            <a:off x="44953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029" y="319724"/>
            <a:ext cx="1968907" cy="847653"/>
          </a:xfrm>
          <a:prstGeom prst="rect">
            <a:avLst/>
          </a:prstGeom>
        </p:spPr>
      </p:pic>
      <p:sp>
        <p:nvSpPr>
          <p:cNvPr id="3" name="Content Placeholder 2"/>
          <p:cNvSpPr>
            <a:spLocks noGrp="1"/>
          </p:cNvSpPr>
          <p:nvPr>
            <p:ph idx="1" hasCustomPrompt="1"/>
          </p:nvPr>
        </p:nvSpPr>
        <p:spPr>
          <a:xfrm>
            <a:off x="446396" y="1906294"/>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981389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Content with Graphic - Teal">
    <p:spTree>
      <p:nvGrpSpPr>
        <p:cNvPr id="1" name=""/>
        <p:cNvGrpSpPr/>
        <p:nvPr/>
      </p:nvGrpSpPr>
      <p:grpSpPr>
        <a:xfrm>
          <a:off x="0" y="0"/>
          <a:ext cx="0" cy="0"/>
          <a:chOff x="0" y="0"/>
          <a:chExt cx="0" cy="0"/>
        </a:xfrm>
      </p:grpSpPr>
      <p:pic>
        <p:nvPicPr>
          <p:cNvPr id="7" name="Picture 6" descr="Asset 2-2x.png"/>
          <p:cNvPicPr>
            <a:picLocks noChangeAspect="1"/>
          </p:cNvPicPr>
          <p:nvPr userDrawn="1"/>
        </p:nvPicPr>
        <p:blipFill rotWithShape="1">
          <a:blip r:embed="rId2">
            <a:extLst>
              <a:ext uri="{28A0092B-C50C-407E-A947-70E740481C1C}">
                <a14:useLocalDpi xmlns:a14="http://schemas.microsoft.com/office/drawing/2010/main" val="0"/>
              </a:ext>
            </a:extLst>
          </a:blip>
          <a:srcRect t="1" r="46519" b="33746"/>
          <a:stretch/>
        </p:blipFill>
        <p:spPr>
          <a:xfrm>
            <a:off x="8512600" y="2045117"/>
            <a:ext cx="3705536" cy="4812883"/>
          </a:xfrm>
          <a:prstGeom prst="rect">
            <a:avLst/>
          </a:prstGeom>
        </p:spPr>
      </p:pic>
      <p:sp>
        <p:nvSpPr>
          <p:cNvPr id="10" name="Title 1"/>
          <p:cNvSpPr>
            <a:spLocks noGrp="1"/>
          </p:cNvSpPr>
          <p:nvPr>
            <p:ph type="title"/>
          </p:nvPr>
        </p:nvSpPr>
        <p:spPr>
          <a:xfrm>
            <a:off x="1818767" y="921925"/>
            <a:ext cx="8955852" cy="868171"/>
          </a:xfrm>
          <a:prstGeom prst="rect">
            <a:avLst/>
          </a:prstGeom>
        </p:spPr>
        <p:txBody>
          <a:bodyPr lIns="0" tIns="0" rIns="0" bIns="0" anchor="b"/>
          <a:lstStyle>
            <a:lvl1pPr algn="l">
              <a:lnSpc>
                <a:spcPct val="90000"/>
              </a:lnSpc>
              <a:defRPr sz="3200" b="1">
                <a:solidFill>
                  <a:schemeClr val="tx1"/>
                </a:solidFill>
              </a:defRPr>
            </a:lvl1pPr>
          </a:lstStyle>
          <a:p>
            <a:r>
              <a:rPr lang="en-US"/>
              <a:t>Click to edit Master title style</a:t>
            </a:r>
          </a:p>
        </p:txBody>
      </p:sp>
      <p:sp>
        <p:nvSpPr>
          <p:cNvPr id="11" name="Content Placeholder 2"/>
          <p:cNvSpPr>
            <a:spLocks noGrp="1"/>
          </p:cNvSpPr>
          <p:nvPr>
            <p:ph idx="1"/>
          </p:nvPr>
        </p:nvSpPr>
        <p:spPr>
          <a:xfrm>
            <a:off x="1818764" y="1947334"/>
            <a:ext cx="8955853" cy="3273777"/>
          </a:xfrm>
          <a:prstGeom prst="rect">
            <a:avLst/>
          </a:prstGeom>
        </p:spPr>
        <p:txBody>
          <a:bodyPr lIns="0" tIns="0" rIns="0" bIns="0"/>
          <a:lstStyle>
            <a:lvl1pPr marL="226478" indent="-226478">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0" hasCustomPrompt="1"/>
          </p:nvPr>
        </p:nvSpPr>
        <p:spPr>
          <a:xfrm>
            <a:off x="1826618" y="446426"/>
            <a:ext cx="9769329" cy="475500"/>
          </a:xfrm>
          <a:prstGeom prst="rect">
            <a:avLst/>
          </a:prstGeom>
        </p:spPr>
        <p:txBody>
          <a:bodyPr vert="horz" lIns="0" tIns="0" rIns="0" bIns="0"/>
          <a:lstStyle>
            <a:lvl1pPr marL="0" indent="0">
              <a:buNone/>
              <a:defRPr sz="2667" b="1" i="0" kern="0" cap="all" spc="200" baseline="0">
                <a:solidFill>
                  <a:srgbClr val="296872"/>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add section text (not necessary)</a:t>
            </a:r>
          </a:p>
        </p:txBody>
      </p:sp>
      <p:pic>
        <p:nvPicPr>
          <p:cNvPr id="13" name="Picture 12" descr="Asset 3_2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954445" cy="1954445"/>
          </a:xfrm>
          <a:prstGeom prst="rect">
            <a:avLst/>
          </a:prstGeom>
        </p:spPr>
      </p:pic>
      <p:pic>
        <p:nvPicPr>
          <p:cNvPr id="8" name="Picture 7" descr="zb_h_cmyk.png"/>
          <p:cNvPicPr>
            <a:picLocks noChangeAspect="1"/>
          </p:cNvPicPr>
          <p:nvPr userDrawn="1"/>
        </p:nvPicPr>
        <p:blipFill>
          <a:blip r:embed="rId4"/>
          <a:srcRect r="80808"/>
          <a:stretch>
            <a:fillRect/>
          </a:stretch>
        </p:blipFill>
        <p:spPr>
          <a:xfrm>
            <a:off x="487450" y="6082743"/>
            <a:ext cx="500476" cy="474133"/>
          </a:xfrm>
          <a:prstGeom prst="rect">
            <a:avLst/>
          </a:prstGeom>
        </p:spPr>
      </p:pic>
    </p:spTree>
    <p:extLst>
      <p:ext uri="{BB962C8B-B14F-4D97-AF65-F5344CB8AC3E}">
        <p14:creationId xmlns:p14="http://schemas.microsoft.com/office/powerpoint/2010/main" val="11855448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a:defRPr>
                <a:latin typeface="+mj-lt"/>
              </a:defRPr>
            </a:lvl1pPr>
          </a:lstStyle>
          <a:p>
            <a:r>
              <a:rPr lang="en-US"/>
              <a:t>Add picture – add triangles over the top</a:t>
            </a:r>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3" name="Title 1"/>
          <p:cNvSpPr>
            <a:spLocks noGrp="1"/>
          </p:cNvSpPr>
          <p:nvPr>
            <p:ph type="title" hasCustomPrompt="1"/>
          </p:nvPr>
        </p:nvSpPr>
        <p:spPr>
          <a:xfrm>
            <a:off x="53710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lvl="0"/>
            <a:endParaRPr lang="en-US"/>
          </a:p>
        </p:txBody>
      </p:sp>
      <p:sp>
        <p:nvSpPr>
          <p:cNvPr id="2" name="Rectangle 1"/>
          <p:cNvSpPr/>
          <p:nvPr userDrawn="1"/>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921381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pic>
        <p:nvPicPr>
          <p:cNvPr id="17" name="Picture 16"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610268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Chart slide - no triangle">
    <p:spTree>
      <p:nvGrpSpPr>
        <p:cNvPr id="1" name=""/>
        <p:cNvGrpSpPr/>
        <p:nvPr/>
      </p:nvGrpSpPr>
      <p:grpSpPr>
        <a:xfrm>
          <a:off x="0" y="0"/>
          <a:ext cx="0" cy="0"/>
          <a:chOff x="0" y="0"/>
          <a:chExt cx="0" cy="0"/>
        </a:xfrm>
      </p:grpSpPr>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112834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Chart/bullet slide">
    <p:spTree>
      <p:nvGrpSpPr>
        <p:cNvPr id="1" name=""/>
        <p:cNvGrpSpPr/>
        <p:nvPr/>
      </p:nvGrpSpPr>
      <p:grpSpPr>
        <a:xfrm>
          <a:off x="0" y="0"/>
          <a:ext cx="0" cy="0"/>
          <a:chOff x="0" y="0"/>
          <a:chExt cx="0" cy="0"/>
        </a:xfrm>
      </p:grpSpPr>
      <p:pic>
        <p:nvPicPr>
          <p:cNvPr id="21" name="Picture 20"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Chart and text box slide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4"/>
              </a:buBlip>
              <a:tabLst/>
              <a:defRPr lang="en-GB" sz="16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087350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2 Chart slide">
    <p:spTree>
      <p:nvGrpSpPr>
        <p:cNvPr id="1" name=""/>
        <p:cNvGrpSpPr/>
        <p:nvPr/>
      </p:nvGrpSpPr>
      <p:grpSpPr>
        <a:xfrm>
          <a:off x="0" y="0"/>
          <a:ext cx="0" cy="0"/>
          <a:chOff x="0" y="0"/>
          <a:chExt cx="0" cy="0"/>
        </a:xfrm>
      </p:grpSpPr>
      <p:pic>
        <p:nvPicPr>
          <p:cNvPr id="23" name="Picture 22"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3"/>
            <a:ext cx="962578"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447727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8"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405737" y="528365"/>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405737" y="1011729"/>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393428" y="1637048"/>
            <a:ext cx="4784056" cy="4837749"/>
          </a:xfrm>
          <a:prstGeom prst="rect">
            <a:avLst/>
          </a:prstGeom>
        </p:spPr>
        <p:txBody>
          <a:bodyPr lIns="0" tIns="0" rIns="0" bIns="0"/>
          <a:lstStyle>
            <a:lvl1pPr marL="342882" marR="0" indent="-342882" algn="l" defTabSz="914354"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2"/>
            <a:ext cx="3860800" cy="365125"/>
          </a:xfrm>
        </p:spPr>
        <p:txBody>
          <a:bodyPr/>
          <a:lstStyle/>
          <a:p>
            <a:r>
              <a:rPr lang="en-US"/>
              <a:t>@CDP</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769016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Grey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98598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12"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632379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Grey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98598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7348587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Pink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39815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1219067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Pink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userDrawn="1"/>
        </p:nvGrpSpPr>
        <p:grpSpPr>
          <a:xfrm>
            <a:off x="313809" y="308343"/>
            <a:ext cx="962578"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7" y="1011730"/>
            <a:ext cx="9398157"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921629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446395"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grpSp>
        <p:nvGrpSpPr>
          <p:cNvPr id="5" name="Group 4"/>
          <p:cNvGrpSpPr/>
          <p:nvPr userDrawn="1"/>
        </p:nvGrpSpPr>
        <p:grpSpPr>
          <a:xfrm>
            <a:off x="313809" y="308343"/>
            <a:ext cx="962578" cy="1048619"/>
            <a:chOff x="313809" y="308343"/>
            <a:chExt cx="962578" cy="1048619"/>
          </a:xfrm>
        </p:grpSpPr>
        <p:cxnSp>
          <p:nvCxnSpPr>
            <p:cNvPr id="39" name="Straight Connector 38"/>
            <p:cNvCxnSpPr/>
            <p:nvPr/>
          </p:nvCxnSpPr>
          <p:spPr>
            <a:xfrm>
              <a:off x="313809" y="337080"/>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29903" y="308343"/>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1003404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Big quote slide">
    <p:spTree>
      <p:nvGrpSpPr>
        <p:cNvPr id="1" name=""/>
        <p:cNvGrpSpPr/>
        <p:nvPr/>
      </p:nvGrpSpPr>
      <p:grpSpPr>
        <a:xfrm>
          <a:off x="0" y="0"/>
          <a:ext cx="0" cy="0"/>
          <a:chOff x="0" y="0"/>
          <a:chExt cx="0" cy="0"/>
        </a:xfrm>
      </p:grpSpPr>
      <p:pic>
        <p:nvPicPr>
          <p:cNvPr id="27" name="Picture 26"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9498" y="195526"/>
            <a:ext cx="1136903" cy="570405"/>
          </a:xfrm>
          <a:prstGeom prst="rect">
            <a:avLst/>
          </a:prstGeom>
        </p:spPr>
      </p:pic>
      <p:sp>
        <p:nvSpPr>
          <p:cNvPr id="15" name="Rectangle 14"/>
          <p:cNvSpPr/>
          <p:nvPr/>
        </p:nvSpPr>
        <p:spPr>
          <a:xfrm>
            <a:off x="458176"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1901614"/>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1009421" y="2882716"/>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8" y="4160589"/>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grpSp>
        <p:nvGrpSpPr>
          <p:cNvPr id="30" name="Group 29"/>
          <p:cNvGrpSpPr/>
          <p:nvPr userDrawn="1"/>
        </p:nvGrpSpPr>
        <p:grpSpPr>
          <a:xfrm>
            <a:off x="8695160" y="4624330"/>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12668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Q&amp;A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12192000" cy="6887130"/>
          </a:xfrm>
          <a:prstGeom prst="rect">
            <a:avLst/>
          </a:prstGeom>
        </p:spPr>
      </p:pic>
      <p:grpSp>
        <p:nvGrpSpPr>
          <p:cNvPr id="7" name="Group 6"/>
          <p:cNvGrpSpPr/>
          <p:nvPr userDrawn="1"/>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2" name="Group 31"/>
          <p:cNvGrpSpPr/>
          <p:nvPr userDrawn="1"/>
        </p:nvGrpSpPr>
        <p:grpSpPr>
          <a:xfrm>
            <a:off x="313809" y="308343"/>
            <a:ext cx="962578" cy="1048619"/>
            <a:chOff x="401001" y="1319094"/>
            <a:chExt cx="962578" cy="1048619"/>
          </a:xfrm>
        </p:grpSpPr>
        <p:cxnSp>
          <p:nvCxnSpPr>
            <p:cNvPr id="33" name="Straight Connector 32"/>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446396"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6396" y="1026092"/>
            <a:ext cx="10126256" cy="418346"/>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a:t>
            </a:r>
            <a:endParaRPr lang="en-US"/>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711916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End slide pink">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Tree>
    <p:extLst>
      <p:ext uri="{BB962C8B-B14F-4D97-AF65-F5344CB8AC3E}">
        <p14:creationId xmlns:p14="http://schemas.microsoft.com/office/powerpoint/2010/main" val="5796001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Content with Graphic - Teal">
    <p:spTree>
      <p:nvGrpSpPr>
        <p:cNvPr id="1" name=""/>
        <p:cNvGrpSpPr/>
        <p:nvPr/>
      </p:nvGrpSpPr>
      <p:grpSpPr>
        <a:xfrm>
          <a:off x="0" y="0"/>
          <a:ext cx="0" cy="0"/>
          <a:chOff x="0" y="0"/>
          <a:chExt cx="0" cy="0"/>
        </a:xfrm>
      </p:grpSpPr>
      <p:pic>
        <p:nvPicPr>
          <p:cNvPr id="7" name="Picture 6" descr="Asset 2-2x.png"/>
          <p:cNvPicPr>
            <a:picLocks noChangeAspect="1"/>
          </p:cNvPicPr>
          <p:nvPr userDrawn="1"/>
        </p:nvPicPr>
        <p:blipFill rotWithShape="1">
          <a:blip r:embed="rId2">
            <a:extLst>
              <a:ext uri="{28A0092B-C50C-407E-A947-70E740481C1C}">
                <a14:useLocalDpi xmlns:a14="http://schemas.microsoft.com/office/drawing/2010/main" val="0"/>
              </a:ext>
            </a:extLst>
          </a:blip>
          <a:srcRect t="1" r="46519" b="33746"/>
          <a:stretch/>
        </p:blipFill>
        <p:spPr>
          <a:xfrm>
            <a:off x="8512600" y="2045117"/>
            <a:ext cx="3705536" cy="4812883"/>
          </a:xfrm>
          <a:prstGeom prst="rect">
            <a:avLst/>
          </a:prstGeom>
        </p:spPr>
      </p:pic>
      <p:sp>
        <p:nvSpPr>
          <p:cNvPr id="10" name="Title 1"/>
          <p:cNvSpPr>
            <a:spLocks noGrp="1"/>
          </p:cNvSpPr>
          <p:nvPr>
            <p:ph type="title"/>
          </p:nvPr>
        </p:nvSpPr>
        <p:spPr>
          <a:xfrm>
            <a:off x="1818767" y="921925"/>
            <a:ext cx="8955852" cy="868171"/>
          </a:xfrm>
          <a:prstGeom prst="rect">
            <a:avLst/>
          </a:prstGeom>
        </p:spPr>
        <p:txBody>
          <a:bodyPr lIns="0" tIns="0" rIns="0" bIns="0" anchor="b"/>
          <a:lstStyle>
            <a:lvl1pPr algn="l">
              <a:lnSpc>
                <a:spcPct val="90000"/>
              </a:lnSpc>
              <a:defRPr sz="3200" b="1">
                <a:solidFill>
                  <a:schemeClr val="tx1"/>
                </a:solidFill>
              </a:defRPr>
            </a:lvl1pPr>
          </a:lstStyle>
          <a:p>
            <a:r>
              <a:rPr lang="en-US"/>
              <a:t>Click to edit Master title style</a:t>
            </a:r>
          </a:p>
        </p:txBody>
      </p:sp>
      <p:sp>
        <p:nvSpPr>
          <p:cNvPr id="11" name="Content Placeholder 2"/>
          <p:cNvSpPr>
            <a:spLocks noGrp="1"/>
          </p:cNvSpPr>
          <p:nvPr>
            <p:ph idx="1"/>
          </p:nvPr>
        </p:nvSpPr>
        <p:spPr>
          <a:xfrm>
            <a:off x="1818764" y="1947336"/>
            <a:ext cx="8955853" cy="3273777"/>
          </a:xfrm>
          <a:prstGeom prst="rect">
            <a:avLst/>
          </a:prstGeom>
        </p:spPr>
        <p:txBody>
          <a:bodyPr lIns="0" tIns="0" rIns="0" bIns="0"/>
          <a:lstStyle>
            <a:lvl1pPr marL="226473" indent="-226473">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0" hasCustomPrompt="1"/>
          </p:nvPr>
        </p:nvSpPr>
        <p:spPr>
          <a:xfrm>
            <a:off x="1826620" y="446427"/>
            <a:ext cx="9769329" cy="475500"/>
          </a:xfrm>
          <a:prstGeom prst="rect">
            <a:avLst/>
          </a:prstGeom>
        </p:spPr>
        <p:txBody>
          <a:bodyPr vert="horz" lIns="0" tIns="0" rIns="0" bIns="0"/>
          <a:lstStyle>
            <a:lvl1pPr marL="0" indent="0">
              <a:buNone/>
              <a:defRPr sz="2667" b="1" i="0" kern="0" cap="all" spc="200" baseline="0">
                <a:solidFill>
                  <a:srgbClr val="296872"/>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Click to add section text (not necessary)</a:t>
            </a:r>
          </a:p>
        </p:txBody>
      </p:sp>
      <p:pic>
        <p:nvPicPr>
          <p:cNvPr id="13" name="Picture 12" descr="Asset 3_2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954445" cy="1954445"/>
          </a:xfrm>
          <a:prstGeom prst="rect">
            <a:avLst/>
          </a:prstGeom>
        </p:spPr>
      </p:pic>
      <p:pic>
        <p:nvPicPr>
          <p:cNvPr id="8" name="Picture 7" descr="zb_h_cmyk.png"/>
          <p:cNvPicPr>
            <a:picLocks noChangeAspect="1"/>
          </p:cNvPicPr>
          <p:nvPr userDrawn="1"/>
        </p:nvPicPr>
        <p:blipFill>
          <a:blip r:embed="rId4"/>
          <a:srcRect r="80808"/>
          <a:stretch>
            <a:fillRect/>
          </a:stretch>
        </p:blipFill>
        <p:spPr>
          <a:xfrm>
            <a:off x="487451" y="6082744"/>
            <a:ext cx="500476" cy="474133"/>
          </a:xfrm>
          <a:prstGeom prst="rect">
            <a:avLst/>
          </a:prstGeom>
        </p:spPr>
      </p:pic>
    </p:spTree>
    <p:extLst>
      <p:ext uri="{BB962C8B-B14F-4D97-AF65-F5344CB8AC3E}">
        <p14:creationId xmlns:p14="http://schemas.microsoft.com/office/powerpoint/2010/main" val="36889679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3" name="Title 1"/>
          <p:cNvSpPr>
            <a:spLocks noGrp="1"/>
          </p:cNvSpPr>
          <p:nvPr>
            <p:ph type="title" hasCustomPrompt="1"/>
          </p:nvPr>
        </p:nvSpPr>
        <p:spPr>
          <a:xfrm>
            <a:off x="537110"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(18)</a:t>
            </a:r>
            <a:endParaRPr lang="en-US"/>
          </a:p>
          <a:p>
            <a:pPr lvl="0"/>
            <a:endParaRPr lang="en-US"/>
          </a:p>
        </p:txBody>
      </p:sp>
      <p:sp>
        <p:nvSpPr>
          <p:cNvPr id="2" name="Rectangle 1"/>
          <p:cNvSpPr/>
          <p:nvPr userDrawn="1"/>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89262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6" y="1340208"/>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7" y="1807352"/>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20"/>
            <a:ext cx="4784056" cy="4837749"/>
          </a:xfrm>
          <a:prstGeom prst="rect">
            <a:avLst/>
          </a:prstGeom>
        </p:spPr>
        <p:txBody>
          <a:bodyPr lIns="0" tIns="0" rIns="0" bIns="0"/>
          <a:lstStyle>
            <a:lvl1pPr marL="342882" marR="0" indent="-342882" algn="l" defTabSz="914354"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2"/>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Tree>
    <p:extLst>
      <p:ext uri="{BB962C8B-B14F-4D97-AF65-F5344CB8AC3E}">
        <p14:creationId xmlns:p14="http://schemas.microsoft.com/office/powerpoint/2010/main" val="21824862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pic>
        <p:nvPicPr>
          <p:cNvPr id="17" name="Picture 16"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6512695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_Chart slide - no triangle">
    <p:spTree>
      <p:nvGrpSpPr>
        <p:cNvPr id="1" name=""/>
        <p:cNvGrpSpPr/>
        <p:nvPr/>
      </p:nvGrpSpPr>
      <p:grpSpPr>
        <a:xfrm>
          <a:off x="0" y="0"/>
          <a:ext cx="0" cy="0"/>
          <a:chOff x="0" y="0"/>
          <a:chExt cx="0" cy="0"/>
        </a:xfrm>
      </p:grpSpPr>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788845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Chart/bullet slide">
    <p:spTree>
      <p:nvGrpSpPr>
        <p:cNvPr id="1" name=""/>
        <p:cNvGrpSpPr/>
        <p:nvPr/>
      </p:nvGrpSpPr>
      <p:grpSpPr>
        <a:xfrm>
          <a:off x="0" y="0"/>
          <a:ext cx="0" cy="0"/>
          <a:chOff x="0" y="0"/>
          <a:chExt cx="0" cy="0"/>
        </a:xfrm>
      </p:grpSpPr>
      <p:pic>
        <p:nvPicPr>
          <p:cNvPr id="21" name="Picture 20"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092837" y="1906293"/>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Chart and text box slide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24" name="Content Placeholder 2"/>
          <p:cNvSpPr>
            <a:spLocks noGrp="1"/>
          </p:cNvSpPr>
          <p:nvPr>
            <p:ph idx="18" hasCustomPrompt="1"/>
          </p:nvPr>
        </p:nvSpPr>
        <p:spPr>
          <a:xfrm>
            <a:off x="565248" y="1929859"/>
            <a:ext cx="3376061" cy="4050903"/>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4"/>
              </a:buBlip>
              <a:tabLst/>
              <a:defRPr lang="en-GB" sz="16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(16)</a:t>
            </a:r>
          </a:p>
          <a:p>
            <a:pPr lvl="0"/>
            <a:endParaRPr lang="en-US"/>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1813990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_2 Chart slide">
    <p:spTree>
      <p:nvGrpSpPr>
        <p:cNvPr id="1" name=""/>
        <p:cNvGrpSpPr/>
        <p:nvPr/>
      </p:nvGrpSpPr>
      <p:grpSpPr>
        <a:xfrm>
          <a:off x="0" y="0"/>
          <a:ext cx="0" cy="0"/>
          <a:chOff x="0" y="0"/>
          <a:chExt cx="0" cy="0"/>
        </a:xfrm>
      </p:grpSpPr>
      <p:pic>
        <p:nvPicPr>
          <p:cNvPr id="23" name="Picture 22"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537108"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grpSp>
        <p:nvGrpSpPr>
          <p:cNvPr id="30" name="Group 29"/>
          <p:cNvGrpSpPr/>
          <p:nvPr userDrawn="1"/>
        </p:nvGrpSpPr>
        <p:grpSpPr>
          <a:xfrm>
            <a:off x="313809" y="308344"/>
            <a:ext cx="962579" cy="1048619"/>
            <a:chOff x="401001" y="1319094"/>
            <a:chExt cx="962578" cy="1048619"/>
          </a:xfrm>
        </p:grpSpPr>
        <p:cxnSp>
          <p:nvCxnSpPr>
            <p:cNvPr id="31" name="Straight Connector 30"/>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Title 1"/>
          <p:cNvSpPr>
            <a:spLocks noGrp="1"/>
          </p:cNvSpPr>
          <p:nvPr>
            <p:ph type="title" hasCustomPrompt="1"/>
          </p:nvPr>
        </p:nvSpPr>
        <p:spPr>
          <a:xfrm>
            <a:off x="537110" y="528365"/>
            <a:ext cx="9317775"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29"/>
            <a:ext cx="9349928"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18" name="Text Placeholder 14"/>
          <p:cNvSpPr>
            <a:spLocks noGrp="1"/>
          </p:cNvSpPr>
          <p:nvPr>
            <p:ph type="body" sz="quarter" idx="15" hasCustomPrompt="1"/>
          </p:nvPr>
        </p:nvSpPr>
        <p:spPr>
          <a:xfrm>
            <a:off x="537108" y="2083647"/>
            <a:ext cx="4825307" cy="296688"/>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5" cy="296691"/>
          </a:xfrm>
          <a:prstGeom prst="rect">
            <a:avLst/>
          </a:prstGeom>
        </p:spPr>
        <p:txBody>
          <a:bodyPr lIns="0" tIns="0" rIns="0" bIns="0"/>
          <a:lstStyle>
            <a:lvl1pPr marL="0" indent="0">
              <a:buNone/>
              <a:defRPr lang="en-US" sz="16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3"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8"/>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929820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Grey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98598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775829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Grey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98598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5685392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Pink char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39815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0544022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Pink chart - no triang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p:cNvGrpSpPr/>
          <p:nvPr userDrawn="1"/>
        </p:nvGrpSpPr>
        <p:grpSpPr>
          <a:xfrm>
            <a:off x="313809" y="308344"/>
            <a:ext cx="962579" cy="1048619"/>
            <a:chOff x="401001" y="1319094"/>
            <a:chExt cx="962578" cy="1048619"/>
          </a:xfrm>
        </p:grpSpPr>
        <p:cxnSp>
          <p:nvCxnSpPr>
            <p:cNvPr id="29" name="Straight Connector 28"/>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537109"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537108" y="1011729"/>
            <a:ext cx="9398157"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559404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446395"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grpSp>
        <p:nvGrpSpPr>
          <p:cNvPr id="5" name="Group 4"/>
          <p:cNvGrpSpPr/>
          <p:nvPr userDrawn="1"/>
        </p:nvGrpSpPr>
        <p:grpSpPr>
          <a:xfrm>
            <a:off x="313809" y="308344"/>
            <a:ext cx="962579" cy="1048619"/>
            <a:chOff x="313809" y="308343"/>
            <a:chExt cx="962578" cy="1048619"/>
          </a:xfrm>
        </p:grpSpPr>
        <p:cxnSp>
          <p:nvCxnSpPr>
            <p:cNvPr id="39" name="Straight Connector 38"/>
            <p:cNvCxnSpPr/>
            <p:nvPr/>
          </p:nvCxnSpPr>
          <p:spPr>
            <a:xfrm>
              <a:off x="313809" y="337080"/>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29903" y="308343"/>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556534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_Big quote slide">
    <p:spTree>
      <p:nvGrpSpPr>
        <p:cNvPr id="1" name=""/>
        <p:cNvGrpSpPr/>
        <p:nvPr/>
      </p:nvGrpSpPr>
      <p:grpSpPr>
        <a:xfrm>
          <a:off x="0" y="0"/>
          <a:ext cx="0" cy="0"/>
          <a:chOff x="0" y="0"/>
          <a:chExt cx="0" cy="0"/>
        </a:xfrm>
      </p:grpSpPr>
      <p:pic>
        <p:nvPicPr>
          <p:cNvPr id="27" name="Picture 26"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grpSp>
        <p:nvGrpSpPr>
          <p:cNvPr id="30" name="Group 29"/>
          <p:cNvGrpSpPr/>
          <p:nvPr userDrawn="1"/>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46983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4643-1F8C-49AA-8D11-F1A79D58BD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1A0CB7-9D42-4C74-AB66-6EB185783D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AE65A9-9285-451C-AA60-9B0749B364F6}"/>
              </a:ext>
            </a:extLst>
          </p:cNvPr>
          <p:cNvSpPr>
            <a:spLocks noGrp="1"/>
          </p:cNvSpPr>
          <p:nvPr>
            <p:ph type="dt" sz="half" idx="10"/>
          </p:nvPr>
        </p:nvSpPr>
        <p:spPr/>
        <p:txBody>
          <a:bodyPr/>
          <a:lstStyle/>
          <a:p>
            <a:fld id="{B0ADCB8B-B6AA-4D92-A65C-42350E31EC82}" type="datetimeFigureOut">
              <a:rPr lang="en-GB" smtClean="0"/>
              <a:t>22/03/2024</a:t>
            </a:fld>
            <a:endParaRPr lang="en-GB"/>
          </a:p>
        </p:txBody>
      </p:sp>
      <p:sp>
        <p:nvSpPr>
          <p:cNvPr id="5" name="Footer Placeholder 4">
            <a:extLst>
              <a:ext uri="{FF2B5EF4-FFF2-40B4-BE49-F238E27FC236}">
                <a16:creationId xmlns:a16="http://schemas.microsoft.com/office/drawing/2014/main" id="{13494818-2B0D-4BD0-924B-FB30EB1B7C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E22C1A-88A3-4119-A5C7-4EC15185719F}"/>
              </a:ext>
            </a:extLst>
          </p:cNvPr>
          <p:cNvSpPr>
            <a:spLocks noGrp="1"/>
          </p:cNvSpPr>
          <p:nvPr>
            <p:ph type="sldNum" sz="quarter" idx="12"/>
          </p:nvPr>
        </p:nvSpPr>
        <p:spPr/>
        <p:txBody>
          <a:bodyPr/>
          <a:lstStyle/>
          <a:p>
            <a:fld id="{41ED730E-156C-49E0-8DA6-E36B1149A80C}" type="slidenum">
              <a:rPr lang="en-GB" smtClean="0"/>
              <a:t>‹N°›</a:t>
            </a:fld>
            <a:endParaRPr lang="en-GB"/>
          </a:p>
        </p:txBody>
      </p:sp>
    </p:spTree>
    <p:extLst>
      <p:ext uri="{BB962C8B-B14F-4D97-AF65-F5344CB8AC3E}">
        <p14:creationId xmlns:p14="http://schemas.microsoft.com/office/powerpoint/2010/main" val="40119309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5_Q&amp;A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12192000" cy="6887131"/>
          </a:xfrm>
          <a:prstGeom prst="rect">
            <a:avLst/>
          </a:prstGeom>
        </p:spPr>
      </p:pic>
      <p:grpSp>
        <p:nvGrpSpPr>
          <p:cNvPr id="7" name="Group 6"/>
          <p:cNvGrpSpPr/>
          <p:nvPr userDrawn="1"/>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grpSp>
      <p:grpSp>
        <p:nvGrpSpPr>
          <p:cNvPr id="32" name="Group 31"/>
          <p:cNvGrpSpPr/>
          <p:nvPr userDrawn="1"/>
        </p:nvGrpSpPr>
        <p:grpSpPr>
          <a:xfrm>
            <a:off x="313809" y="308344"/>
            <a:ext cx="962579" cy="1048619"/>
            <a:chOff x="401001" y="1319094"/>
            <a:chExt cx="962578" cy="1048619"/>
          </a:xfrm>
        </p:grpSpPr>
        <p:cxnSp>
          <p:nvCxnSpPr>
            <p:cNvPr id="33" name="Straight Connector 32"/>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Title 1"/>
          <p:cNvSpPr>
            <a:spLocks noGrp="1"/>
          </p:cNvSpPr>
          <p:nvPr>
            <p:ph type="title" hasCustomPrompt="1"/>
          </p:nvPr>
        </p:nvSpPr>
        <p:spPr>
          <a:xfrm>
            <a:off x="446396"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6396" y="1026092"/>
            <a:ext cx="10126256" cy="418347"/>
          </a:xfrm>
          <a:prstGeom prst="rect">
            <a:avLst/>
          </a:prstGeom>
        </p:spPr>
        <p:txBody>
          <a:bodyPr lIns="0" tIns="0" rIns="0" bIns="0"/>
          <a:lstStyle>
            <a:lvl1pPr marL="0" indent="0">
              <a:buNone/>
              <a:defRPr lang="en-US" sz="20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a:t>
            </a:r>
            <a:endParaRPr lang="en-US"/>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084860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End slide pink">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13448945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2_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14593362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Front page 2 red">
    <p:spTree>
      <p:nvGrpSpPr>
        <p:cNvPr id="1" name=""/>
        <p:cNvGrpSpPr/>
        <p:nvPr/>
      </p:nvGrpSpPr>
      <p:grpSpPr>
        <a:xfrm>
          <a:off x="0" y="0"/>
          <a:ext cx="0" cy="0"/>
          <a:chOff x="0" y="0"/>
          <a:chExt cx="0" cy="0"/>
        </a:xfrm>
      </p:grpSpPr>
      <p:sp>
        <p:nvSpPr>
          <p:cNvPr id="8" name="Rectangle 7"/>
          <p:cNvSpPr/>
          <p:nvPr userDrawn="1"/>
        </p:nvSpPr>
        <p:spPr>
          <a:xfrm>
            <a:off x="623392" y="644691"/>
            <a:ext cx="10945216" cy="4992555"/>
          </a:xfrm>
          <a:prstGeom prst="rect">
            <a:avLst/>
          </a:prstGeom>
          <a:solidFill>
            <a:srgbClr val="B4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 name="Picture 5" descr="CDP_logo_WHITE.png"/>
          <p:cNvPicPr>
            <a:picLocks noChangeAspect="1"/>
          </p:cNvPicPr>
          <p:nvPr userDrawn="1"/>
        </p:nvPicPr>
        <p:blipFill>
          <a:blip r:embed="rId2" cstate="print"/>
          <a:stretch>
            <a:fillRect/>
          </a:stretch>
        </p:blipFill>
        <p:spPr>
          <a:xfrm>
            <a:off x="1007435" y="1028733"/>
            <a:ext cx="4902200" cy="4419600"/>
          </a:xfrm>
          <a:prstGeom prst="rect">
            <a:avLst/>
          </a:prstGeom>
        </p:spPr>
      </p:pic>
      <p:sp>
        <p:nvSpPr>
          <p:cNvPr id="9"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41280520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Chapter Title Slide red">
    <p:spTree>
      <p:nvGrpSpPr>
        <p:cNvPr id="1" name=""/>
        <p:cNvGrpSpPr/>
        <p:nvPr/>
      </p:nvGrpSpPr>
      <p:grpSpPr>
        <a:xfrm>
          <a:off x="0" y="0"/>
          <a:ext cx="0" cy="0"/>
          <a:chOff x="0" y="0"/>
          <a:chExt cx="0" cy="0"/>
        </a:xfrm>
      </p:grpSpPr>
      <p:sp>
        <p:nvSpPr>
          <p:cNvPr id="8" name="Rectangle 7"/>
          <p:cNvSpPr/>
          <p:nvPr userDrawn="1"/>
        </p:nvSpPr>
        <p:spPr>
          <a:xfrm>
            <a:off x="623392" y="644691"/>
            <a:ext cx="10945216" cy="4992555"/>
          </a:xfrm>
          <a:prstGeom prst="rect">
            <a:avLst/>
          </a:prstGeom>
          <a:solidFill>
            <a:srgbClr val="B4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 Placeholder 10"/>
          <p:cNvSpPr>
            <a:spLocks noGrp="1"/>
          </p:cNvSpPr>
          <p:nvPr>
            <p:ph type="body" sz="quarter" idx="10" hasCustomPrompt="1"/>
          </p:nvPr>
        </p:nvSpPr>
        <p:spPr>
          <a:xfrm>
            <a:off x="912284" y="1892829"/>
            <a:ext cx="10464303" cy="864096"/>
          </a:xfrm>
        </p:spPr>
        <p:txBody>
          <a:bodyPr/>
          <a:lstStyle>
            <a:lvl1pPr>
              <a:defRPr>
                <a:solidFill>
                  <a:schemeClr val="bg1"/>
                </a:solidFill>
              </a:defRPr>
            </a:lvl1pPr>
            <a:lvl2pPr>
              <a:buNone/>
              <a:defRPr b="1" baseline="0">
                <a:solidFill>
                  <a:schemeClr val="bg1"/>
                </a:solidFill>
              </a:defRPr>
            </a:lvl2pPr>
            <a:lvl3pPr>
              <a:defRPr>
                <a:solidFill>
                  <a:schemeClr val="bg1"/>
                </a:solidFill>
              </a:defRPr>
            </a:lvl3pPr>
            <a:lvl4pPr>
              <a:buNone/>
              <a:defRPr>
                <a:solidFill>
                  <a:schemeClr val="bg1"/>
                </a:solidFill>
              </a:defRPr>
            </a:lvl4pPr>
            <a:lvl5pPr>
              <a:defRPr>
                <a:solidFill>
                  <a:schemeClr val="bg1"/>
                </a:solidFill>
              </a:defRPr>
            </a:lvl5pPr>
          </a:lstStyle>
          <a:p>
            <a:pPr lvl="1"/>
            <a:r>
              <a:rPr lang="en-US"/>
              <a:t>Chapter title (text size 24, bold)</a:t>
            </a:r>
          </a:p>
        </p:txBody>
      </p:sp>
      <p:sp>
        <p:nvSpPr>
          <p:cNvPr id="5"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1555340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Statistics">
    <p:spTree>
      <p:nvGrpSpPr>
        <p:cNvPr id="1" name=""/>
        <p:cNvGrpSpPr/>
        <p:nvPr/>
      </p:nvGrpSpPr>
      <p:grpSpPr>
        <a:xfrm>
          <a:off x="0" y="0"/>
          <a:ext cx="0" cy="0"/>
          <a:chOff x="0" y="0"/>
          <a:chExt cx="0" cy="0"/>
        </a:xfrm>
      </p:grpSpPr>
      <p:sp>
        <p:nvSpPr>
          <p:cNvPr id="8" name="Rectangle 7"/>
          <p:cNvSpPr/>
          <p:nvPr userDrawn="1"/>
        </p:nvSpPr>
        <p:spPr>
          <a:xfrm>
            <a:off x="623392" y="644691"/>
            <a:ext cx="10945216" cy="4992555"/>
          </a:xfrm>
          <a:prstGeom prst="rect">
            <a:avLst/>
          </a:prstGeom>
          <a:solidFill>
            <a:srgbClr val="B4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 Placeholder 10"/>
          <p:cNvSpPr>
            <a:spLocks noGrp="1"/>
          </p:cNvSpPr>
          <p:nvPr>
            <p:ph type="body" sz="quarter" idx="10" hasCustomPrompt="1"/>
          </p:nvPr>
        </p:nvSpPr>
        <p:spPr>
          <a:xfrm>
            <a:off x="2639616" y="3909053"/>
            <a:ext cx="7200800" cy="1248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stStyle>
          <a:p>
            <a:pPr lvl="4"/>
            <a:r>
              <a:rPr lang="en-US"/>
              <a:t>Insert statistic details here. This slide should ONLY be used to communicate statistics and CDP data points.</a:t>
            </a:r>
            <a:endParaRPr lang="en-GB"/>
          </a:p>
        </p:txBody>
      </p:sp>
      <p:sp>
        <p:nvSpPr>
          <p:cNvPr id="14" name="Title 1"/>
          <p:cNvSpPr>
            <a:spLocks noGrp="1"/>
          </p:cNvSpPr>
          <p:nvPr>
            <p:ph type="ctrTitle" hasCustomPrompt="1"/>
          </p:nvPr>
        </p:nvSpPr>
        <p:spPr>
          <a:xfrm>
            <a:off x="2639616" y="1028734"/>
            <a:ext cx="7200800" cy="2784309"/>
          </a:xfrm>
        </p:spPr>
        <p:txBody>
          <a:bodyPr/>
          <a:lstStyle>
            <a:lvl1pPr>
              <a:defRPr>
                <a:solidFill>
                  <a:schemeClr val="bg1"/>
                </a:solidFill>
              </a:defRPr>
            </a:lvl1pPr>
          </a:lstStyle>
          <a:p>
            <a:r>
              <a:rPr lang="en-US"/>
              <a:t>Percentage figure %</a:t>
            </a:r>
            <a:endParaRPr lang="en-GB"/>
          </a:p>
        </p:txBody>
      </p:sp>
      <p:sp>
        <p:nvSpPr>
          <p:cNvPr id="6"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24064301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Comparison Climate Change">
    <p:spTree>
      <p:nvGrpSpPr>
        <p:cNvPr id="1" name=""/>
        <p:cNvGrpSpPr/>
        <p:nvPr/>
      </p:nvGrpSpPr>
      <p:grpSpPr>
        <a:xfrm>
          <a:off x="0" y="0"/>
          <a:ext cx="0" cy="0"/>
          <a:chOff x="0" y="0"/>
          <a:chExt cx="0" cy="0"/>
        </a:xfrm>
      </p:grpSpPr>
      <p:sp>
        <p:nvSpPr>
          <p:cNvPr id="11" name="Rectangle 10"/>
          <p:cNvSpPr/>
          <p:nvPr userDrawn="1"/>
        </p:nvSpPr>
        <p:spPr>
          <a:xfrm>
            <a:off x="623392" y="1316765"/>
            <a:ext cx="5376597" cy="4320480"/>
          </a:xfrm>
          <a:prstGeom prst="rect">
            <a:avLst/>
          </a:prstGeom>
          <a:solidFill>
            <a:srgbClr val="B4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tangle 11"/>
          <p:cNvSpPr/>
          <p:nvPr userDrawn="1"/>
        </p:nvSpPr>
        <p:spPr>
          <a:xfrm>
            <a:off x="6192011" y="1316765"/>
            <a:ext cx="5376597" cy="4320480"/>
          </a:xfrm>
          <a:prstGeom prst="rect">
            <a:avLst/>
          </a:prstGeom>
          <a:solidFill>
            <a:srgbClr val="7D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p:txBody>
          <a:bodyPr/>
          <a:lstStyle>
            <a:lvl1pPr>
              <a:defRPr/>
            </a:lvl1pPr>
          </a:lstStyle>
          <a:p>
            <a:r>
              <a:rPr lang="en-US"/>
              <a:t>Page heading</a:t>
            </a:r>
            <a:endParaRPr lang="en-GB"/>
          </a:p>
        </p:txBody>
      </p:sp>
      <p:sp>
        <p:nvSpPr>
          <p:cNvPr id="3" name="Text Placeholder 2"/>
          <p:cNvSpPr>
            <a:spLocks noGrp="1"/>
          </p:cNvSpPr>
          <p:nvPr>
            <p:ph type="body" idx="1" hasCustomPrompt="1"/>
          </p:nvPr>
        </p:nvSpPr>
        <p:spPr>
          <a:xfrm>
            <a:off x="719403" y="1412776"/>
            <a:ext cx="5088565" cy="4032448"/>
          </a:xfrm>
        </p:spPr>
        <p:txBody>
          <a:bodyPr anchor="t" anchorCtr="0">
            <a:normAutofit/>
          </a:bodyPr>
          <a:lstStyle>
            <a:lvl1pPr marL="0" indent="0">
              <a:buClr>
                <a:schemeClr val="bg1"/>
              </a:buClr>
              <a:buFont typeface="Wingdings 3" pitchFamily="18" charset="2"/>
              <a:buChar char=""/>
              <a:defRPr sz="2667" b="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 Please add a space between the bullet point and first word.</a:t>
            </a:r>
          </a:p>
        </p:txBody>
      </p:sp>
      <p:sp>
        <p:nvSpPr>
          <p:cNvPr id="5" name="Text Placeholder 4"/>
          <p:cNvSpPr>
            <a:spLocks noGrp="1"/>
          </p:cNvSpPr>
          <p:nvPr>
            <p:ph type="body" sz="quarter" idx="3" hasCustomPrompt="1"/>
          </p:nvPr>
        </p:nvSpPr>
        <p:spPr>
          <a:xfrm>
            <a:off x="6288023" y="1412776"/>
            <a:ext cx="5184576" cy="4032441"/>
          </a:xfrm>
        </p:spPr>
        <p:txBody>
          <a:bodyPr anchor="t" anchorCtr="0">
            <a:normAutofit/>
          </a:bodyPr>
          <a:lstStyle>
            <a:lvl1pPr marL="0" indent="0">
              <a:buClr>
                <a:schemeClr val="bg1"/>
              </a:buClr>
              <a:buFont typeface="Wingdings 3" pitchFamily="18" charset="2"/>
              <a:buChar char=""/>
              <a:defRPr sz="2667" b="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 Please add a space between the bullet point and first word.</a:t>
            </a:r>
          </a:p>
        </p:txBody>
      </p:sp>
      <p:sp>
        <p:nvSpPr>
          <p:cNvPr id="14" name="Right Triangle 13"/>
          <p:cNvSpPr/>
          <p:nvPr userDrawn="1"/>
        </p:nvSpPr>
        <p:spPr>
          <a:xfrm>
            <a:off x="623392" y="4869160"/>
            <a:ext cx="768085" cy="76808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Right Triangle 14"/>
          <p:cNvSpPr/>
          <p:nvPr userDrawn="1"/>
        </p:nvSpPr>
        <p:spPr>
          <a:xfrm rot="10800000">
            <a:off x="623392" y="4869160"/>
            <a:ext cx="768085" cy="768085"/>
          </a:xfrm>
          <a:prstGeom prst="rtTriangle">
            <a:avLst/>
          </a:prstGeom>
          <a:solidFill>
            <a:srgbClr val="E1A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Right Triangle 15"/>
          <p:cNvSpPr/>
          <p:nvPr userDrawn="1"/>
        </p:nvSpPr>
        <p:spPr>
          <a:xfrm>
            <a:off x="6192011" y="4869160"/>
            <a:ext cx="768085" cy="76808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ight Triangle 16"/>
          <p:cNvSpPr/>
          <p:nvPr userDrawn="1"/>
        </p:nvSpPr>
        <p:spPr>
          <a:xfrm rot="10800000">
            <a:off x="6192011" y="4869160"/>
            <a:ext cx="768085" cy="768085"/>
          </a:xfrm>
          <a:prstGeom prst="rtTriangle">
            <a:avLst/>
          </a:prstGeom>
          <a:solidFill>
            <a:srgbClr val="BD7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17910012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Comparison Climate Change">
    <p:spTree>
      <p:nvGrpSpPr>
        <p:cNvPr id="1" name=""/>
        <p:cNvGrpSpPr/>
        <p:nvPr/>
      </p:nvGrpSpPr>
      <p:grpSpPr>
        <a:xfrm>
          <a:off x="0" y="0"/>
          <a:ext cx="0" cy="0"/>
          <a:chOff x="0" y="0"/>
          <a:chExt cx="0" cy="0"/>
        </a:xfrm>
      </p:grpSpPr>
      <p:sp>
        <p:nvSpPr>
          <p:cNvPr id="11" name="Rectangle 10"/>
          <p:cNvSpPr/>
          <p:nvPr userDrawn="1"/>
        </p:nvSpPr>
        <p:spPr>
          <a:xfrm>
            <a:off x="623392" y="1316765"/>
            <a:ext cx="5376597" cy="4320480"/>
          </a:xfrm>
          <a:prstGeom prst="rect">
            <a:avLst/>
          </a:prstGeom>
          <a:solidFill>
            <a:srgbClr val="B4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tangle 11"/>
          <p:cNvSpPr/>
          <p:nvPr userDrawn="1"/>
        </p:nvSpPr>
        <p:spPr>
          <a:xfrm>
            <a:off x="6192012" y="1316765"/>
            <a:ext cx="5376597" cy="4320480"/>
          </a:xfrm>
          <a:prstGeom prst="rect">
            <a:avLst/>
          </a:prstGeom>
          <a:solidFill>
            <a:srgbClr val="7D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p:txBody>
          <a:bodyPr/>
          <a:lstStyle>
            <a:lvl1pPr>
              <a:defRPr/>
            </a:lvl1pPr>
          </a:lstStyle>
          <a:p>
            <a:r>
              <a:rPr lang="en-US"/>
              <a:t>Page heading</a:t>
            </a:r>
            <a:endParaRPr lang="en-GB"/>
          </a:p>
        </p:txBody>
      </p:sp>
      <p:sp>
        <p:nvSpPr>
          <p:cNvPr id="3" name="Text Placeholder 2"/>
          <p:cNvSpPr>
            <a:spLocks noGrp="1"/>
          </p:cNvSpPr>
          <p:nvPr>
            <p:ph type="body" idx="1" hasCustomPrompt="1"/>
          </p:nvPr>
        </p:nvSpPr>
        <p:spPr>
          <a:xfrm>
            <a:off x="719404" y="1412776"/>
            <a:ext cx="5088565" cy="4032448"/>
          </a:xfrm>
        </p:spPr>
        <p:txBody>
          <a:bodyPr anchor="t" anchorCtr="0">
            <a:normAutofit/>
          </a:bodyPr>
          <a:lstStyle>
            <a:lvl1pPr marL="0" indent="0">
              <a:buClr>
                <a:schemeClr val="bg1"/>
              </a:buClr>
              <a:buFont typeface="Wingdings 3" pitchFamily="18" charset="2"/>
              <a:buChar char=""/>
              <a:defRPr sz="2667" b="0">
                <a:solidFill>
                  <a:schemeClr val="bg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 Please add a space between the bullet point and first word.</a:t>
            </a:r>
          </a:p>
        </p:txBody>
      </p:sp>
      <p:sp>
        <p:nvSpPr>
          <p:cNvPr id="5" name="Text Placeholder 4"/>
          <p:cNvSpPr>
            <a:spLocks noGrp="1"/>
          </p:cNvSpPr>
          <p:nvPr>
            <p:ph type="body" sz="quarter" idx="3" hasCustomPrompt="1"/>
          </p:nvPr>
        </p:nvSpPr>
        <p:spPr>
          <a:xfrm>
            <a:off x="6288023" y="1412777"/>
            <a:ext cx="5184576" cy="4032441"/>
          </a:xfrm>
        </p:spPr>
        <p:txBody>
          <a:bodyPr anchor="t" anchorCtr="0">
            <a:normAutofit/>
          </a:bodyPr>
          <a:lstStyle>
            <a:lvl1pPr marL="0" indent="0">
              <a:buClr>
                <a:schemeClr val="bg1"/>
              </a:buClr>
              <a:buFont typeface="Wingdings 3" pitchFamily="18" charset="2"/>
              <a:buChar char=""/>
              <a:defRPr sz="2667" b="0">
                <a:solidFill>
                  <a:schemeClr val="bg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 Please add a space between the bullet point and first word.</a:t>
            </a:r>
          </a:p>
        </p:txBody>
      </p:sp>
      <p:sp>
        <p:nvSpPr>
          <p:cNvPr id="14" name="Right Triangle 13"/>
          <p:cNvSpPr/>
          <p:nvPr userDrawn="1"/>
        </p:nvSpPr>
        <p:spPr>
          <a:xfrm>
            <a:off x="623392" y="4869160"/>
            <a:ext cx="768085" cy="76808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Right Triangle 14"/>
          <p:cNvSpPr/>
          <p:nvPr userDrawn="1"/>
        </p:nvSpPr>
        <p:spPr>
          <a:xfrm rot="10800000">
            <a:off x="623392" y="4869160"/>
            <a:ext cx="768085" cy="768085"/>
          </a:xfrm>
          <a:prstGeom prst="rtTriangle">
            <a:avLst/>
          </a:prstGeom>
          <a:solidFill>
            <a:srgbClr val="E1A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Right Triangle 15"/>
          <p:cNvSpPr/>
          <p:nvPr userDrawn="1"/>
        </p:nvSpPr>
        <p:spPr>
          <a:xfrm>
            <a:off x="6192012" y="4869160"/>
            <a:ext cx="768085" cy="76808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ight Triangle 16"/>
          <p:cNvSpPr/>
          <p:nvPr userDrawn="1"/>
        </p:nvSpPr>
        <p:spPr>
          <a:xfrm rot="10800000">
            <a:off x="6192012" y="4869160"/>
            <a:ext cx="768085" cy="768085"/>
          </a:xfrm>
          <a:prstGeom prst="rtTriangle">
            <a:avLst/>
          </a:prstGeom>
          <a:solidFill>
            <a:srgbClr val="BD7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Slide Number Placeholder 5"/>
          <p:cNvSpPr>
            <a:spLocks noGrp="1"/>
          </p:cNvSpPr>
          <p:nvPr>
            <p:ph type="sldNum" sz="quarter" idx="4"/>
          </p:nvPr>
        </p:nvSpPr>
        <p:spPr>
          <a:xfrm>
            <a:off x="4655840" y="6164331"/>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35793079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hapter Title Slide Water">
    <p:spTree>
      <p:nvGrpSpPr>
        <p:cNvPr id="1" name=""/>
        <p:cNvGrpSpPr/>
        <p:nvPr/>
      </p:nvGrpSpPr>
      <p:grpSpPr>
        <a:xfrm>
          <a:off x="0" y="0"/>
          <a:ext cx="0" cy="0"/>
          <a:chOff x="0" y="0"/>
          <a:chExt cx="0" cy="0"/>
        </a:xfrm>
      </p:grpSpPr>
      <p:sp>
        <p:nvSpPr>
          <p:cNvPr id="8" name="Rectangle 7"/>
          <p:cNvSpPr/>
          <p:nvPr userDrawn="1"/>
        </p:nvSpPr>
        <p:spPr>
          <a:xfrm>
            <a:off x="623392" y="644691"/>
            <a:ext cx="10945216" cy="4992555"/>
          </a:xfrm>
          <a:prstGeom prst="rect">
            <a:avLst/>
          </a:prstGeom>
          <a:solidFill>
            <a:srgbClr val="00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 Placeholder 10"/>
          <p:cNvSpPr>
            <a:spLocks noGrp="1"/>
          </p:cNvSpPr>
          <p:nvPr>
            <p:ph type="body" sz="quarter" idx="10" hasCustomPrompt="1"/>
          </p:nvPr>
        </p:nvSpPr>
        <p:spPr>
          <a:xfrm>
            <a:off x="912284" y="1892829"/>
            <a:ext cx="10464303" cy="864096"/>
          </a:xfrm>
        </p:spPr>
        <p:txBody>
          <a:bodyPr/>
          <a:lstStyle>
            <a:lvl1pPr>
              <a:defRPr>
                <a:solidFill>
                  <a:schemeClr val="bg1"/>
                </a:solidFill>
              </a:defRPr>
            </a:lvl1pPr>
            <a:lvl2pPr>
              <a:buNone/>
              <a:defRPr b="1" baseline="0">
                <a:solidFill>
                  <a:schemeClr val="bg1"/>
                </a:solidFill>
              </a:defRPr>
            </a:lvl2pPr>
            <a:lvl3pPr>
              <a:defRPr>
                <a:solidFill>
                  <a:schemeClr val="bg1"/>
                </a:solidFill>
              </a:defRPr>
            </a:lvl3pPr>
            <a:lvl4pPr>
              <a:buNone/>
              <a:defRPr>
                <a:solidFill>
                  <a:schemeClr val="bg1"/>
                </a:solidFill>
              </a:defRPr>
            </a:lvl4pPr>
            <a:lvl5pPr>
              <a:defRPr>
                <a:solidFill>
                  <a:schemeClr val="bg1"/>
                </a:solidFill>
              </a:defRPr>
            </a:lvl5pPr>
          </a:lstStyle>
          <a:p>
            <a:pPr lvl="1"/>
            <a:r>
              <a:rPr lang="en-US"/>
              <a:t>Chapter title (text size 24, bold)</a:t>
            </a:r>
          </a:p>
        </p:txBody>
      </p:sp>
      <p:sp>
        <p:nvSpPr>
          <p:cNvPr id="5"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22975208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(18)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(18) or (16)</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lvl="0"/>
            <a:r>
              <a:rPr lang="en-GB"/>
              <a:t>Bulleted list (18)</a:t>
            </a:r>
            <a:endParaRPr lang="en-US"/>
          </a:p>
          <a:p>
            <a:pPr lvl="0"/>
            <a:r>
              <a:rPr lang="en-GB"/>
              <a:t>Bulleted list (18)</a:t>
            </a:r>
            <a:endParaRPr lang="en-US"/>
          </a:p>
          <a:p>
            <a:pPr lvl="0"/>
            <a:endParaRPr lang="en-US"/>
          </a:p>
        </p:txBody>
      </p:sp>
      <p:grpSp>
        <p:nvGrpSpPr>
          <p:cNvPr id="31" name="Group 30"/>
          <p:cNvGrpSpPr/>
          <p:nvPr userDrawn="1"/>
        </p:nvGrpSpPr>
        <p:grpSpPr>
          <a:xfrm>
            <a:off x="313809" y="308343"/>
            <a:ext cx="962578" cy="1048619"/>
            <a:chOff x="401001" y="1319094"/>
            <a:chExt cx="962578" cy="1048619"/>
          </a:xfrm>
        </p:grpSpPr>
        <p:cxnSp>
          <p:nvCxnSpPr>
            <p:cNvPr id="32" name="Straight Connector 3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Title 1"/>
          <p:cNvSpPr>
            <a:spLocks noGrp="1"/>
          </p:cNvSpPr>
          <p:nvPr>
            <p:ph type="title" hasCustomPrompt="1"/>
          </p:nvPr>
        </p:nvSpPr>
        <p:spPr>
          <a:xfrm>
            <a:off x="537109"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537107" y="1011730"/>
            <a:ext cx="931777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4" name="Picture 13"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7153"/>
          </a:xfrm>
          <a:prstGeom prst="rect">
            <a:avLst/>
          </a:prstGeom>
        </p:spPr>
      </p:pic>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23506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2"/>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pPr defTabSz="914377"/>
            <a:r>
              <a:rPr lang="en-US">
                <a:solidFill>
                  <a:prstClr val="white"/>
                </a:solidFill>
              </a:rPr>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6"/>
          </p:nvPr>
        </p:nvSpPr>
        <p:spPr/>
        <p:txBody>
          <a:bodyPr/>
          <a:lstStyle/>
          <a:p>
            <a:pPr defTabSz="914377"/>
            <a:fld id="{CA7E3AA6-5088-D944-AC75-93D07D6D345B}" type="slidenum">
              <a:rPr lang="en-US" smtClean="0">
                <a:solidFill>
                  <a:prstClr val="black">
                    <a:tint val="75000"/>
                  </a:prstClr>
                </a:solidFill>
              </a:rPr>
              <a:pPr defTabSz="914377"/>
              <a:t>‹N°›</a:t>
            </a:fld>
            <a:endParaRPr lang="en-US">
              <a:solidFill>
                <a:prstClr val="black">
                  <a:tint val="75000"/>
                </a:prstClr>
              </a:solidFill>
            </a:endParaRPr>
          </a:p>
        </p:txBody>
      </p:sp>
    </p:spTree>
    <p:extLst>
      <p:ext uri="{BB962C8B-B14F-4D97-AF65-F5344CB8AC3E}">
        <p14:creationId xmlns:p14="http://schemas.microsoft.com/office/powerpoint/2010/main" val="18892275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41" name="Group 40"/>
          <p:cNvGrpSpPr/>
          <p:nvPr userDrawn="1"/>
        </p:nvGrpSpPr>
        <p:grpSpPr>
          <a:xfrm>
            <a:off x="313809" y="308343"/>
            <a:ext cx="962578"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5" y="480728"/>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290470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Slide/Stat slide - no triangles">
    <p:spTree>
      <p:nvGrpSpPr>
        <p:cNvPr id="1" name=""/>
        <p:cNvGrpSpPr/>
        <p:nvPr/>
      </p:nvGrpSpPr>
      <p:grpSpPr>
        <a:xfrm>
          <a:off x="0" y="0"/>
          <a:ext cx="0" cy="0"/>
          <a:chOff x="0" y="0"/>
          <a:chExt cx="0" cy="0"/>
        </a:xfrm>
      </p:grpSpPr>
      <p:grpSp>
        <p:nvGrpSpPr>
          <p:cNvPr id="41" name="Group 40"/>
          <p:cNvGrpSpPr/>
          <p:nvPr userDrawn="1"/>
        </p:nvGrpSpPr>
        <p:grpSpPr>
          <a:xfrm>
            <a:off x="313809" y="308343"/>
            <a:ext cx="962578"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5" y="480728"/>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2357568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(18)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(18) or (16)</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lvl="0"/>
            <a:r>
              <a:rPr lang="en-GB"/>
              <a:t>Bulleted list (18)</a:t>
            </a:r>
            <a:endParaRPr lang="en-US"/>
          </a:p>
          <a:p>
            <a:pPr lvl="0"/>
            <a:r>
              <a:rPr lang="en-GB"/>
              <a:t>Bulleted list (18)</a:t>
            </a:r>
            <a:endParaRPr lang="en-US"/>
          </a:p>
          <a:p>
            <a:pPr lvl="0"/>
            <a:endParaRPr lang="en-US"/>
          </a:p>
        </p:txBody>
      </p:sp>
      <p:grpSp>
        <p:nvGrpSpPr>
          <p:cNvPr id="31" name="Group 30"/>
          <p:cNvGrpSpPr/>
          <p:nvPr userDrawn="1"/>
        </p:nvGrpSpPr>
        <p:grpSpPr>
          <a:xfrm>
            <a:off x="313809" y="308343"/>
            <a:ext cx="962578" cy="1048619"/>
            <a:chOff x="401001" y="1319094"/>
            <a:chExt cx="962578" cy="1048619"/>
          </a:xfrm>
        </p:grpSpPr>
        <p:cxnSp>
          <p:nvCxnSpPr>
            <p:cNvPr id="32" name="Straight Connector 3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Title 1"/>
          <p:cNvSpPr>
            <a:spLocks noGrp="1"/>
          </p:cNvSpPr>
          <p:nvPr>
            <p:ph type="title" hasCustomPrompt="1"/>
          </p:nvPr>
        </p:nvSpPr>
        <p:spPr>
          <a:xfrm>
            <a:off x="537109"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537107" y="1011730"/>
            <a:ext cx="931777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99709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userDrawn="1"/>
        </p:nvPicPr>
        <p:blipFill>
          <a:blip r:embed="rId2" cstate="print"/>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0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lvl="0"/>
            <a:endParaRPr lang="en-US"/>
          </a:p>
          <a:p>
            <a:pPr lvl="0"/>
            <a:endParaRPr lang="en-US"/>
          </a:p>
        </p:txBody>
      </p:sp>
      <p:grpSp>
        <p:nvGrpSpPr>
          <p:cNvPr id="33" name="Group 32"/>
          <p:cNvGrpSpPr/>
          <p:nvPr userDrawn="1"/>
        </p:nvGrpSpPr>
        <p:grpSpPr>
          <a:xfrm>
            <a:off x="313809" y="308343"/>
            <a:ext cx="962578" cy="1048619"/>
            <a:chOff x="401001" y="1319094"/>
            <a:chExt cx="962578" cy="1048619"/>
          </a:xfrm>
        </p:grpSpPr>
        <p:cxnSp>
          <p:nvCxnSpPr>
            <p:cNvPr id="34" name="Straight Connector 3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Title 1"/>
          <p:cNvSpPr>
            <a:spLocks noGrp="1"/>
          </p:cNvSpPr>
          <p:nvPr>
            <p:ph type="title" hasCustomPrompt="1"/>
          </p:nvPr>
        </p:nvSpPr>
        <p:spPr>
          <a:xfrm>
            <a:off x="537109" y="528365"/>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37108" y="1011730"/>
            <a:ext cx="7122866"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275484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8" y="4202614"/>
            <a:ext cx="4395492" cy="418346"/>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965" y="5768149"/>
            <a:ext cx="1830864" cy="788224"/>
          </a:xfrm>
          <a:prstGeom prst="rect">
            <a:avLst/>
          </a:prstGeom>
        </p:spPr>
      </p:pic>
      <p:pic>
        <p:nvPicPr>
          <p:cNvPr id="8" name="Picture 7" descr="pink-tri.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14880933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Cover-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8" y="4202614"/>
            <a:ext cx="4395492" cy="418346"/>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965" y="5768149"/>
            <a:ext cx="1830864" cy="788224"/>
          </a:xfrm>
          <a:prstGeom prst="rect">
            <a:avLst/>
          </a:prstGeom>
        </p:spPr>
      </p:pic>
      <p:pic>
        <p:nvPicPr>
          <p:cNvPr id="6" name="Picture 5" descr="red-tri.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1162250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22" name="Group 21"/>
          <p:cNvGrpSpPr/>
          <p:nvPr userDrawn="1"/>
        </p:nvGrpSpPr>
        <p:grpSpPr>
          <a:xfrm>
            <a:off x="313809" y="308343"/>
            <a:ext cx="962578" cy="1048619"/>
            <a:chOff x="401001" y="1319094"/>
            <a:chExt cx="962578" cy="1048619"/>
          </a:xfrm>
        </p:grpSpPr>
        <p:cxnSp>
          <p:nvCxnSpPr>
            <p:cNvPr id="24" name="Straight Connector 2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Text Placeholder 25"/>
          <p:cNvSpPr>
            <a:spLocks noGrp="1"/>
          </p:cNvSpPr>
          <p:nvPr>
            <p:ph type="body" sz="quarter" idx="13" hasCustomPrompt="1"/>
          </p:nvPr>
        </p:nvSpPr>
        <p:spPr>
          <a:xfrm>
            <a:off x="446395"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0"/>
            <a:ext cx="7541158" cy="6858000"/>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000" b="0" kern="1200" baseline="0" dirty="0" smtClean="0">
                <a:solidFill>
                  <a:srgbClr val="FFFFFF"/>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664124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41" name="Group 40"/>
          <p:cNvGrpSpPr/>
          <p:nvPr userDrawn="1"/>
        </p:nvGrpSpPr>
        <p:grpSpPr>
          <a:xfrm>
            <a:off x="313809" y="308343"/>
            <a:ext cx="962578"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5" y="480728"/>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777849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Divider Slide/Stat slide - no triangles">
    <p:spTree>
      <p:nvGrpSpPr>
        <p:cNvPr id="1" name=""/>
        <p:cNvGrpSpPr/>
        <p:nvPr/>
      </p:nvGrpSpPr>
      <p:grpSpPr>
        <a:xfrm>
          <a:off x="0" y="0"/>
          <a:ext cx="0" cy="0"/>
          <a:chOff x="0" y="0"/>
          <a:chExt cx="0" cy="0"/>
        </a:xfrm>
      </p:grpSpPr>
      <p:grpSp>
        <p:nvGrpSpPr>
          <p:cNvPr id="41" name="Group 40"/>
          <p:cNvGrpSpPr/>
          <p:nvPr userDrawn="1"/>
        </p:nvGrpSpPr>
        <p:grpSpPr>
          <a:xfrm>
            <a:off x="313809" y="308343"/>
            <a:ext cx="962578"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5" y="480728"/>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19958388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(18)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(18) or (16)</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lvl="0"/>
            <a:r>
              <a:rPr lang="en-GB"/>
              <a:t>Bulleted list (18)</a:t>
            </a:r>
            <a:endParaRPr lang="en-US"/>
          </a:p>
          <a:p>
            <a:pPr lvl="0"/>
            <a:r>
              <a:rPr lang="en-GB"/>
              <a:t>Bulleted list (18)</a:t>
            </a:r>
            <a:endParaRPr lang="en-US"/>
          </a:p>
          <a:p>
            <a:pPr lvl="0"/>
            <a:endParaRPr lang="en-US"/>
          </a:p>
        </p:txBody>
      </p:sp>
      <p:grpSp>
        <p:nvGrpSpPr>
          <p:cNvPr id="31" name="Group 30"/>
          <p:cNvGrpSpPr/>
          <p:nvPr userDrawn="1"/>
        </p:nvGrpSpPr>
        <p:grpSpPr>
          <a:xfrm>
            <a:off x="313809" y="308343"/>
            <a:ext cx="962578" cy="1048619"/>
            <a:chOff x="401001" y="1319094"/>
            <a:chExt cx="962578" cy="1048619"/>
          </a:xfrm>
        </p:grpSpPr>
        <p:cxnSp>
          <p:nvCxnSpPr>
            <p:cNvPr id="32" name="Straight Connector 3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Title 1"/>
          <p:cNvSpPr>
            <a:spLocks noGrp="1"/>
          </p:cNvSpPr>
          <p:nvPr>
            <p:ph type="title" hasCustomPrompt="1"/>
          </p:nvPr>
        </p:nvSpPr>
        <p:spPr>
          <a:xfrm>
            <a:off x="537109"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537107" y="1011730"/>
            <a:ext cx="9317775"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817883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2" y="480730"/>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3" y="0"/>
            <a:ext cx="7541159"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4"/>
            <a:ext cx="1968904" cy="847653"/>
          </a:xfrm>
          <a:prstGeom prst="rect">
            <a:avLst/>
          </a:prstGeom>
        </p:spPr>
      </p:pic>
      <p:sp>
        <p:nvSpPr>
          <p:cNvPr id="27" name="Content Placeholder 2"/>
          <p:cNvSpPr>
            <a:spLocks noGrp="1"/>
          </p:cNvSpPr>
          <p:nvPr>
            <p:ph idx="15" hasCustomPrompt="1"/>
          </p:nvPr>
        </p:nvSpPr>
        <p:spPr>
          <a:xfrm>
            <a:off x="376497" y="2044213"/>
            <a:ext cx="7256351" cy="3547195"/>
          </a:xfrm>
          <a:prstGeom prst="rect">
            <a:avLst/>
          </a:prstGeom>
        </p:spPr>
        <p:txBody>
          <a:bodyPr lIns="0" tIns="0" rIns="0" bIns="0"/>
          <a:lstStyle>
            <a:lvl1pPr marL="342882" marR="0" indent="-342882" algn="l" defTabSz="914354"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37" marR="0" lvl="0" indent="-285737" algn="l" defTabSz="914354"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903228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pic>
        <p:nvPicPr>
          <p:cNvPr id="13" name="Picture 12" descr="CDP_logo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0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lvl="0"/>
            <a:endParaRPr lang="en-US"/>
          </a:p>
          <a:p>
            <a:pPr lvl="0"/>
            <a:endParaRPr lang="en-US"/>
          </a:p>
        </p:txBody>
      </p:sp>
      <p:grpSp>
        <p:nvGrpSpPr>
          <p:cNvPr id="33" name="Group 32"/>
          <p:cNvGrpSpPr/>
          <p:nvPr userDrawn="1"/>
        </p:nvGrpSpPr>
        <p:grpSpPr>
          <a:xfrm>
            <a:off x="313809" y="308343"/>
            <a:ext cx="962578" cy="1048619"/>
            <a:chOff x="401001" y="1319094"/>
            <a:chExt cx="962578" cy="1048619"/>
          </a:xfrm>
        </p:grpSpPr>
        <p:cxnSp>
          <p:nvCxnSpPr>
            <p:cNvPr id="34" name="Straight Connector 3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Title 1"/>
          <p:cNvSpPr>
            <a:spLocks noGrp="1"/>
          </p:cNvSpPr>
          <p:nvPr>
            <p:ph type="title" hasCustomPrompt="1"/>
          </p:nvPr>
        </p:nvSpPr>
        <p:spPr>
          <a:xfrm>
            <a:off x="537109" y="528365"/>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37108" y="1011730"/>
            <a:ext cx="7122866" cy="418346"/>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0876018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(18)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(18) or (16)</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lvl="0"/>
            <a:r>
              <a:rPr lang="en-GB"/>
              <a:t>Bulleted list (18)</a:t>
            </a:r>
            <a:endParaRPr lang="en-US"/>
          </a:p>
          <a:p>
            <a:pPr lvl="0"/>
            <a:r>
              <a:rPr lang="en-GB"/>
              <a:t>Bulleted list (18)</a:t>
            </a:r>
            <a:endParaRPr lang="en-US"/>
          </a:p>
          <a:p>
            <a:pPr lvl="0"/>
            <a:endParaRPr lang="en-US"/>
          </a:p>
        </p:txBody>
      </p:sp>
      <p:grpSp>
        <p:nvGrpSpPr>
          <p:cNvPr id="31" name="Group 30"/>
          <p:cNvGrpSpPr/>
          <p:nvPr userDrawn="1"/>
        </p:nvGrpSpPr>
        <p:grpSpPr>
          <a:xfrm>
            <a:off x="313809" y="308344"/>
            <a:ext cx="962579" cy="1048619"/>
            <a:chOff x="401001" y="1319094"/>
            <a:chExt cx="962578" cy="1048619"/>
          </a:xfrm>
        </p:grpSpPr>
        <p:cxnSp>
          <p:nvCxnSpPr>
            <p:cNvPr id="32" name="Straight Connector 3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Title 1"/>
          <p:cNvSpPr>
            <a:spLocks noGrp="1"/>
          </p:cNvSpPr>
          <p:nvPr>
            <p:ph type="title" hasCustomPrompt="1"/>
          </p:nvPr>
        </p:nvSpPr>
        <p:spPr>
          <a:xfrm>
            <a:off x="537109"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537109" y="1011729"/>
            <a:ext cx="931777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pic>
        <p:nvPicPr>
          <p:cNvPr id="14" name="Picture 13"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1"/>
            <a:ext cx="7541159" cy="6857153"/>
          </a:xfrm>
          <a:prstGeom prst="rect">
            <a:avLst/>
          </a:prstGeom>
        </p:spPr>
      </p:pic>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250757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pic>
        <p:nvPicPr>
          <p:cNvPr id="22" name="Picture 21"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3" name="Picture 12" descr="CDP_logo_WHITE.png"/>
          <p:cNvPicPr>
            <a:picLocks noChangeAspect="1"/>
          </p:cNvPicPr>
          <p:nvPr userDrawn="1"/>
        </p:nvPicPr>
        <p:blipFill>
          <a:blip r:embed="rId3" cstate="print"/>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0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pPr>
            <a:r>
              <a:rPr lang="en-GB"/>
              <a:t>Bulleted list (20)</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4"/>
              </a:buBlip>
              <a:tabLst/>
            </a:pPr>
            <a:r>
              <a:rPr lang="en-GB"/>
              <a:t>Bulleted list (20)</a:t>
            </a:r>
            <a:endParaRPr lang="en-US"/>
          </a:p>
          <a:p>
            <a:pPr lvl="0"/>
            <a:endParaRPr lang="en-US"/>
          </a:p>
          <a:p>
            <a:pPr lvl="0"/>
            <a:endParaRPr lang="en-US"/>
          </a:p>
        </p:txBody>
      </p:sp>
      <p:grpSp>
        <p:nvGrpSpPr>
          <p:cNvPr id="33" name="Group 32"/>
          <p:cNvGrpSpPr/>
          <p:nvPr userDrawn="1"/>
        </p:nvGrpSpPr>
        <p:grpSpPr>
          <a:xfrm>
            <a:off x="313809" y="308344"/>
            <a:ext cx="962579" cy="1048619"/>
            <a:chOff x="401001" y="1319094"/>
            <a:chExt cx="962578" cy="1048619"/>
          </a:xfrm>
        </p:grpSpPr>
        <p:cxnSp>
          <p:nvCxnSpPr>
            <p:cNvPr id="34" name="Straight Connector 3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Title 1"/>
          <p:cNvSpPr>
            <a:spLocks noGrp="1"/>
          </p:cNvSpPr>
          <p:nvPr>
            <p:ph type="title" hasCustomPrompt="1"/>
          </p:nvPr>
        </p:nvSpPr>
        <p:spPr>
          <a:xfrm>
            <a:off x="537109" y="528365"/>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37108" y="1011729"/>
            <a:ext cx="7122867"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03265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41" name="Group 40"/>
          <p:cNvGrpSpPr/>
          <p:nvPr userDrawn="1"/>
        </p:nvGrpSpPr>
        <p:grpSpPr>
          <a:xfrm>
            <a:off x="313809" y="308344"/>
            <a:ext cx="962579"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7" y="480729"/>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2373219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ivider Slide/Stat slide - no triangles">
    <p:spTree>
      <p:nvGrpSpPr>
        <p:cNvPr id="1" name=""/>
        <p:cNvGrpSpPr/>
        <p:nvPr/>
      </p:nvGrpSpPr>
      <p:grpSpPr>
        <a:xfrm>
          <a:off x="0" y="0"/>
          <a:ext cx="0" cy="0"/>
          <a:chOff x="0" y="0"/>
          <a:chExt cx="0" cy="0"/>
        </a:xfrm>
      </p:grpSpPr>
      <p:grpSp>
        <p:nvGrpSpPr>
          <p:cNvPr id="41" name="Group 40"/>
          <p:cNvGrpSpPr/>
          <p:nvPr userDrawn="1"/>
        </p:nvGrpSpPr>
        <p:grpSpPr>
          <a:xfrm>
            <a:off x="313809" y="308344"/>
            <a:ext cx="962579"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7" y="480729"/>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29886991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(18)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(18) or (16)</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lvl="0"/>
            <a:r>
              <a:rPr lang="en-GB"/>
              <a:t>Bulleted list (18)</a:t>
            </a:r>
            <a:endParaRPr lang="en-US"/>
          </a:p>
          <a:p>
            <a:pPr lvl="0"/>
            <a:r>
              <a:rPr lang="en-GB"/>
              <a:t>Bulleted list (18)</a:t>
            </a:r>
            <a:endParaRPr lang="en-US"/>
          </a:p>
          <a:p>
            <a:pPr lvl="0"/>
            <a:endParaRPr lang="en-US"/>
          </a:p>
        </p:txBody>
      </p:sp>
      <p:grpSp>
        <p:nvGrpSpPr>
          <p:cNvPr id="31" name="Group 30"/>
          <p:cNvGrpSpPr/>
          <p:nvPr userDrawn="1"/>
        </p:nvGrpSpPr>
        <p:grpSpPr>
          <a:xfrm>
            <a:off x="313809" y="308344"/>
            <a:ext cx="962579" cy="1048619"/>
            <a:chOff x="401001" y="1319094"/>
            <a:chExt cx="962578" cy="1048619"/>
          </a:xfrm>
        </p:grpSpPr>
        <p:cxnSp>
          <p:nvCxnSpPr>
            <p:cNvPr id="32" name="Straight Connector 3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Title 1"/>
          <p:cNvSpPr>
            <a:spLocks noGrp="1"/>
          </p:cNvSpPr>
          <p:nvPr>
            <p:ph type="title" hasCustomPrompt="1"/>
          </p:nvPr>
        </p:nvSpPr>
        <p:spPr>
          <a:xfrm>
            <a:off x="537109"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537109" y="1011729"/>
            <a:ext cx="931777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144600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userDrawn="1"/>
        </p:nvPicPr>
        <p:blipFill>
          <a:blip r:embed="rId2" cstate="print"/>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0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lvl="0"/>
            <a:endParaRPr lang="en-US"/>
          </a:p>
          <a:p>
            <a:pPr lvl="0"/>
            <a:endParaRPr lang="en-US"/>
          </a:p>
        </p:txBody>
      </p:sp>
      <p:grpSp>
        <p:nvGrpSpPr>
          <p:cNvPr id="33" name="Group 32"/>
          <p:cNvGrpSpPr/>
          <p:nvPr userDrawn="1"/>
        </p:nvGrpSpPr>
        <p:grpSpPr>
          <a:xfrm>
            <a:off x="313809" y="308344"/>
            <a:ext cx="962579" cy="1048619"/>
            <a:chOff x="401001" y="1319094"/>
            <a:chExt cx="962578" cy="1048619"/>
          </a:xfrm>
        </p:grpSpPr>
        <p:cxnSp>
          <p:nvCxnSpPr>
            <p:cNvPr id="34" name="Straight Connector 3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Title 1"/>
          <p:cNvSpPr>
            <a:spLocks noGrp="1"/>
          </p:cNvSpPr>
          <p:nvPr>
            <p:ph type="title" hasCustomPrompt="1"/>
          </p:nvPr>
        </p:nvSpPr>
        <p:spPr>
          <a:xfrm>
            <a:off x="537109" y="528365"/>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37108" y="1011729"/>
            <a:ext cx="7122867"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1023479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7_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9" y="4202613"/>
            <a:ext cx="4395492" cy="418347"/>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965" y="5768149"/>
            <a:ext cx="1830864" cy="788224"/>
          </a:xfrm>
          <a:prstGeom prst="rect">
            <a:avLst/>
          </a:prstGeom>
        </p:spPr>
      </p:pic>
      <p:pic>
        <p:nvPicPr>
          <p:cNvPr id="8" name="Picture 7" descr="pink-tri.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2224292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Cover-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userDrawn="1">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userDrawn="1">
            <p:ph type="body" sz="quarter" idx="13" hasCustomPrompt="1"/>
          </p:nvPr>
        </p:nvSpPr>
        <p:spPr>
          <a:xfrm>
            <a:off x="294459" y="4202613"/>
            <a:ext cx="4395492" cy="418347"/>
          </a:xfrm>
          <a:prstGeom prst="rect">
            <a:avLst/>
          </a:prstGeom>
        </p:spPr>
        <p:txBody>
          <a:bodyPr lIns="0" tIns="0" rIns="0" bIns="0"/>
          <a:lstStyle>
            <a:lvl1pPr marL="0" indent="0" algn="l">
              <a:buNone/>
              <a:defRPr lang="en-US" sz="18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965" y="5768149"/>
            <a:ext cx="1830864" cy="788224"/>
          </a:xfrm>
          <a:prstGeom prst="rect">
            <a:avLst/>
          </a:prstGeom>
        </p:spPr>
      </p:pic>
      <p:pic>
        <p:nvPicPr>
          <p:cNvPr id="6" name="Picture 5" descr="red-tri.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48200" y="0"/>
            <a:ext cx="7543800" cy="6858000"/>
          </a:xfrm>
          <a:prstGeom prst="rect">
            <a:avLst/>
          </a:prstGeom>
        </p:spPr>
      </p:pic>
    </p:spTree>
    <p:extLst>
      <p:ext uri="{BB962C8B-B14F-4D97-AF65-F5344CB8AC3E}">
        <p14:creationId xmlns:p14="http://schemas.microsoft.com/office/powerpoint/2010/main" val="3824127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22" name="Group 21"/>
          <p:cNvGrpSpPr/>
          <p:nvPr userDrawn="1"/>
        </p:nvGrpSpPr>
        <p:grpSpPr>
          <a:xfrm>
            <a:off x="313809" y="308344"/>
            <a:ext cx="962579" cy="1048619"/>
            <a:chOff x="401001" y="1319094"/>
            <a:chExt cx="962578" cy="1048619"/>
          </a:xfrm>
        </p:grpSpPr>
        <p:cxnSp>
          <p:nvCxnSpPr>
            <p:cNvPr id="24" name="Straight Connector 2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Text Placeholder 25"/>
          <p:cNvSpPr>
            <a:spLocks noGrp="1"/>
          </p:cNvSpPr>
          <p:nvPr>
            <p:ph type="body" sz="quarter" idx="13" hasCustomPrompt="1"/>
          </p:nvPr>
        </p:nvSpPr>
        <p:spPr>
          <a:xfrm>
            <a:off x="446395"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0"/>
            <a:ext cx="7541159" cy="6858000"/>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27" name="Content Placeholder 2"/>
          <p:cNvSpPr>
            <a:spLocks noGrp="1"/>
          </p:cNvSpPr>
          <p:nvPr>
            <p:ph idx="15" hasCustomPrompt="1"/>
          </p:nvPr>
        </p:nvSpPr>
        <p:spPr>
          <a:xfrm>
            <a:off x="376495" y="2044213"/>
            <a:ext cx="7256351" cy="3547195"/>
          </a:xfrm>
          <a:prstGeom prst="rect">
            <a:avLst/>
          </a:prstGeom>
        </p:spPr>
        <p:txBody>
          <a:bodyPr lIns="0" tIns="0" rIns="0" bIns="0"/>
          <a:lstStyle>
            <a:lvl1pPr marL="342891" marR="0" indent="-342891" algn="l" defTabSz="914377" rtl="0" eaLnBrk="1" fontAlgn="auto" latinLnBrk="0" hangingPunct="1">
              <a:lnSpc>
                <a:spcPct val="90000"/>
              </a:lnSpc>
              <a:spcBef>
                <a:spcPts val="0"/>
              </a:spcBef>
              <a:spcAft>
                <a:spcPts val="1200"/>
              </a:spcAft>
              <a:buClr>
                <a:schemeClr val="bg1"/>
              </a:buClr>
              <a:buSzTx/>
              <a:buFontTx/>
              <a:buBlip>
                <a:blip r:embed="rId4"/>
              </a:buBlip>
              <a:tabLst/>
              <a:defRPr lang="en-GB" sz="2000" b="0" kern="1200" baseline="0" dirty="0" smtClean="0">
                <a:solidFill>
                  <a:srgbClr val="FFFFFF"/>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(20)</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87486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14418867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grpSp>
        <p:nvGrpSpPr>
          <p:cNvPr id="41" name="Group 40"/>
          <p:cNvGrpSpPr/>
          <p:nvPr userDrawn="1"/>
        </p:nvGrpSpPr>
        <p:grpSpPr>
          <a:xfrm>
            <a:off x="313809" y="308344"/>
            <a:ext cx="962579"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7" y="480729"/>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395025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Divider Slide/Stat slide - no triangles">
    <p:spTree>
      <p:nvGrpSpPr>
        <p:cNvPr id="1" name=""/>
        <p:cNvGrpSpPr/>
        <p:nvPr/>
      </p:nvGrpSpPr>
      <p:grpSpPr>
        <a:xfrm>
          <a:off x="0" y="0"/>
          <a:ext cx="0" cy="0"/>
          <a:chOff x="0" y="0"/>
          <a:chExt cx="0" cy="0"/>
        </a:xfrm>
      </p:grpSpPr>
      <p:grpSp>
        <p:nvGrpSpPr>
          <p:cNvPr id="41" name="Group 40"/>
          <p:cNvGrpSpPr/>
          <p:nvPr userDrawn="1"/>
        </p:nvGrpSpPr>
        <p:grpSpPr>
          <a:xfrm>
            <a:off x="313809" y="308344"/>
            <a:ext cx="962579" cy="1048619"/>
            <a:chOff x="401001" y="1319094"/>
            <a:chExt cx="962578" cy="1048619"/>
          </a:xfrm>
        </p:grpSpPr>
        <p:cxnSp>
          <p:nvCxnSpPr>
            <p:cNvPr id="42" name="Straight Connector 4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4" name="Text Placeholder 25"/>
          <p:cNvSpPr>
            <a:spLocks noGrp="1"/>
          </p:cNvSpPr>
          <p:nvPr>
            <p:ph type="body" sz="quarter" idx="13" hasCustomPrompt="1"/>
          </p:nvPr>
        </p:nvSpPr>
        <p:spPr>
          <a:xfrm>
            <a:off x="446397" y="480729"/>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26936865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(18)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(18) or (16)</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18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(18)</a:t>
            </a:r>
          </a:p>
          <a:p>
            <a:pPr lvl="0"/>
            <a:r>
              <a:rPr lang="en-GB"/>
              <a:t>Bulleted list (18)</a:t>
            </a:r>
            <a:endParaRPr lang="en-US"/>
          </a:p>
          <a:p>
            <a:pPr lvl="0"/>
            <a:r>
              <a:rPr lang="en-GB"/>
              <a:t>Bulleted list (18)</a:t>
            </a:r>
            <a:endParaRPr lang="en-US"/>
          </a:p>
          <a:p>
            <a:pPr lvl="0"/>
            <a:endParaRPr lang="en-US"/>
          </a:p>
        </p:txBody>
      </p:sp>
      <p:grpSp>
        <p:nvGrpSpPr>
          <p:cNvPr id="31" name="Group 30"/>
          <p:cNvGrpSpPr/>
          <p:nvPr userDrawn="1"/>
        </p:nvGrpSpPr>
        <p:grpSpPr>
          <a:xfrm>
            <a:off x="313809" y="308344"/>
            <a:ext cx="962579" cy="1048619"/>
            <a:chOff x="401001" y="1319094"/>
            <a:chExt cx="962578" cy="1048619"/>
          </a:xfrm>
        </p:grpSpPr>
        <p:cxnSp>
          <p:nvCxnSpPr>
            <p:cNvPr id="32" name="Straight Connector 31"/>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Title 1"/>
          <p:cNvSpPr>
            <a:spLocks noGrp="1"/>
          </p:cNvSpPr>
          <p:nvPr>
            <p:ph type="title" hasCustomPrompt="1"/>
          </p:nvPr>
        </p:nvSpPr>
        <p:spPr>
          <a:xfrm>
            <a:off x="537109"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537109" y="1011729"/>
            <a:ext cx="9317775"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5524396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pic>
        <p:nvPicPr>
          <p:cNvPr id="13" name="Picture 12" descr="CDP_logo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0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(20)</a:t>
            </a:r>
            <a:endParaRPr lang="en-US"/>
          </a:p>
          <a:p>
            <a:pPr lvl="0"/>
            <a:endParaRPr lang="en-US"/>
          </a:p>
          <a:p>
            <a:pPr lvl="0"/>
            <a:endParaRPr lang="en-US"/>
          </a:p>
        </p:txBody>
      </p:sp>
      <p:grpSp>
        <p:nvGrpSpPr>
          <p:cNvPr id="33" name="Group 32"/>
          <p:cNvGrpSpPr/>
          <p:nvPr userDrawn="1"/>
        </p:nvGrpSpPr>
        <p:grpSpPr>
          <a:xfrm>
            <a:off x="313809" y="308344"/>
            <a:ext cx="962579" cy="1048619"/>
            <a:chOff x="401001" y="1319094"/>
            <a:chExt cx="962578" cy="1048619"/>
          </a:xfrm>
        </p:grpSpPr>
        <p:cxnSp>
          <p:nvCxnSpPr>
            <p:cNvPr id="34" name="Straight Connector 33"/>
            <p:cNvCxnSpPr/>
            <p:nvPr/>
          </p:nvCxnSpPr>
          <p:spPr>
            <a:xfrm>
              <a:off x="401001" y="1347831"/>
              <a:ext cx="96257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17095" y="1319094"/>
              <a:ext cx="0" cy="1048619"/>
            </a:xfrm>
            <a:prstGeom prst="straightConnector1">
              <a:avLst/>
            </a:prstGeom>
            <a:solidFill>
              <a:schemeClr val="accent2"/>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Title 1"/>
          <p:cNvSpPr>
            <a:spLocks noGrp="1"/>
          </p:cNvSpPr>
          <p:nvPr>
            <p:ph type="title" hasCustomPrompt="1"/>
          </p:nvPr>
        </p:nvSpPr>
        <p:spPr>
          <a:xfrm>
            <a:off x="537109" y="528365"/>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37108" y="1011729"/>
            <a:ext cx="7122867" cy="418347"/>
          </a:xfrm>
          <a:prstGeom prst="rect">
            <a:avLst/>
          </a:prstGeom>
        </p:spPr>
        <p:txBody>
          <a:bodyPr lIns="0" tIns="0" rIns="0" bIns="0"/>
          <a:lstStyle>
            <a:lvl1pPr marL="0" indent="0">
              <a:buNone/>
              <a:defRPr lang="en-US" sz="20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(20) – Delete if not needed </a:t>
            </a:r>
            <a:endParaRPr lang="en-US"/>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305666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Page heading</a:t>
            </a:r>
            <a:endParaRPr lang="en-GB"/>
          </a:p>
        </p:txBody>
      </p:sp>
      <p:sp>
        <p:nvSpPr>
          <p:cNvPr id="3" name="Content Placeholder 2"/>
          <p:cNvSpPr>
            <a:spLocks noGrp="1"/>
          </p:cNvSpPr>
          <p:nvPr>
            <p:ph sz="half" idx="1" hasCustomPrompt="1"/>
          </p:nvPr>
        </p:nvSpPr>
        <p:spPr>
          <a:xfrm>
            <a:off x="609600" y="1316766"/>
            <a:ext cx="5384800" cy="4320481"/>
          </a:xfrm>
        </p:spPr>
        <p:txBody>
          <a:bodyPr/>
          <a:lstStyle>
            <a:lvl1pPr>
              <a:buFont typeface="Wingdings 3" pitchFamily="18" charset="2"/>
              <a:buChar char=""/>
              <a:defRPr sz="3200"/>
            </a:lvl1pPr>
            <a:lvl2pPr>
              <a:defRPr sz="2667"/>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 Please add a space after the bullet point.</a:t>
            </a:r>
            <a:endParaRPr lang="en-GB"/>
          </a:p>
        </p:txBody>
      </p:sp>
      <p:sp>
        <p:nvSpPr>
          <p:cNvPr id="4" name="Content Placeholder 3"/>
          <p:cNvSpPr>
            <a:spLocks noGrp="1"/>
          </p:cNvSpPr>
          <p:nvPr>
            <p:ph sz="half" idx="2" hasCustomPrompt="1"/>
          </p:nvPr>
        </p:nvSpPr>
        <p:spPr>
          <a:xfrm>
            <a:off x="6197600" y="1316766"/>
            <a:ext cx="5384800" cy="4320481"/>
          </a:xfrm>
        </p:spPr>
        <p:txBody>
          <a:bodyPr/>
          <a:lstStyle>
            <a:lvl1pPr>
              <a:buFont typeface="Wingdings 3" pitchFamily="18" charset="2"/>
              <a:buChar char=""/>
              <a:defRPr sz="3200"/>
            </a:lvl1pPr>
            <a:lvl2pPr>
              <a:defRPr sz="2667"/>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 Please add a space after the bullet point.</a:t>
            </a:r>
            <a:endParaRPr lang="en-GB"/>
          </a:p>
        </p:txBody>
      </p:sp>
      <p:sp>
        <p:nvSpPr>
          <p:cNvPr id="6" name="object 7"/>
          <p:cNvSpPr/>
          <p:nvPr userDrawn="1"/>
        </p:nvSpPr>
        <p:spPr>
          <a:xfrm>
            <a:off x="623392" y="5637245"/>
            <a:ext cx="10945216" cy="295816"/>
          </a:xfrm>
          <a:custGeom>
            <a:avLst/>
            <a:gdLst/>
            <a:ahLst/>
            <a:cxnLst/>
            <a:rect l="l" t="t" r="r" b="b"/>
            <a:pathLst>
              <a:path w="12135104">
                <a:moveTo>
                  <a:pt x="0" y="0"/>
                </a:moveTo>
                <a:lnTo>
                  <a:pt x="12135104" y="0"/>
                </a:lnTo>
              </a:path>
            </a:pathLst>
          </a:custGeom>
          <a:ln w="12700">
            <a:solidFill>
              <a:srgbClr val="ACAFA6"/>
            </a:solidFill>
          </a:ln>
        </p:spPr>
        <p:txBody>
          <a:bodyPr wrap="square" lIns="0" tIns="0" rIns="0" bIns="0" rtlCol="0">
            <a:noAutofit/>
          </a:bodyPr>
          <a:lstStyle/>
          <a:p>
            <a:endParaRPr sz="2400"/>
          </a:p>
        </p:txBody>
      </p:sp>
      <p:sp>
        <p:nvSpPr>
          <p:cNvPr id="7"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354473963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5" y="1807351"/>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19"/>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1975562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8"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925898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570654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3754540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09400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1"/>
            <a:ext cx="3860800" cy="365125"/>
          </a:xfrm>
        </p:spPr>
        <p:txBody>
          <a:bodyPr/>
          <a:lstStyle/>
          <a:p>
            <a:r>
              <a:rPr lang="en-US"/>
              <a:t>@CDP</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7614323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696839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2"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550245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13766"/>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997131"/>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879255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997442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980351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769866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8" y="195526"/>
            <a:ext cx="1136903" cy="570405"/>
          </a:xfrm>
          <a:prstGeom prst="rect">
            <a:avLst/>
          </a:prstGeom>
        </p:spPr>
      </p:pic>
      <p:sp>
        <p:nvSpPr>
          <p:cNvPr id="15" name="Rectangle 14"/>
          <p:cNvSpPr/>
          <p:nvPr/>
        </p:nvSpPr>
        <p:spPr>
          <a:xfrm>
            <a:off x="458176"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1901614"/>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1009421" y="2882716"/>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8" y="4160589"/>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grpSp>
        <p:nvGrpSpPr>
          <p:cNvPr id="30" name="Group 29"/>
          <p:cNvGrpSpPr/>
          <p:nvPr/>
        </p:nvGrpSpPr>
        <p:grpSpPr>
          <a:xfrm>
            <a:off x="8695160" y="4624330"/>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116314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screen">
            <a:grayscl/>
            <a:extLst>
              <a:ext uri="{28A0092B-C50C-407E-A947-70E740481C1C}">
                <a14:useLocalDpi xmlns:a14="http://schemas.microsoft.com/office/drawing/2010/main" val="0"/>
              </a:ext>
            </a:extLst>
          </a:blip>
          <a:srcRect/>
          <a:stretch/>
        </p:blipFill>
        <p:spPr>
          <a:xfrm>
            <a:off x="0" y="-29130"/>
            <a:ext cx="12192000" cy="6887130"/>
          </a:xfrm>
          <a:prstGeom prst="rect">
            <a:avLst/>
          </a:prstGeom>
        </p:spPr>
      </p:pic>
      <p:grpSp>
        <p:nvGrpSpPr>
          <p:cNvPr id="7" name="Group 6"/>
          <p:cNvGrpSpPr/>
          <p:nvPr/>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735204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Tree>
    <p:extLst>
      <p:ext uri="{BB962C8B-B14F-4D97-AF65-F5344CB8AC3E}">
        <p14:creationId xmlns:p14="http://schemas.microsoft.com/office/powerpoint/2010/main" val="41250024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281053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3" y="1026329"/>
            <a:ext cx="7122867"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@CDP</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923987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Page heading</a:t>
            </a:r>
            <a:endParaRPr lang="en-GB"/>
          </a:p>
        </p:txBody>
      </p:sp>
      <p:sp>
        <p:nvSpPr>
          <p:cNvPr id="4" name="object 7"/>
          <p:cNvSpPr/>
          <p:nvPr userDrawn="1"/>
        </p:nvSpPr>
        <p:spPr>
          <a:xfrm>
            <a:off x="623392" y="5637245"/>
            <a:ext cx="10945216" cy="295816"/>
          </a:xfrm>
          <a:custGeom>
            <a:avLst/>
            <a:gdLst/>
            <a:ahLst/>
            <a:cxnLst/>
            <a:rect l="l" t="t" r="r" b="b"/>
            <a:pathLst>
              <a:path w="12135104">
                <a:moveTo>
                  <a:pt x="0" y="0"/>
                </a:moveTo>
                <a:lnTo>
                  <a:pt x="12135104" y="0"/>
                </a:lnTo>
              </a:path>
            </a:pathLst>
          </a:custGeom>
          <a:ln w="12700">
            <a:solidFill>
              <a:srgbClr val="ACAFA6"/>
            </a:solidFill>
          </a:ln>
        </p:spPr>
        <p:txBody>
          <a:bodyPr wrap="square" lIns="0" tIns="0" rIns="0" bIns="0" rtlCol="0">
            <a:noAutofit/>
          </a:bodyPr>
          <a:lstStyle/>
          <a:p>
            <a:endParaRPr sz="2400"/>
          </a:p>
        </p:txBody>
      </p:sp>
      <p:sp>
        <p:nvSpPr>
          <p:cNvPr id="5"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13898797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1873087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9F92-ED9B-4979-BEFF-141DC1F26F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5A8C7D-C9AB-408D-9CA0-99942BE3D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8053DD-947E-4DEC-B749-BD22DD91CA17}"/>
              </a:ext>
            </a:extLst>
          </p:cNvPr>
          <p:cNvSpPr>
            <a:spLocks noGrp="1"/>
          </p:cNvSpPr>
          <p:nvPr>
            <p:ph type="dt" sz="half" idx="10"/>
          </p:nvPr>
        </p:nvSpPr>
        <p:spPr/>
        <p:txBody>
          <a:bodyPr/>
          <a:lstStyle/>
          <a:p>
            <a:fld id="{DC8A9752-1628-423C-B448-915047542729}" type="datetimeFigureOut">
              <a:rPr lang="en-GB" smtClean="0"/>
              <a:t>22/03/2024</a:t>
            </a:fld>
            <a:endParaRPr lang="en-GB"/>
          </a:p>
        </p:txBody>
      </p:sp>
      <p:sp>
        <p:nvSpPr>
          <p:cNvPr id="5" name="Footer Placeholder 4">
            <a:extLst>
              <a:ext uri="{FF2B5EF4-FFF2-40B4-BE49-F238E27FC236}">
                <a16:creationId xmlns:a16="http://schemas.microsoft.com/office/drawing/2014/main" id="{254F0792-FCA6-4964-B796-18BE73773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DA727D-4E44-4B92-93B9-F3228E336ACF}"/>
              </a:ext>
            </a:extLst>
          </p:cNvPr>
          <p:cNvSpPr>
            <a:spLocks noGrp="1"/>
          </p:cNvSpPr>
          <p:nvPr>
            <p:ph type="sldNum" sz="quarter" idx="12"/>
          </p:nvPr>
        </p:nvSpPr>
        <p:spPr/>
        <p:txBody>
          <a:bodyPr/>
          <a:lstStyle/>
          <a:p>
            <a:fld id="{19FC71FD-B5AE-4F5A-9834-E7E3AFEA53E3}" type="slidenum">
              <a:rPr lang="en-GB" smtClean="0"/>
              <a:t>‹N°›</a:t>
            </a:fld>
            <a:endParaRPr lang="en-GB"/>
          </a:p>
        </p:txBody>
      </p:sp>
    </p:spTree>
    <p:extLst>
      <p:ext uri="{BB962C8B-B14F-4D97-AF65-F5344CB8AC3E}">
        <p14:creationId xmlns:p14="http://schemas.microsoft.com/office/powerpoint/2010/main" val="39099280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Page heading</a:t>
            </a:r>
            <a:endParaRPr lang="en-GB"/>
          </a:p>
        </p:txBody>
      </p:sp>
      <p:sp>
        <p:nvSpPr>
          <p:cNvPr id="4" name="object 7"/>
          <p:cNvSpPr/>
          <p:nvPr userDrawn="1"/>
        </p:nvSpPr>
        <p:spPr>
          <a:xfrm>
            <a:off x="623392" y="5637245"/>
            <a:ext cx="10945216" cy="295816"/>
          </a:xfrm>
          <a:custGeom>
            <a:avLst/>
            <a:gdLst/>
            <a:ahLst/>
            <a:cxnLst/>
            <a:rect l="l" t="t" r="r" b="b"/>
            <a:pathLst>
              <a:path w="12135104">
                <a:moveTo>
                  <a:pt x="0" y="0"/>
                </a:moveTo>
                <a:lnTo>
                  <a:pt x="12135104" y="0"/>
                </a:lnTo>
              </a:path>
            </a:pathLst>
          </a:custGeom>
          <a:ln w="12700">
            <a:solidFill>
              <a:srgbClr val="ACAFA6"/>
            </a:solidFill>
          </a:ln>
        </p:spPr>
        <p:txBody>
          <a:bodyPr wrap="square" lIns="0" tIns="0" rIns="0" bIns="0" rtlCol="0">
            <a:noAutofit/>
          </a:bodyPr>
          <a:lstStyle/>
          <a:p>
            <a:endParaRPr sz="2400"/>
          </a:p>
        </p:txBody>
      </p:sp>
      <p:sp>
        <p:nvSpPr>
          <p:cNvPr id="5" name="Slide Number Placeholder 5"/>
          <p:cNvSpPr>
            <a:spLocks noGrp="1"/>
          </p:cNvSpPr>
          <p:nvPr>
            <p:ph type="sldNum" sz="quarter" idx="4"/>
          </p:nvPr>
        </p:nvSpPr>
        <p:spPr>
          <a:xfrm>
            <a:off x="4655840" y="6164330"/>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5814563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427328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Breaker_Slide">
  <p:cSld name="Breaker_Slide">
    <p:bg>
      <p:bgPr>
        <a:blipFill>
          <a:blip r:embed="rId2">
            <a:alphaModFix/>
          </a:blip>
          <a:stretch>
            <a:fillRect/>
          </a:stretch>
        </a:blipFill>
        <a:effectLst/>
      </p:bgPr>
    </p:bg>
    <p:spTree>
      <p:nvGrpSpPr>
        <p:cNvPr id="1" name="Shape 1622"/>
        <p:cNvGrpSpPr/>
        <p:nvPr/>
      </p:nvGrpSpPr>
      <p:grpSpPr>
        <a:xfrm>
          <a:off x="0" y="0"/>
          <a:ext cx="0" cy="0"/>
          <a:chOff x="0" y="0"/>
          <a:chExt cx="0" cy="0"/>
        </a:xfrm>
      </p:grpSpPr>
      <p:pic>
        <p:nvPicPr>
          <p:cNvPr id="1623" name="Google Shape;1623;p234"/>
          <p:cNvPicPr preferRelativeResize="0"/>
          <p:nvPr/>
        </p:nvPicPr>
        <p:blipFill rotWithShape="1">
          <a:blip r:embed="rId3">
            <a:alphaModFix/>
          </a:blip>
          <a:srcRect/>
          <a:stretch/>
        </p:blipFill>
        <p:spPr>
          <a:xfrm>
            <a:off x="1" y="1"/>
            <a:ext cx="12192001" cy="6858001"/>
          </a:xfrm>
          <a:prstGeom prst="rect">
            <a:avLst/>
          </a:prstGeom>
          <a:noFill/>
          <a:ln>
            <a:noFill/>
          </a:ln>
        </p:spPr>
      </p:pic>
      <p:sp>
        <p:nvSpPr>
          <p:cNvPr id="1624" name="Google Shape;1624;p234"/>
          <p:cNvSpPr/>
          <p:nvPr/>
        </p:nvSpPr>
        <p:spPr>
          <a:xfrm>
            <a:off x="-8733" y="-9267"/>
            <a:ext cx="12258400" cy="6867200"/>
          </a:xfrm>
          <a:prstGeom prst="rect">
            <a:avLst/>
          </a:prstGeom>
          <a:solidFill>
            <a:srgbClr val="000000">
              <a:alpha val="1216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350"/>
              <a:buFont typeface="Arial"/>
              <a:buNone/>
            </a:pPr>
            <a:endParaRPr sz="1800" b="0" i="0" u="none" strike="noStrike" cap="none">
              <a:solidFill>
                <a:schemeClr val="dk1"/>
              </a:solidFill>
              <a:latin typeface="Arial"/>
              <a:ea typeface="Arial"/>
              <a:cs typeface="Arial"/>
              <a:sym typeface="Arial"/>
            </a:endParaRPr>
          </a:p>
        </p:txBody>
      </p:sp>
      <p:pic>
        <p:nvPicPr>
          <p:cNvPr id="1625" name="Google Shape;1625;p234" descr="Shape&#10;&#10;Description automatically generated with medium confidence"/>
          <p:cNvPicPr preferRelativeResize="0"/>
          <p:nvPr/>
        </p:nvPicPr>
        <p:blipFill rotWithShape="1">
          <a:blip r:embed="rId4">
            <a:alphaModFix amt="30000"/>
          </a:blip>
          <a:srcRect/>
          <a:stretch/>
        </p:blipFill>
        <p:spPr>
          <a:xfrm>
            <a:off x="-8731" y="0"/>
            <a:ext cx="12200733" cy="6858000"/>
          </a:xfrm>
          <a:prstGeom prst="rect">
            <a:avLst/>
          </a:prstGeom>
          <a:noFill/>
          <a:ln>
            <a:noFill/>
          </a:ln>
        </p:spPr>
      </p:pic>
      <p:pic>
        <p:nvPicPr>
          <p:cNvPr id="1626" name="Google Shape;1626;p234"/>
          <p:cNvPicPr preferRelativeResize="0"/>
          <p:nvPr/>
        </p:nvPicPr>
        <p:blipFill rotWithShape="1">
          <a:blip r:embed="rId5">
            <a:alphaModFix/>
          </a:blip>
          <a:srcRect/>
          <a:stretch/>
        </p:blipFill>
        <p:spPr>
          <a:xfrm>
            <a:off x="5854399" y="5997165"/>
            <a:ext cx="2464967" cy="501980"/>
          </a:xfrm>
          <a:prstGeom prst="rect">
            <a:avLst/>
          </a:prstGeom>
          <a:noFill/>
          <a:ln>
            <a:noFill/>
          </a:ln>
        </p:spPr>
      </p:pic>
      <p:sp>
        <p:nvSpPr>
          <p:cNvPr id="1627" name="Google Shape;1627;p234"/>
          <p:cNvSpPr txBox="1">
            <a:spLocks noGrp="1"/>
          </p:cNvSpPr>
          <p:nvPr>
            <p:ph type="ctrTitle"/>
          </p:nvPr>
        </p:nvSpPr>
        <p:spPr>
          <a:xfrm>
            <a:off x="1252200" y="2394200"/>
            <a:ext cx="9687600" cy="2069600"/>
          </a:xfrm>
          <a:prstGeom prst="rect">
            <a:avLst/>
          </a:prstGeom>
          <a:noFill/>
          <a:ln>
            <a:noFill/>
          </a:ln>
        </p:spPr>
        <p:txBody>
          <a:bodyPr spcFirstLastPara="1" wrap="square" lIns="0" tIns="0" rIns="0" bIns="0" anchor="ctr" anchorCtr="0">
            <a:normAutofit/>
          </a:bodyPr>
          <a:lstStyle>
            <a:lvl1pPr marR="0" lvl="0" algn="ctr" rtl="0">
              <a:lnSpc>
                <a:spcPct val="70000"/>
              </a:lnSpc>
              <a:spcBef>
                <a:spcPts val="0"/>
              </a:spcBef>
              <a:spcAft>
                <a:spcPts val="0"/>
              </a:spcAft>
              <a:buClr>
                <a:srgbClr val="F8F6F0"/>
              </a:buClr>
              <a:buSzPts val="6800"/>
              <a:buFont typeface="Kanit Black"/>
              <a:buNone/>
              <a:defRPr sz="9066" b="0">
                <a:solidFill>
                  <a:srgbClr val="F8F6F0"/>
                </a:solidFill>
                <a:latin typeface="Kanit Black"/>
                <a:ea typeface="Kanit Black"/>
                <a:cs typeface="Kanit Black"/>
                <a:sym typeface="Kanit Black"/>
              </a:defRPr>
            </a:lvl1pPr>
            <a:lvl2pPr lvl="1" algn="ctr" rtl="0">
              <a:lnSpc>
                <a:spcPct val="100000"/>
              </a:lnSpc>
              <a:spcBef>
                <a:spcPts val="0"/>
              </a:spcBef>
              <a:spcAft>
                <a:spcPts val="0"/>
              </a:spcAft>
              <a:buClr>
                <a:srgbClr val="F8F6F0"/>
              </a:buClr>
              <a:buSzPts val="6800"/>
              <a:buNone/>
              <a:defRPr sz="9066">
                <a:solidFill>
                  <a:srgbClr val="F8F6F0"/>
                </a:solidFill>
              </a:defRPr>
            </a:lvl2pPr>
            <a:lvl3pPr lvl="2" algn="ctr" rtl="0">
              <a:lnSpc>
                <a:spcPct val="100000"/>
              </a:lnSpc>
              <a:spcBef>
                <a:spcPts val="0"/>
              </a:spcBef>
              <a:spcAft>
                <a:spcPts val="0"/>
              </a:spcAft>
              <a:buClr>
                <a:srgbClr val="F8F6F0"/>
              </a:buClr>
              <a:buSzPts val="6800"/>
              <a:buNone/>
              <a:defRPr sz="9066">
                <a:solidFill>
                  <a:srgbClr val="F8F6F0"/>
                </a:solidFill>
              </a:defRPr>
            </a:lvl3pPr>
            <a:lvl4pPr lvl="3" algn="ctr" rtl="0">
              <a:lnSpc>
                <a:spcPct val="100000"/>
              </a:lnSpc>
              <a:spcBef>
                <a:spcPts val="0"/>
              </a:spcBef>
              <a:spcAft>
                <a:spcPts val="0"/>
              </a:spcAft>
              <a:buClr>
                <a:srgbClr val="F8F6F0"/>
              </a:buClr>
              <a:buSzPts val="6800"/>
              <a:buNone/>
              <a:defRPr sz="9066">
                <a:solidFill>
                  <a:srgbClr val="F8F6F0"/>
                </a:solidFill>
              </a:defRPr>
            </a:lvl4pPr>
            <a:lvl5pPr lvl="4" algn="ctr" rtl="0">
              <a:lnSpc>
                <a:spcPct val="100000"/>
              </a:lnSpc>
              <a:spcBef>
                <a:spcPts val="0"/>
              </a:spcBef>
              <a:spcAft>
                <a:spcPts val="0"/>
              </a:spcAft>
              <a:buClr>
                <a:srgbClr val="F8F6F0"/>
              </a:buClr>
              <a:buSzPts val="6800"/>
              <a:buNone/>
              <a:defRPr sz="9066">
                <a:solidFill>
                  <a:srgbClr val="F8F6F0"/>
                </a:solidFill>
              </a:defRPr>
            </a:lvl5pPr>
            <a:lvl6pPr lvl="5" algn="ctr" rtl="0">
              <a:lnSpc>
                <a:spcPct val="100000"/>
              </a:lnSpc>
              <a:spcBef>
                <a:spcPts val="0"/>
              </a:spcBef>
              <a:spcAft>
                <a:spcPts val="0"/>
              </a:spcAft>
              <a:buClr>
                <a:srgbClr val="F8F6F0"/>
              </a:buClr>
              <a:buSzPts val="6800"/>
              <a:buNone/>
              <a:defRPr sz="9066">
                <a:solidFill>
                  <a:srgbClr val="F8F6F0"/>
                </a:solidFill>
              </a:defRPr>
            </a:lvl6pPr>
            <a:lvl7pPr lvl="6" algn="ctr" rtl="0">
              <a:lnSpc>
                <a:spcPct val="100000"/>
              </a:lnSpc>
              <a:spcBef>
                <a:spcPts val="0"/>
              </a:spcBef>
              <a:spcAft>
                <a:spcPts val="0"/>
              </a:spcAft>
              <a:buClr>
                <a:srgbClr val="F8F6F0"/>
              </a:buClr>
              <a:buSzPts val="6800"/>
              <a:buNone/>
              <a:defRPr sz="9066">
                <a:solidFill>
                  <a:srgbClr val="F8F6F0"/>
                </a:solidFill>
              </a:defRPr>
            </a:lvl7pPr>
            <a:lvl8pPr lvl="7" algn="ctr" rtl="0">
              <a:lnSpc>
                <a:spcPct val="100000"/>
              </a:lnSpc>
              <a:spcBef>
                <a:spcPts val="0"/>
              </a:spcBef>
              <a:spcAft>
                <a:spcPts val="0"/>
              </a:spcAft>
              <a:buClr>
                <a:srgbClr val="F8F6F0"/>
              </a:buClr>
              <a:buSzPts val="6800"/>
              <a:buNone/>
              <a:defRPr sz="9066">
                <a:solidFill>
                  <a:srgbClr val="F8F6F0"/>
                </a:solidFill>
              </a:defRPr>
            </a:lvl8pPr>
            <a:lvl9pPr lvl="8" algn="ctr" rtl="0">
              <a:lnSpc>
                <a:spcPct val="100000"/>
              </a:lnSpc>
              <a:spcBef>
                <a:spcPts val="0"/>
              </a:spcBef>
              <a:spcAft>
                <a:spcPts val="0"/>
              </a:spcAft>
              <a:buClr>
                <a:srgbClr val="F8F6F0"/>
              </a:buClr>
              <a:buSzPts val="6800"/>
              <a:buNone/>
              <a:defRPr sz="9066">
                <a:solidFill>
                  <a:srgbClr val="F8F6F0"/>
                </a:solidFill>
              </a:defRPr>
            </a:lvl9pPr>
          </a:lstStyle>
          <a:p>
            <a:endParaRPr/>
          </a:p>
        </p:txBody>
      </p:sp>
    </p:spTree>
    <p:extLst>
      <p:ext uri="{BB962C8B-B14F-4D97-AF65-F5344CB8AC3E}">
        <p14:creationId xmlns:p14="http://schemas.microsoft.com/office/powerpoint/2010/main" val="25310873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Breaker">
  <p:cSld name="Breaker">
    <p:bg>
      <p:bgPr>
        <a:blipFill>
          <a:blip r:embed="rId2">
            <a:alphaModFix/>
          </a:blip>
          <a:stretch>
            <a:fillRect/>
          </a:stretch>
        </a:blipFill>
        <a:effectLst/>
      </p:bgPr>
    </p:bg>
    <p:spTree>
      <p:nvGrpSpPr>
        <p:cNvPr id="1" name="Shape 1618"/>
        <p:cNvGrpSpPr/>
        <p:nvPr/>
      </p:nvGrpSpPr>
      <p:grpSpPr>
        <a:xfrm>
          <a:off x="0" y="0"/>
          <a:ext cx="0" cy="0"/>
          <a:chOff x="0" y="0"/>
          <a:chExt cx="0" cy="0"/>
        </a:xfrm>
      </p:grpSpPr>
      <p:sp>
        <p:nvSpPr>
          <p:cNvPr id="1619" name="Google Shape;1619;p233"/>
          <p:cNvSpPr/>
          <p:nvPr/>
        </p:nvSpPr>
        <p:spPr>
          <a:xfrm>
            <a:off x="0" y="0"/>
            <a:ext cx="12192000" cy="6858000"/>
          </a:xfrm>
          <a:prstGeom prst="rect">
            <a:avLst/>
          </a:prstGeom>
          <a:solidFill>
            <a:srgbClr val="000000">
              <a:alpha val="1725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350"/>
              <a:buFont typeface="Arial"/>
              <a:buNone/>
            </a:pPr>
            <a:endParaRPr sz="1800" b="0" i="0" u="none" strike="noStrike" cap="none">
              <a:solidFill>
                <a:schemeClr val="dk1"/>
              </a:solidFill>
              <a:latin typeface="Arial"/>
              <a:ea typeface="Arial"/>
              <a:cs typeface="Arial"/>
              <a:sym typeface="Arial"/>
            </a:endParaRPr>
          </a:p>
        </p:txBody>
      </p:sp>
      <p:sp>
        <p:nvSpPr>
          <p:cNvPr id="1620" name="Google Shape;1620;p233"/>
          <p:cNvSpPr txBox="1">
            <a:spLocks noGrp="1"/>
          </p:cNvSpPr>
          <p:nvPr>
            <p:ph type="ctrTitle"/>
          </p:nvPr>
        </p:nvSpPr>
        <p:spPr>
          <a:xfrm>
            <a:off x="1252197" y="2782644"/>
            <a:ext cx="9687600" cy="1250800"/>
          </a:xfrm>
          <a:prstGeom prst="rect">
            <a:avLst/>
          </a:prstGeom>
          <a:noFill/>
          <a:ln>
            <a:noFill/>
          </a:ln>
        </p:spPr>
        <p:txBody>
          <a:bodyPr spcFirstLastPara="1" wrap="square" lIns="0" tIns="0" rIns="0" bIns="0" anchor="b" anchorCtr="0">
            <a:normAutofit/>
          </a:bodyPr>
          <a:lstStyle>
            <a:lvl1pPr marR="0" lvl="0" algn="ctr" rtl="0">
              <a:lnSpc>
                <a:spcPct val="70000"/>
              </a:lnSpc>
              <a:spcBef>
                <a:spcPts val="0"/>
              </a:spcBef>
              <a:spcAft>
                <a:spcPts val="0"/>
              </a:spcAft>
              <a:buClr>
                <a:srgbClr val="F8F6F0"/>
              </a:buClr>
              <a:buSzPts val="6800"/>
              <a:buFont typeface="Kanit Black"/>
              <a:buNone/>
              <a:defRPr sz="9066" b="0">
                <a:solidFill>
                  <a:srgbClr val="F8F6F0"/>
                </a:solidFill>
                <a:latin typeface="Kanit Black"/>
                <a:ea typeface="Kanit Black"/>
                <a:cs typeface="Kanit Black"/>
                <a:sym typeface="Kanit Black"/>
              </a:defRPr>
            </a:lvl1pPr>
            <a:lvl2pPr lvl="1" algn="ctr" rtl="0">
              <a:lnSpc>
                <a:spcPct val="100000"/>
              </a:lnSpc>
              <a:spcBef>
                <a:spcPts val="0"/>
              </a:spcBef>
              <a:spcAft>
                <a:spcPts val="0"/>
              </a:spcAft>
              <a:buClr>
                <a:srgbClr val="F8F6F0"/>
              </a:buClr>
              <a:buSzPts val="6800"/>
              <a:buNone/>
              <a:defRPr sz="9066">
                <a:solidFill>
                  <a:srgbClr val="F8F6F0"/>
                </a:solidFill>
              </a:defRPr>
            </a:lvl2pPr>
            <a:lvl3pPr lvl="2" algn="ctr" rtl="0">
              <a:lnSpc>
                <a:spcPct val="100000"/>
              </a:lnSpc>
              <a:spcBef>
                <a:spcPts val="0"/>
              </a:spcBef>
              <a:spcAft>
                <a:spcPts val="0"/>
              </a:spcAft>
              <a:buClr>
                <a:srgbClr val="F8F6F0"/>
              </a:buClr>
              <a:buSzPts val="6800"/>
              <a:buNone/>
              <a:defRPr sz="9066">
                <a:solidFill>
                  <a:srgbClr val="F8F6F0"/>
                </a:solidFill>
              </a:defRPr>
            </a:lvl3pPr>
            <a:lvl4pPr lvl="3" algn="ctr" rtl="0">
              <a:lnSpc>
                <a:spcPct val="100000"/>
              </a:lnSpc>
              <a:spcBef>
                <a:spcPts val="0"/>
              </a:spcBef>
              <a:spcAft>
                <a:spcPts val="0"/>
              </a:spcAft>
              <a:buClr>
                <a:srgbClr val="F8F6F0"/>
              </a:buClr>
              <a:buSzPts val="6800"/>
              <a:buNone/>
              <a:defRPr sz="9066">
                <a:solidFill>
                  <a:srgbClr val="F8F6F0"/>
                </a:solidFill>
              </a:defRPr>
            </a:lvl4pPr>
            <a:lvl5pPr lvl="4" algn="ctr" rtl="0">
              <a:lnSpc>
                <a:spcPct val="100000"/>
              </a:lnSpc>
              <a:spcBef>
                <a:spcPts val="0"/>
              </a:spcBef>
              <a:spcAft>
                <a:spcPts val="0"/>
              </a:spcAft>
              <a:buClr>
                <a:srgbClr val="F8F6F0"/>
              </a:buClr>
              <a:buSzPts val="6800"/>
              <a:buNone/>
              <a:defRPr sz="9066">
                <a:solidFill>
                  <a:srgbClr val="F8F6F0"/>
                </a:solidFill>
              </a:defRPr>
            </a:lvl5pPr>
            <a:lvl6pPr lvl="5" algn="ctr" rtl="0">
              <a:lnSpc>
                <a:spcPct val="100000"/>
              </a:lnSpc>
              <a:spcBef>
                <a:spcPts val="0"/>
              </a:spcBef>
              <a:spcAft>
                <a:spcPts val="0"/>
              </a:spcAft>
              <a:buClr>
                <a:srgbClr val="F8F6F0"/>
              </a:buClr>
              <a:buSzPts val="6800"/>
              <a:buNone/>
              <a:defRPr sz="9066">
                <a:solidFill>
                  <a:srgbClr val="F8F6F0"/>
                </a:solidFill>
              </a:defRPr>
            </a:lvl6pPr>
            <a:lvl7pPr lvl="6" algn="ctr" rtl="0">
              <a:lnSpc>
                <a:spcPct val="100000"/>
              </a:lnSpc>
              <a:spcBef>
                <a:spcPts val="0"/>
              </a:spcBef>
              <a:spcAft>
                <a:spcPts val="0"/>
              </a:spcAft>
              <a:buClr>
                <a:srgbClr val="F8F6F0"/>
              </a:buClr>
              <a:buSzPts val="6800"/>
              <a:buNone/>
              <a:defRPr sz="9066">
                <a:solidFill>
                  <a:srgbClr val="F8F6F0"/>
                </a:solidFill>
              </a:defRPr>
            </a:lvl7pPr>
            <a:lvl8pPr lvl="7" algn="ctr" rtl="0">
              <a:lnSpc>
                <a:spcPct val="100000"/>
              </a:lnSpc>
              <a:spcBef>
                <a:spcPts val="0"/>
              </a:spcBef>
              <a:spcAft>
                <a:spcPts val="0"/>
              </a:spcAft>
              <a:buClr>
                <a:srgbClr val="F8F6F0"/>
              </a:buClr>
              <a:buSzPts val="6800"/>
              <a:buNone/>
              <a:defRPr sz="9066">
                <a:solidFill>
                  <a:srgbClr val="F8F6F0"/>
                </a:solidFill>
              </a:defRPr>
            </a:lvl8pPr>
            <a:lvl9pPr lvl="8" algn="ctr" rtl="0">
              <a:lnSpc>
                <a:spcPct val="100000"/>
              </a:lnSpc>
              <a:spcBef>
                <a:spcPts val="0"/>
              </a:spcBef>
              <a:spcAft>
                <a:spcPts val="0"/>
              </a:spcAft>
              <a:buClr>
                <a:srgbClr val="F8F6F0"/>
              </a:buClr>
              <a:buSzPts val="6800"/>
              <a:buNone/>
              <a:defRPr sz="9066">
                <a:solidFill>
                  <a:srgbClr val="F8F6F0"/>
                </a:solidFill>
              </a:defRPr>
            </a:lvl9pPr>
          </a:lstStyle>
          <a:p>
            <a:endParaRPr/>
          </a:p>
        </p:txBody>
      </p:sp>
      <p:pic>
        <p:nvPicPr>
          <p:cNvPr id="1621" name="Google Shape;1621;p233"/>
          <p:cNvPicPr preferRelativeResize="0"/>
          <p:nvPr/>
        </p:nvPicPr>
        <p:blipFill rotWithShape="1">
          <a:blip r:embed="rId3">
            <a:alphaModFix/>
          </a:blip>
          <a:srcRect/>
          <a:stretch/>
        </p:blipFill>
        <p:spPr>
          <a:xfrm>
            <a:off x="5854399" y="5997165"/>
            <a:ext cx="2464967" cy="501980"/>
          </a:xfrm>
          <a:prstGeom prst="rect">
            <a:avLst/>
          </a:prstGeom>
          <a:noFill/>
          <a:ln>
            <a:noFill/>
          </a:ln>
        </p:spPr>
      </p:pic>
    </p:spTree>
    <p:extLst>
      <p:ext uri="{BB962C8B-B14F-4D97-AF65-F5344CB8AC3E}">
        <p14:creationId xmlns:p14="http://schemas.microsoft.com/office/powerpoint/2010/main" val="27465492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_Normal Cen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70455" y="458073"/>
            <a:ext cx="11357112" cy="562527"/>
          </a:xfrm>
        </p:spPr>
        <p:txBody>
          <a:bodyPr>
            <a:noAutofit/>
          </a:bodyPr>
          <a:lstStyle>
            <a:lvl1pPr algn="ctr">
              <a:defRPr sz="4800">
                <a:solidFill>
                  <a:schemeClr val="tx1"/>
                </a:solidFill>
                <a:latin typeface="+mj-lt"/>
              </a:defRPr>
            </a:lvl1pPr>
          </a:lstStyle>
          <a:p>
            <a:r>
              <a:rPr lang="en-US"/>
              <a:t>CLICK TO EDIT MASTER TITLE STYLE</a:t>
            </a:r>
            <a:endParaRPr lang="id-ID"/>
          </a:p>
        </p:txBody>
      </p:sp>
      <p:sp>
        <p:nvSpPr>
          <p:cNvPr id="5" name="Text Placeholder 7"/>
          <p:cNvSpPr>
            <a:spLocks noGrp="1"/>
          </p:cNvSpPr>
          <p:nvPr>
            <p:ph type="body" sz="quarter" idx="10"/>
          </p:nvPr>
        </p:nvSpPr>
        <p:spPr>
          <a:xfrm>
            <a:off x="470455" y="968698"/>
            <a:ext cx="11357112" cy="436908"/>
          </a:xfrm>
        </p:spPr>
        <p:txBody>
          <a:bodyPr>
            <a:normAutofit/>
          </a:bodyPr>
          <a:lstStyle>
            <a:lvl1pPr marL="0" indent="0" algn="ctr">
              <a:buNone/>
              <a:defRPr sz="1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44669195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6" y="1807351"/>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20"/>
            <a:ext cx="4784056" cy="4837749"/>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Tree>
    <p:extLst>
      <p:ext uri="{BB962C8B-B14F-4D97-AF65-F5344CB8AC3E}">
        <p14:creationId xmlns:p14="http://schemas.microsoft.com/office/powerpoint/2010/main" val="19939262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76967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8000"/>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3"/>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080171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4880147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965427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4062807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092837" y="1906293"/>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4" name="Content Placeholder 2"/>
          <p:cNvSpPr>
            <a:spLocks noGrp="1"/>
          </p:cNvSpPr>
          <p:nvPr>
            <p:ph idx="18" hasCustomPrompt="1"/>
          </p:nvPr>
        </p:nvSpPr>
        <p:spPr>
          <a:xfrm>
            <a:off x="565248" y="1929859"/>
            <a:ext cx="3376061" cy="4050903"/>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a:xfrm>
            <a:off x="198992" y="6341053"/>
            <a:ext cx="495275" cy="360129"/>
          </a:xfrm>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801378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537108"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0" y="528365"/>
            <a:ext cx="9317775"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29"/>
            <a:ext cx="9349928"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8" y="2083647"/>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5" cy="296691"/>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3"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8"/>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110369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979231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13767"/>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997131"/>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330448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753914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1722682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58060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1944042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Name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8000"/>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517369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13767"/>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997131"/>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246903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816024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804736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326200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526195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1"/>
            <a:ext cx="12192000" cy="6887131"/>
          </a:xfrm>
          <a:prstGeom prst="rect">
            <a:avLst/>
          </a:prstGeom>
        </p:spPr>
      </p:pic>
      <p:grpSp>
        <p:nvGrpSpPr>
          <p:cNvPr id="7" name="Group 6"/>
          <p:cNvGrpSpPr/>
          <p:nvPr/>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4811164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34323178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361532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1"/>
            <a:ext cx="12192000" cy="6887131"/>
          </a:xfrm>
          <a:prstGeom prst="rect">
            <a:avLst/>
          </a:prstGeom>
        </p:spPr>
      </p:pic>
      <p:grpSp>
        <p:nvGrpSpPr>
          <p:cNvPr id="7" name="Group 6"/>
          <p:cNvGrpSpPr/>
          <p:nvPr/>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2005439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4108559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0"/>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01546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Page heading</a:t>
            </a:r>
            <a:endParaRPr lang="en-GB"/>
          </a:p>
        </p:txBody>
      </p:sp>
      <p:sp>
        <p:nvSpPr>
          <p:cNvPr id="3" name="Content Placeholder 2"/>
          <p:cNvSpPr>
            <a:spLocks noGrp="1"/>
          </p:cNvSpPr>
          <p:nvPr>
            <p:ph idx="1" hasCustomPrompt="1"/>
          </p:nvPr>
        </p:nvSpPr>
        <p:spPr/>
        <p:txBody>
          <a:bodyPr/>
          <a:lstStyle>
            <a:lvl1pPr>
              <a:buFont typeface="Wingdings 3" pitchFamily="18" charset="2"/>
              <a:buChar char=""/>
              <a:defRPr sz="3200"/>
            </a:lvl1pPr>
            <a:lvl2pPr>
              <a:defRPr sz="2667"/>
            </a:lvl2pPr>
            <a:lvl3pPr>
              <a:defRPr sz="2400"/>
            </a:lvl3pPr>
          </a:lstStyle>
          <a:p>
            <a:pPr lvl="0"/>
            <a:r>
              <a:rPr lang="en-US"/>
              <a:t> Please add a space after the bullet point.</a:t>
            </a:r>
          </a:p>
        </p:txBody>
      </p:sp>
      <p:sp>
        <p:nvSpPr>
          <p:cNvPr id="5" name="object 7"/>
          <p:cNvSpPr/>
          <p:nvPr userDrawn="1"/>
        </p:nvSpPr>
        <p:spPr>
          <a:xfrm>
            <a:off x="623392" y="5637245"/>
            <a:ext cx="10945216" cy="295816"/>
          </a:xfrm>
          <a:custGeom>
            <a:avLst/>
            <a:gdLst/>
            <a:ahLst/>
            <a:cxnLst/>
            <a:rect l="l" t="t" r="r" b="b"/>
            <a:pathLst>
              <a:path w="12135104">
                <a:moveTo>
                  <a:pt x="0" y="0"/>
                </a:moveTo>
                <a:lnTo>
                  <a:pt x="12135104" y="0"/>
                </a:lnTo>
              </a:path>
            </a:pathLst>
          </a:custGeom>
          <a:ln w="12700">
            <a:solidFill>
              <a:srgbClr val="ACAFA6"/>
            </a:solidFill>
          </a:ln>
        </p:spPr>
        <p:txBody>
          <a:bodyPr wrap="square" lIns="0" tIns="0" rIns="0" bIns="0" rtlCol="0">
            <a:noAutofit/>
          </a:bodyPr>
          <a:lstStyle/>
          <a:p>
            <a:endParaRPr sz="2400"/>
          </a:p>
        </p:txBody>
      </p:sp>
      <p:sp>
        <p:nvSpPr>
          <p:cNvPr id="6" name="Slide Number Placeholder 5"/>
          <p:cNvSpPr>
            <a:spLocks noGrp="1"/>
          </p:cNvSpPr>
          <p:nvPr>
            <p:ph type="sldNum" sz="quarter" idx="4"/>
          </p:nvPr>
        </p:nvSpPr>
        <p:spPr>
          <a:xfrm>
            <a:off x="4655840" y="6164331"/>
            <a:ext cx="2844800" cy="365125"/>
          </a:xfrm>
          <a:prstGeom prst="rect">
            <a:avLst/>
          </a:prstGeom>
        </p:spPr>
        <p:txBody>
          <a:bodyPr vert="horz" lIns="91440" tIns="45720" rIns="91440" bIns="45720" rtlCol="0" anchor="ctr"/>
          <a:lstStyle>
            <a:lvl1pPr algn="ctr">
              <a:defRPr sz="1600" b="1">
                <a:solidFill>
                  <a:srgbClr val="B42E34"/>
                </a:solidFill>
                <a:latin typeface="Arial" pitchFamily="34" charset="0"/>
                <a:cs typeface="Arial" pitchFamily="34" charset="0"/>
              </a:defRPr>
            </a:lvl1pPr>
          </a:lstStyle>
          <a:p>
            <a:r>
              <a:rPr lang="en-GB"/>
              <a:t>Page </a:t>
            </a:r>
            <a:fld id="{45D3527D-D760-4252-A7F2-B4C9D1C491A7}" type="slidenum">
              <a:rPr lang="en-GB" smtClean="0"/>
              <a:pPr/>
              <a:t>‹N°›</a:t>
            </a:fld>
            <a:r>
              <a:rPr lang="en-GB"/>
              <a:t>  </a:t>
            </a:r>
          </a:p>
        </p:txBody>
      </p:sp>
    </p:spTree>
    <p:extLst>
      <p:ext uri="{BB962C8B-B14F-4D97-AF65-F5344CB8AC3E}">
        <p14:creationId xmlns:p14="http://schemas.microsoft.com/office/powerpoint/2010/main" val="34220116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Tree>
    <p:extLst>
      <p:ext uri="{BB962C8B-B14F-4D97-AF65-F5344CB8AC3E}">
        <p14:creationId xmlns:p14="http://schemas.microsoft.com/office/powerpoint/2010/main" val="4028288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26_Title Slide 1 3">
  <p:cSld name="26_Title Slide 1 3">
    <p:bg>
      <p:bgPr>
        <a:blipFill>
          <a:blip r:embed="rId2">
            <a:alphaModFix/>
          </a:blip>
          <a:stretch>
            <a:fillRect/>
          </a:stretch>
        </a:blipFill>
        <a:effectLst/>
      </p:bgPr>
    </p:bg>
    <p:spTree>
      <p:nvGrpSpPr>
        <p:cNvPr id="1" name="Shape 138"/>
        <p:cNvGrpSpPr/>
        <p:nvPr/>
      </p:nvGrpSpPr>
      <p:grpSpPr>
        <a:xfrm>
          <a:off x="0" y="0"/>
          <a:ext cx="0" cy="0"/>
          <a:chOff x="0" y="0"/>
          <a:chExt cx="0" cy="0"/>
        </a:xfrm>
      </p:grpSpPr>
      <p:pic>
        <p:nvPicPr>
          <p:cNvPr id="139" name="Google Shape;139;p27" descr="Circle&#10;&#10;Description automatically generated with medium confidence"/>
          <p:cNvPicPr preferRelativeResize="0"/>
          <p:nvPr/>
        </p:nvPicPr>
        <p:blipFill rotWithShape="1">
          <a:blip r:embed="rId3">
            <a:alphaModFix amt="4000"/>
          </a:blip>
          <a:srcRect/>
          <a:stretch/>
        </p:blipFill>
        <p:spPr>
          <a:xfrm>
            <a:off x="5533022" y="-1"/>
            <a:ext cx="6658980" cy="6567208"/>
          </a:xfrm>
          <a:prstGeom prst="rect">
            <a:avLst/>
          </a:prstGeom>
          <a:noFill/>
          <a:ln>
            <a:noFill/>
          </a:ln>
        </p:spPr>
      </p:pic>
      <p:pic>
        <p:nvPicPr>
          <p:cNvPr id="140" name="Google Shape;140;p27"/>
          <p:cNvPicPr preferRelativeResize="0"/>
          <p:nvPr/>
        </p:nvPicPr>
        <p:blipFill rotWithShape="1">
          <a:blip r:embed="rId4">
            <a:alphaModFix/>
          </a:blip>
          <a:srcRect/>
          <a:stretch/>
        </p:blipFill>
        <p:spPr>
          <a:xfrm>
            <a:off x="828001" y="5987011"/>
            <a:ext cx="2464967" cy="522287"/>
          </a:xfrm>
          <a:prstGeom prst="rect">
            <a:avLst/>
          </a:prstGeom>
          <a:noFill/>
          <a:ln>
            <a:noFill/>
          </a:ln>
        </p:spPr>
      </p:pic>
      <p:sp>
        <p:nvSpPr>
          <p:cNvPr id="141" name="Google Shape;141;p27"/>
          <p:cNvSpPr txBox="1">
            <a:spLocks noGrp="1"/>
          </p:cNvSpPr>
          <p:nvPr>
            <p:ph type="ctrTitle"/>
          </p:nvPr>
        </p:nvSpPr>
        <p:spPr>
          <a:xfrm>
            <a:off x="828000" y="828000"/>
            <a:ext cx="7814400" cy="1387200"/>
          </a:xfrm>
          <a:prstGeom prst="rect">
            <a:avLst/>
          </a:prstGeom>
          <a:noFill/>
          <a:ln>
            <a:noFill/>
          </a:ln>
        </p:spPr>
        <p:txBody>
          <a:bodyPr spcFirstLastPara="1" wrap="square" lIns="0" tIns="0" rIns="0" bIns="0" anchor="t" anchorCtr="0">
            <a:normAutofit/>
          </a:bodyPr>
          <a:lstStyle>
            <a:lvl1pPr lvl="0" algn="l" rtl="0">
              <a:lnSpc>
                <a:spcPct val="70000"/>
              </a:lnSpc>
              <a:spcBef>
                <a:spcPts val="0"/>
              </a:spcBef>
              <a:spcAft>
                <a:spcPts val="0"/>
              </a:spcAft>
              <a:buClr>
                <a:srgbClr val="00546E"/>
              </a:buClr>
              <a:buSzPts val="3300"/>
              <a:buFont typeface="Kanit Black"/>
              <a:buNone/>
              <a:defRPr b="0">
                <a:solidFill>
                  <a:srgbClr val="00546E"/>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p27"/>
          <p:cNvSpPr txBox="1">
            <a:spLocks noGrp="1"/>
          </p:cNvSpPr>
          <p:nvPr>
            <p:ph type="sldNum" idx="12"/>
          </p:nvPr>
        </p:nvSpPr>
        <p:spPr>
          <a:xfrm>
            <a:off x="10891533" y="6180533"/>
            <a:ext cx="472400" cy="677600"/>
          </a:xfrm>
          <a:prstGeom prst="rect">
            <a:avLst/>
          </a:prstGeom>
          <a:noFill/>
          <a:ln>
            <a:noFill/>
          </a:ln>
        </p:spPr>
        <p:txBody>
          <a:bodyPr spcFirstLastPara="1" wrap="square" lIns="68575" tIns="34275" rIns="68575" bIns="34275" anchor="t" anchorCtr="0">
            <a:noAutofit/>
          </a:bodyPr>
          <a:lstStyle>
            <a:lvl1pPr marL="0" lvl="0"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1pPr>
            <a:lvl2pPr marL="0" lvl="1"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2pPr>
            <a:lvl3pPr marL="0" lvl="2"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3pPr>
            <a:lvl4pPr marL="0" lvl="3"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4pPr>
            <a:lvl5pPr marL="0" lvl="4"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5pPr>
            <a:lvl6pPr marL="0" lvl="5"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6pPr>
            <a:lvl7pPr marL="0" lvl="6"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7pPr>
            <a:lvl8pPr marL="0" lvl="7"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8pPr>
            <a:lvl9pPr marL="0" lvl="8" indent="0" algn="r" rtl="0">
              <a:lnSpc>
                <a:spcPct val="100000"/>
              </a:lnSpc>
              <a:spcBef>
                <a:spcPts val="0"/>
              </a:spcBef>
              <a:spcAft>
                <a:spcPts val="0"/>
              </a:spcAft>
              <a:buSzPts val="900"/>
              <a:buNone/>
              <a:defRPr sz="1200" b="1" i="0" u="none" strike="noStrike" cap="none">
                <a:solidFill>
                  <a:srgbClr val="5F5B5B"/>
                </a:solidFill>
                <a:latin typeface="Trebuchet MS"/>
                <a:ea typeface="Trebuchet MS"/>
                <a:cs typeface="Trebuchet MS"/>
                <a:sym typeface="Trebuchet MS"/>
              </a:defRPr>
            </a:lvl9pPr>
          </a:lstStyle>
          <a:p>
            <a:fld id="{00000000-1234-1234-1234-123412341234}" type="slidenum">
              <a:rPr lang="en-GB" smtClean="0"/>
              <a:pPr/>
              <a:t>‹N°›</a:t>
            </a:fld>
            <a:endParaRPr lang="en-GB"/>
          </a:p>
        </p:txBody>
      </p:sp>
      <p:sp>
        <p:nvSpPr>
          <p:cNvPr id="143" name="Google Shape;143;p27"/>
          <p:cNvSpPr txBox="1">
            <a:spLocks noGrp="1"/>
          </p:cNvSpPr>
          <p:nvPr>
            <p:ph type="body" idx="1"/>
          </p:nvPr>
        </p:nvSpPr>
        <p:spPr>
          <a:xfrm>
            <a:off x="828000" y="1790800"/>
            <a:ext cx="5002400" cy="3498400"/>
          </a:xfrm>
          <a:prstGeom prst="rect">
            <a:avLst/>
          </a:prstGeom>
          <a:noFill/>
          <a:ln>
            <a:noFill/>
          </a:ln>
        </p:spPr>
        <p:txBody>
          <a:bodyPr spcFirstLastPara="1" wrap="square" lIns="68575" tIns="34275" rIns="68575" bIns="34275" anchor="t" anchorCtr="0">
            <a:normAutofit/>
          </a:bodyPr>
          <a:lstStyle>
            <a:lvl1pPr marL="609585" lvl="0" indent="-457189" algn="l" rtl="0">
              <a:lnSpc>
                <a:spcPct val="115000"/>
              </a:lnSpc>
              <a:spcBef>
                <a:spcPts val="1067"/>
              </a:spcBef>
              <a:spcAft>
                <a:spcPts val="0"/>
              </a:spcAft>
              <a:buClr>
                <a:srgbClr val="00546E"/>
              </a:buClr>
              <a:buSzPts val="1800"/>
              <a:buFont typeface="Kanit"/>
              <a:buChar char="●"/>
              <a:defRPr sz="2400" b="1">
                <a:solidFill>
                  <a:srgbClr val="00546E"/>
                </a:solidFill>
                <a:latin typeface="Trebuchet MS"/>
                <a:ea typeface="Trebuchet MS"/>
                <a:cs typeface="Trebuchet MS"/>
                <a:sym typeface="Trebuchet MS"/>
              </a:defRPr>
            </a:lvl1pPr>
            <a:lvl2pPr marL="1219170" lvl="1" indent="-457189" algn="l" rtl="0">
              <a:lnSpc>
                <a:spcPct val="115000"/>
              </a:lnSpc>
              <a:spcBef>
                <a:spcPts val="1600"/>
              </a:spcBef>
              <a:spcAft>
                <a:spcPts val="0"/>
              </a:spcAft>
              <a:buClr>
                <a:srgbClr val="00546E"/>
              </a:buClr>
              <a:buSzPts val="1800"/>
              <a:buFont typeface="Lora"/>
              <a:buChar char="○"/>
              <a:defRPr>
                <a:solidFill>
                  <a:srgbClr val="00546E"/>
                </a:solidFill>
                <a:latin typeface="Lora"/>
                <a:ea typeface="Lora"/>
                <a:cs typeface="Lora"/>
                <a:sym typeface="Lora"/>
              </a:defRPr>
            </a:lvl2pPr>
            <a:lvl3pPr marL="1828754" lvl="2" indent="-431789" algn="l" rtl="0">
              <a:lnSpc>
                <a:spcPct val="115000"/>
              </a:lnSpc>
              <a:spcBef>
                <a:spcPts val="1600"/>
              </a:spcBef>
              <a:spcAft>
                <a:spcPts val="0"/>
              </a:spcAft>
              <a:buClr>
                <a:srgbClr val="00546E"/>
              </a:buClr>
              <a:buSzPts val="1500"/>
              <a:buFont typeface="Lora"/>
              <a:buChar char="■"/>
              <a:defRPr>
                <a:solidFill>
                  <a:srgbClr val="00546E"/>
                </a:solidFill>
                <a:latin typeface="Lora"/>
                <a:ea typeface="Lora"/>
                <a:cs typeface="Lora"/>
                <a:sym typeface="Lora"/>
              </a:defRPr>
            </a:lvl3pPr>
            <a:lvl4pPr marL="2438339" lvl="3"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4pPr>
            <a:lvl5pPr marL="3047924" lvl="4"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5pPr>
            <a:lvl6pPr marL="3657509" lvl="5"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6pPr>
            <a:lvl7pPr marL="4267093" lvl="6"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7pPr>
            <a:lvl8pPr marL="4876678" lvl="7"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8pPr>
            <a:lvl9pPr marL="5486263" lvl="8" indent="-423323" algn="l" rtl="0">
              <a:lnSpc>
                <a:spcPct val="115000"/>
              </a:lnSpc>
              <a:spcBef>
                <a:spcPts val="1600"/>
              </a:spcBef>
              <a:spcAft>
                <a:spcPts val="1600"/>
              </a:spcAft>
              <a:buClr>
                <a:srgbClr val="00546E"/>
              </a:buClr>
              <a:buSzPts val="1400"/>
              <a:buFont typeface="Lora"/>
              <a:buChar char="■"/>
              <a:defRPr>
                <a:solidFill>
                  <a:srgbClr val="00546E"/>
                </a:solidFill>
                <a:latin typeface="Lora"/>
                <a:ea typeface="Lora"/>
                <a:cs typeface="Lora"/>
                <a:sym typeface="Lora"/>
              </a:defRPr>
            </a:lvl9pPr>
          </a:lstStyle>
          <a:p>
            <a:endParaRPr/>
          </a:p>
        </p:txBody>
      </p:sp>
      <p:sp>
        <p:nvSpPr>
          <p:cNvPr id="144" name="Google Shape;144;p27"/>
          <p:cNvSpPr txBox="1">
            <a:spLocks noGrp="1"/>
          </p:cNvSpPr>
          <p:nvPr>
            <p:ph type="body" idx="2"/>
          </p:nvPr>
        </p:nvSpPr>
        <p:spPr>
          <a:xfrm>
            <a:off x="6361317" y="1790800"/>
            <a:ext cx="5002400" cy="3498400"/>
          </a:xfrm>
          <a:prstGeom prst="rect">
            <a:avLst/>
          </a:prstGeom>
          <a:noFill/>
          <a:ln>
            <a:noFill/>
          </a:ln>
        </p:spPr>
        <p:txBody>
          <a:bodyPr spcFirstLastPara="1" wrap="square" lIns="68575" tIns="34275" rIns="68575" bIns="34275" anchor="t" anchorCtr="0">
            <a:normAutofit/>
          </a:bodyPr>
          <a:lstStyle>
            <a:lvl1pPr marL="609585" lvl="0" indent="-457189" algn="l" rtl="0">
              <a:lnSpc>
                <a:spcPct val="115000"/>
              </a:lnSpc>
              <a:spcBef>
                <a:spcPts val="1067"/>
              </a:spcBef>
              <a:spcAft>
                <a:spcPts val="0"/>
              </a:spcAft>
              <a:buClr>
                <a:srgbClr val="00546E"/>
              </a:buClr>
              <a:buSzPts val="1800"/>
              <a:buFont typeface="Kanit"/>
              <a:buChar char="●"/>
              <a:defRPr sz="2400" b="1">
                <a:solidFill>
                  <a:srgbClr val="00546E"/>
                </a:solidFill>
                <a:latin typeface="Trebuchet MS"/>
                <a:ea typeface="Trebuchet MS"/>
                <a:cs typeface="Trebuchet MS"/>
                <a:sym typeface="Trebuchet MS"/>
              </a:defRPr>
            </a:lvl1pPr>
            <a:lvl2pPr marL="1219170" lvl="1" indent="-457189" algn="l" rtl="0">
              <a:lnSpc>
                <a:spcPct val="115000"/>
              </a:lnSpc>
              <a:spcBef>
                <a:spcPts val="1600"/>
              </a:spcBef>
              <a:spcAft>
                <a:spcPts val="0"/>
              </a:spcAft>
              <a:buClr>
                <a:srgbClr val="00546E"/>
              </a:buClr>
              <a:buSzPts val="1800"/>
              <a:buFont typeface="Lora"/>
              <a:buChar char="○"/>
              <a:defRPr>
                <a:solidFill>
                  <a:srgbClr val="00546E"/>
                </a:solidFill>
                <a:latin typeface="Lora"/>
                <a:ea typeface="Lora"/>
                <a:cs typeface="Lora"/>
                <a:sym typeface="Lora"/>
              </a:defRPr>
            </a:lvl2pPr>
            <a:lvl3pPr marL="1828754" lvl="2" indent="-431789" algn="l" rtl="0">
              <a:lnSpc>
                <a:spcPct val="115000"/>
              </a:lnSpc>
              <a:spcBef>
                <a:spcPts val="1600"/>
              </a:spcBef>
              <a:spcAft>
                <a:spcPts val="0"/>
              </a:spcAft>
              <a:buClr>
                <a:srgbClr val="00546E"/>
              </a:buClr>
              <a:buSzPts val="1500"/>
              <a:buFont typeface="Lora"/>
              <a:buChar char="■"/>
              <a:defRPr>
                <a:solidFill>
                  <a:srgbClr val="00546E"/>
                </a:solidFill>
                <a:latin typeface="Lora"/>
                <a:ea typeface="Lora"/>
                <a:cs typeface="Lora"/>
                <a:sym typeface="Lora"/>
              </a:defRPr>
            </a:lvl3pPr>
            <a:lvl4pPr marL="2438339" lvl="3"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4pPr>
            <a:lvl5pPr marL="3047924" lvl="4"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5pPr>
            <a:lvl6pPr marL="3657509" lvl="5"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6pPr>
            <a:lvl7pPr marL="4267093" lvl="6"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7pPr>
            <a:lvl8pPr marL="4876678" lvl="7" indent="-423323" algn="l" rtl="0">
              <a:lnSpc>
                <a:spcPct val="115000"/>
              </a:lnSpc>
              <a:spcBef>
                <a:spcPts val="1600"/>
              </a:spcBef>
              <a:spcAft>
                <a:spcPts val="0"/>
              </a:spcAft>
              <a:buClr>
                <a:srgbClr val="00546E"/>
              </a:buClr>
              <a:buSzPts val="1400"/>
              <a:buFont typeface="Lora"/>
              <a:buChar char="○"/>
              <a:defRPr>
                <a:solidFill>
                  <a:srgbClr val="00546E"/>
                </a:solidFill>
                <a:latin typeface="Lora"/>
                <a:ea typeface="Lora"/>
                <a:cs typeface="Lora"/>
                <a:sym typeface="Lora"/>
              </a:defRPr>
            </a:lvl8pPr>
            <a:lvl9pPr marL="5486263" lvl="8" indent="-423323" algn="l" rtl="0">
              <a:lnSpc>
                <a:spcPct val="115000"/>
              </a:lnSpc>
              <a:spcBef>
                <a:spcPts val="1600"/>
              </a:spcBef>
              <a:spcAft>
                <a:spcPts val="1600"/>
              </a:spcAft>
              <a:buClr>
                <a:srgbClr val="00546E"/>
              </a:buClr>
              <a:buSzPts val="1400"/>
              <a:buFont typeface="Lora"/>
              <a:buChar char="■"/>
              <a:defRPr>
                <a:solidFill>
                  <a:srgbClr val="00546E"/>
                </a:solidFill>
                <a:latin typeface="Lora"/>
                <a:ea typeface="Lora"/>
                <a:cs typeface="Lora"/>
                <a:sym typeface="Lora"/>
              </a:defRPr>
            </a:lvl9pPr>
          </a:lstStyle>
          <a:p>
            <a:endParaRPr/>
          </a:p>
        </p:txBody>
      </p:sp>
    </p:spTree>
    <p:extLst>
      <p:ext uri="{BB962C8B-B14F-4D97-AF65-F5344CB8AC3E}">
        <p14:creationId xmlns:p14="http://schemas.microsoft.com/office/powerpoint/2010/main" val="11140957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80E5-3FCE-06D6-B98A-B111D4F7C4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37555E-195D-4AE4-E9F5-F7ED0A8FE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5B03501-0728-F122-FD7B-55805A8626CC}"/>
              </a:ext>
            </a:extLst>
          </p:cNvPr>
          <p:cNvSpPr>
            <a:spLocks noGrp="1"/>
          </p:cNvSpPr>
          <p:nvPr>
            <p:ph type="dt" sz="half" idx="10"/>
          </p:nvPr>
        </p:nvSpPr>
        <p:spPr/>
        <p:txBody>
          <a:bodyPr/>
          <a:lstStyle/>
          <a:p>
            <a:fld id="{6CDDF318-9F17-44F4-AD85-11954A8017A1}" type="datetimeFigureOut">
              <a:rPr lang="en-GB" smtClean="0"/>
              <a:t>22/03/2024</a:t>
            </a:fld>
            <a:endParaRPr lang="en-GB"/>
          </a:p>
        </p:txBody>
      </p:sp>
      <p:sp>
        <p:nvSpPr>
          <p:cNvPr id="5" name="Footer Placeholder 4">
            <a:extLst>
              <a:ext uri="{FF2B5EF4-FFF2-40B4-BE49-F238E27FC236}">
                <a16:creationId xmlns:a16="http://schemas.microsoft.com/office/drawing/2014/main" id="{BFAA4BDE-4A2E-58A2-C100-A0E4C16F98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0924E-46C8-7555-9889-0C73F298D167}"/>
              </a:ext>
            </a:extLst>
          </p:cNvPr>
          <p:cNvSpPr>
            <a:spLocks noGrp="1"/>
          </p:cNvSpPr>
          <p:nvPr>
            <p:ph type="sldNum" sz="quarter" idx="12"/>
          </p:nvPr>
        </p:nvSpPr>
        <p:spPr/>
        <p:txBody>
          <a:bodyPr/>
          <a:lstStyle/>
          <a:p>
            <a:fld id="{F2F6A6B3-DAD1-4A36-A18B-86593B263B73}" type="slidenum">
              <a:rPr lang="en-GB" smtClean="0"/>
              <a:t>‹N°›</a:t>
            </a:fld>
            <a:endParaRPr lang="en-GB"/>
          </a:p>
        </p:txBody>
      </p:sp>
    </p:spTree>
    <p:extLst>
      <p:ext uri="{BB962C8B-B14F-4D97-AF65-F5344CB8AC3E}">
        <p14:creationId xmlns:p14="http://schemas.microsoft.com/office/powerpoint/2010/main" val="7334938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4" y="422331"/>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298547543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8434726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1316439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0"/>
            <a:ext cx="7541158" cy="6858000"/>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68267090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Tree>
    <p:extLst>
      <p:ext uri="{BB962C8B-B14F-4D97-AF65-F5344CB8AC3E}">
        <p14:creationId xmlns:p14="http://schemas.microsoft.com/office/powerpoint/2010/main" val="33284748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3404032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3" y="1011730"/>
            <a:ext cx="931777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974809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www.cdp.net | @CDP</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0"/>
            <a:ext cx="7541158" cy="6858000"/>
          </a:xfrm>
          <a:prstGeom prst="rect">
            <a:avLst/>
          </a:prstGeom>
        </p:spPr>
      </p:pic>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080171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0"/>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www.cdp.net | @CDP</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4441724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4" y="422331"/>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www.cdp.net | @CDP</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207801430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3" y="1011730"/>
            <a:ext cx="931777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www.cdp.net | @CDP</a:t>
            </a: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409457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4" y="1026329"/>
            <a:ext cx="7122866"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496877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7"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405736" y="528365"/>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405735" y="1011730"/>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393428" y="1637046"/>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12297847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5" y="1807351"/>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19"/>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19755626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8"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www.cdp.net | @CDP</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925898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5706540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37545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4" y="1026329"/>
            <a:ext cx="7122866"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281866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094002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696839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12"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www.cdp.net | @CDP</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550245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13766"/>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997131"/>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www.cdp.net | @CDP</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879255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www.cdp.net | @CDP</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997442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www.cdp.net | @CDP</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980351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www.cdp.net | @CDP</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7698665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498" y="195526"/>
            <a:ext cx="1136903" cy="570405"/>
          </a:xfrm>
          <a:prstGeom prst="rect">
            <a:avLst/>
          </a:prstGeom>
        </p:spPr>
      </p:pic>
      <p:sp>
        <p:nvSpPr>
          <p:cNvPr id="15" name="Rectangle 14"/>
          <p:cNvSpPr/>
          <p:nvPr/>
        </p:nvSpPr>
        <p:spPr>
          <a:xfrm>
            <a:off x="458176"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1901614"/>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1009421" y="2882716"/>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8" y="4160589"/>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grpSp>
        <p:nvGrpSpPr>
          <p:cNvPr id="30" name="Group 29"/>
          <p:cNvGrpSpPr/>
          <p:nvPr/>
        </p:nvGrpSpPr>
        <p:grpSpPr>
          <a:xfrm>
            <a:off x="8695160" y="4624330"/>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www.cdp.net | @CDP</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116314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screen">
            <a:grayscl/>
            <a:extLst>
              <a:ext uri="{28A0092B-C50C-407E-A947-70E740481C1C}">
                <a14:useLocalDpi xmlns:a14="http://schemas.microsoft.com/office/drawing/2010/main"/>
              </a:ext>
            </a:extLst>
          </a:blip>
          <a:srcRect/>
          <a:stretch/>
        </p:blipFill>
        <p:spPr>
          <a:xfrm>
            <a:off x="0" y="-29130"/>
            <a:ext cx="12192000" cy="6887130"/>
          </a:xfrm>
          <a:prstGeom prst="rect">
            <a:avLst/>
          </a:prstGeom>
        </p:spPr>
      </p:pic>
      <p:grpSp>
        <p:nvGrpSpPr>
          <p:cNvPr id="7" name="Group 6"/>
          <p:cNvGrpSpPr/>
          <p:nvPr/>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www.cdp.net | @CDP</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7352046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9" y="319722"/>
            <a:ext cx="1968904" cy="847653"/>
          </a:xfrm>
          <a:prstGeom prst="rect">
            <a:avLst/>
          </a:prstGeom>
        </p:spPr>
      </p:pic>
    </p:spTree>
    <p:extLst>
      <p:ext uri="{BB962C8B-B14F-4D97-AF65-F5344CB8AC3E}">
        <p14:creationId xmlns:p14="http://schemas.microsoft.com/office/powerpoint/2010/main" val="4125002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79568706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28105303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37_Title Slide">
  <p:cSld name="37_Title Slide">
    <p:bg>
      <p:bgPr>
        <a:blipFill>
          <a:blip r:embed="rId2">
            <a:alphaModFix/>
          </a:blip>
          <a:stretch>
            <a:fillRect/>
          </a:stretch>
        </a:blipFill>
        <a:effectLst/>
      </p:bgPr>
    </p:bg>
    <p:spTree>
      <p:nvGrpSpPr>
        <p:cNvPr id="1" name="Shape 2480"/>
        <p:cNvGrpSpPr/>
        <p:nvPr/>
      </p:nvGrpSpPr>
      <p:grpSpPr>
        <a:xfrm>
          <a:off x="0" y="0"/>
          <a:ext cx="0" cy="0"/>
          <a:chOff x="0" y="0"/>
          <a:chExt cx="0" cy="0"/>
        </a:xfrm>
      </p:grpSpPr>
      <p:sp>
        <p:nvSpPr>
          <p:cNvPr id="2481" name="Google Shape;2481;p62"/>
          <p:cNvSpPr txBox="1">
            <a:spLocks noGrp="1"/>
          </p:cNvSpPr>
          <p:nvPr>
            <p:ph type="ctrTitle"/>
          </p:nvPr>
        </p:nvSpPr>
        <p:spPr>
          <a:xfrm>
            <a:off x="1252200" y="2394200"/>
            <a:ext cx="9687600" cy="2069600"/>
          </a:xfrm>
          <a:prstGeom prst="rect">
            <a:avLst/>
          </a:prstGeom>
          <a:noFill/>
          <a:ln>
            <a:noFill/>
          </a:ln>
        </p:spPr>
        <p:txBody>
          <a:bodyPr spcFirstLastPara="1" wrap="square" lIns="0" tIns="0" rIns="0" bIns="0" anchor="b" anchorCtr="0">
            <a:normAutofit/>
          </a:bodyPr>
          <a:lstStyle>
            <a:lvl1pPr marR="0" lvl="0" algn="ctr">
              <a:lnSpc>
                <a:spcPct val="70000"/>
              </a:lnSpc>
              <a:spcBef>
                <a:spcPts val="0"/>
              </a:spcBef>
              <a:spcAft>
                <a:spcPts val="0"/>
              </a:spcAft>
              <a:buClr>
                <a:srgbClr val="F8F6F0"/>
              </a:buClr>
              <a:buSzPts val="6800"/>
              <a:buFont typeface="Kanit Black"/>
              <a:buNone/>
              <a:defRPr sz="9066" b="0">
                <a:solidFill>
                  <a:srgbClr val="F8F6F0"/>
                </a:solidFill>
                <a:latin typeface="Kanit Black"/>
                <a:ea typeface="Kanit Black"/>
                <a:cs typeface="Kanit Black"/>
                <a:sym typeface="Kanit Black"/>
              </a:defRPr>
            </a:lvl1pPr>
            <a:lvl2pPr lvl="1" algn="ctr">
              <a:lnSpc>
                <a:spcPct val="100000"/>
              </a:lnSpc>
              <a:spcBef>
                <a:spcPts val="0"/>
              </a:spcBef>
              <a:spcAft>
                <a:spcPts val="0"/>
              </a:spcAft>
              <a:buClr>
                <a:srgbClr val="F8F6F0"/>
              </a:buClr>
              <a:buSzPts val="6800"/>
              <a:buNone/>
              <a:defRPr sz="9066">
                <a:solidFill>
                  <a:srgbClr val="F8F6F0"/>
                </a:solidFill>
              </a:defRPr>
            </a:lvl2pPr>
            <a:lvl3pPr lvl="2" algn="ctr">
              <a:lnSpc>
                <a:spcPct val="100000"/>
              </a:lnSpc>
              <a:spcBef>
                <a:spcPts val="0"/>
              </a:spcBef>
              <a:spcAft>
                <a:spcPts val="0"/>
              </a:spcAft>
              <a:buClr>
                <a:srgbClr val="F8F6F0"/>
              </a:buClr>
              <a:buSzPts val="6800"/>
              <a:buNone/>
              <a:defRPr sz="9066">
                <a:solidFill>
                  <a:srgbClr val="F8F6F0"/>
                </a:solidFill>
              </a:defRPr>
            </a:lvl3pPr>
            <a:lvl4pPr lvl="3" algn="ctr">
              <a:lnSpc>
                <a:spcPct val="100000"/>
              </a:lnSpc>
              <a:spcBef>
                <a:spcPts val="0"/>
              </a:spcBef>
              <a:spcAft>
                <a:spcPts val="0"/>
              </a:spcAft>
              <a:buClr>
                <a:srgbClr val="F8F6F0"/>
              </a:buClr>
              <a:buSzPts val="6800"/>
              <a:buNone/>
              <a:defRPr sz="9066">
                <a:solidFill>
                  <a:srgbClr val="F8F6F0"/>
                </a:solidFill>
              </a:defRPr>
            </a:lvl4pPr>
            <a:lvl5pPr lvl="4" algn="ctr">
              <a:lnSpc>
                <a:spcPct val="100000"/>
              </a:lnSpc>
              <a:spcBef>
                <a:spcPts val="0"/>
              </a:spcBef>
              <a:spcAft>
                <a:spcPts val="0"/>
              </a:spcAft>
              <a:buClr>
                <a:srgbClr val="F8F6F0"/>
              </a:buClr>
              <a:buSzPts val="6800"/>
              <a:buNone/>
              <a:defRPr sz="9066">
                <a:solidFill>
                  <a:srgbClr val="F8F6F0"/>
                </a:solidFill>
              </a:defRPr>
            </a:lvl5pPr>
            <a:lvl6pPr lvl="5" algn="ctr">
              <a:lnSpc>
                <a:spcPct val="100000"/>
              </a:lnSpc>
              <a:spcBef>
                <a:spcPts val="0"/>
              </a:spcBef>
              <a:spcAft>
                <a:spcPts val="0"/>
              </a:spcAft>
              <a:buClr>
                <a:srgbClr val="F8F6F0"/>
              </a:buClr>
              <a:buSzPts val="6800"/>
              <a:buNone/>
              <a:defRPr sz="9066">
                <a:solidFill>
                  <a:srgbClr val="F8F6F0"/>
                </a:solidFill>
              </a:defRPr>
            </a:lvl6pPr>
            <a:lvl7pPr lvl="6" algn="ctr">
              <a:lnSpc>
                <a:spcPct val="100000"/>
              </a:lnSpc>
              <a:spcBef>
                <a:spcPts val="0"/>
              </a:spcBef>
              <a:spcAft>
                <a:spcPts val="0"/>
              </a:spcAft>
              <a:buClr>
                <a:srgbClr val="F8F6F0"/>
              </a:buClr>
              <a:buSzPts val="6800"/>
              <a:buNone/>
              <a:defRPr sz="9066">
                <a:solidFill>
                  <a:srgbClr val="F8F6F0"/>
                </a:solidFill>
              </a:defRPr>
            </a:lvl7pPr>
            <a:lvl8pPr lvl="7" algn="ctr">
              <a:lnSpc>
                <a:spcPct val="100000"/>
              </a:lnSpc>
              <a:spcBef>
                <a:spcPts val="0"/>
              </a:spcBef>
              <a:spcAft>
                <a:spcPts val="0"/>
              </a:spcAft>
              <a:buClr>
                <a:srgbClr val="F8F6F0"/>
              </a:buClr>
              <a:buSzPts val="6800"/>
              <a:buNone/>
              <a:defRPr sz="9066">
                <a:solidFill>
                  <a:srgbClr val="F8F6F0"/>
                </a:solidFill>
              </a:defRPr>
            </a:lvl8pPr>
            <a:lvl9pPr lvl="8" algn="ctr">
              <a:lnSpc>
                <a:spcPct val="100000"/>
              </a:lnSpc>
              <a:spcBef>
                <a:spcPts val="0"/>
              </a:spcBef>
              <a:spcAft>
                <a:spcPts val="0"/>
              </a:spcAft>
              <a:buClr>
                <a:srgbClr val="F8F6F0"/>
              </a:buClr>
              <a:buSzPts val="6800"/>
              <a:buNone/>
              <a:defRPr sz="9066">
                <a:solidFill>
                  <a:srgbClr val="F8F6F0"/>
                </a:solidFill>
              </a:defRPr>
            </a:lvl9pPr>
          </a:lstStyle>
          <a:p>
            <a:endParaRPr/>
          </a:p>
        </p:txBody>
      </p:sp>
    </p:spTree>
    <p:extLst>
      <p:ext uri="{BB962C8B-B14F-4D97-AF65-F5344CB8AC3E}">
        <p14:creationId xmlns:p14="http://schemas.microsoft.com/office/powerpoint/2010/main" val="9739753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9" y="4202613"/>
            <a:ext cx="4395492" cy="418347"/>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40900914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9"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7" name="Content Placeholder 2"/>
          <p:cNvSpPr>
            <a:spLocks noGrp="1"/>
          </p:cNvSpPr>
          <p:nvPr>
            <p:ph idx="15" hasCustomPrompt="1"/>
          </p:nvPr>
        </p:nvSpPr>
        <p:spPr>
          <a:xfrm>
            <a:off x="376495" y="2044213"/>
            <a:ext cx="7256351" cy="3547195"/>
          </a:xfrm>
          <a:prstGeom prst="rect">
            <a:avLst/>
          </a:prstGeom>
        </p:spPr>
        <p:txBody>
          <a:bodyPr lIns="0" tIns="0" rIns="0" bIns="0"/>
          <a:lstStyle>
            <a:lvl1pPr marL="342891" marR="0" indent="-342891" algn="l" defTabSz="914377"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6710055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2"/>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0796024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6" y="422333"/>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35274130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5"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531032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3" y="1026329"/>
            <a:ext cx="7122867"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05634614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8"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405736" y="528365"/>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405736" y="1011729"/>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393428" y="1637047"/>
            <a:ext cx="4784056" cy="4837749"/>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5748632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9"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6" y="1807351"/>
            <a:ext cx="4916179"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20"/>
            <a:ext cx="4784056" cy="4837749"/>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Tree>
    <p:extLst>
      <p:ext uri="{BB962C8B-B14F-4D97-AF65-F5344CB8AC3E}">
        <p14:creationId xmlns:p14="http://schemas.microsoft.com/office/powerpoint/2010/main" val="2944576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8000"/>
          </a:xfrm>
          <a:prstGeom prst="rect">
            <a:avLst/>
          </a:prstGeom>
        </p:spPr>
      </p:pic>
      <p:pic>
        <p:nvPicPr>
          <p:cNvPr id="20" name="Pictur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763961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5"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9"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1" name="Content Placeholder 2"/>
          <p:cNvSpPr>
            <a:spLocks noGrp="1"/>
          </p:cNvSpPr>
          <p:nvPr>
            <p:ph idx="15" hasCustomPrompt="1"/>
          </p:nvPr>
        </p:nvSpPr>
        <p:spPr>
          <a:xfrm>
            <a:off x="446398" y="1879602"/>
            <a:ext cx="4413471" cy="403004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1"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8149666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14470058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65540943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092837" y="1906293"/>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0"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9"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4" name="Content Placeholder 2"/>
          <p:cNvSpPr>
            <a:spLocks noGrp="1"/>
          </p:cNvSpPr>
          <p:nvPr>
            <p:ph idx="18" hasCustomPrompt="1"/>
          </p:nvPr>
        </p:nvSpPr>
        <p:spPr>
          <a:xfrm>
            <a:off x="565248" y="1929859"/>
            <a:ext cx="3376061" cy="4050903"/>
          </a:xfrm>
          <a:prstGeom prst="rect">
            <a:avLst/>
          </a:prstGeom>
        </p:spPr>
        <p:txBody>
          <a:bodyPr lIns="0" tIns="0" rIns="0" bIns="0"/>
          <a:lstStyle>
            <a:lvl1pPr marL="342891" marR="0" indent="-342891" algn="l" defTabSz="914377"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538482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537108"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10" y="528365"/>
            <a:ext cx="9317775"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29"/>
            <a:ext cx="9349928"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8" y="2083647"/>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5" cy="296691"/>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3" y="2441807"/>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8"/>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585322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2"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589090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8" y="513767"/>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997131"/>
            <a:ext cx="998598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7985856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754471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7" y="1011729"/>
            <a:ext cx="9398157"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3"/>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2410810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594" marR="0" indent="-228594" algn="ctr"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98389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6324781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9" y="195527"/>
            <a:ext cx="1136903" cy="570405"/>
          </a:xfrm>
          <a:prstGeom prst="rect">
            <a:avLst/>
          </a:prstGeom>
        </p:spPr>
      </p:pic>
      <p:sp>
        <p:nvSpPr>
          <p:cNvPr id="15" name="Rectangle 14"/>
          <p:cNvSpPr/>
          <p:nvPr/>
        </p:nvSpPr>
        <p:spPr>
          <a:xfrm>
            <a:off x="458177"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 name="Group 15"/>
          <p:cNvGrpSpPr/>
          <p:nvPr/>
        </p:nvGrpSpPr>
        <p:grpSpPr>
          <a:xfrm>
            <a:off x="677448" y="1901613"/>
            <a:ext cx="1772200" cy="675907"/>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 Placeholder 25"/>
          <p:cNvSpPr>
            <a:spLocks noGrp="1"/>
          </p:cNvSpPr>
          <p:nvPr>
            <p:ph type="body" sz="quarter" idx="13" hasCustomPrompt="1"/>
          </p:nvPr>
        </p:nvSpPr>
        <p:spPr>
          <a:xfrm>
            <a:off x="1009421" y="2882717"/>
            <a:ext cx="9074707"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9" y="4160589"/>
            <a:ext cx="5892267" cy="663111"/>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grpSp>
        <p:nvGrpSpPr>
          <p:cNvPr id="30" name="Group 29"/>
          <p:cNvGrpSpPr/>
          <p:nvPr/>
        </p:nvGrpSpPr>
        <p:grpSpPr>
          <a:xfrm>
            <a:off x="8695160" y="4624329"/>
            <a:ext cx="1772200" cy="675907"/>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2492969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1"/>
            <a:ext cx="12192000" cy="6887131"/>
          </a:xfrm>
          <a:prstGeom prst="rect">
            <a:avLst/>
          </a:prstGeom>
        </p:spPr>
      </p:pic>
      <p:grpSp>
        <p:nvGrpSpPr>
          <p:cNvPr id="7" name="Group 6"/>
          <p:cNvGrpSpPr/>
          <p:nvPr/>
        </p:nvGrpSpPr>
        <p:grpSpPr>
          <a:xfrm>
            <a:off x="5122346" y="0"/>
            <a:ext cx="7069655"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7"/>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16"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1335240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Tree>
    <p:extLst>
      <p:ext uri="{BB962C8B-B14F-4D97-AF65-F5344CB8AC3E}">
        <p14:creationId xmlns:p14="http://schemas.microsoft.com/office/powerpoint/2010/main" val="36816198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Tree>
    <p:extLst>
      <p:ext uri="{BB962C8B-B14F-4D97-AF65-F5344CB8AC3E}">
        <p14:creationId xmlns:p14="http://schemas.microsoft.com/office/powerpoint/2010/main" val="19201522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2_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255846134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3_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4418936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1_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954968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1_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0"/>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74094850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1_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4" y="422331"/>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8185003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1_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3" y="1011730"/>
            <a:ext cx="931777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56901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0"/>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444172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1_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4" y="1026329"/>
            <a:ext cx="7122866"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9981206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2_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4" y="1026329"/>
            <a:ext cx="7122866"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7011194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2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7"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405736" y="528365"/>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405735" y="1011730"/>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393428" y="1637046"/>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4019153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3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5" y="1807351"/>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19"/>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36111386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1_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8"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372763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1_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377342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1_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3130250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1_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9170041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1_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841465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1_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2"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775589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4" y="422331"/>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207801430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1_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13766"/>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997131"/>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78474690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1_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0342685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1_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531992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1_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5374309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1_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8" y="195526"/>
            <a:ext cx="1136903" cy="570405"/>
          </a:xfrm>
          <a:prstGeom prst="rect">
            <a:avLst/>
          </a:prstGeom>
        </p:spPr>
      </p:pic>
      <p:sp>
        <p:nvSpPr>
          <p:cNvPr id="15" name="Rectangle 14"/>
          <p:cNvSpPr/>
          <p:nvPr/>
        </p:nvSpPr>
        <p:spPr>
          <a:xfrm>
            <a:off x="458176"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1901614"/>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1009421" y="2882716"/>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8" y="4160589"/>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grpSp>
        <p:nvGrpSpPr>
          <p:cNvPr id="30" name="Group 29"/>
          <p:cNvGrpSpPr/>
          <p:nvPr/>
        </p:nvGrpSpPr>
        <p:grpSpPr>
          <a:xfrm>
            <a:off x="8695160" y="4624330"/>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7234608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1_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0"/>
            <a:ext cx="12192000" cy="6887130"/>
          </a:xfrm>
          <a:prstGeom prst="rect">
            <a:avLst/>
          </a:prstGeom>
        </p:spPr>
      </p:pic>
      <p:grpSp>
        <p:nvGrpSpPr>
          <p:cNvPr id="7" name="Group 6"/>
          <p:cNvGrpSpPr/>
          <p:nvPr/>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4247775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2_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0" y="-29130"/>
            <a:ext cx="12192000" cy="6887130"/>
          </a:xfrm>
          <a:prstGeom prst="rect">
            <a:avLst/>
          </a:prstGeom>
        </p:spPr>
      </p:pic>
      <p:grpSp>
        <p:nvGrpSpPr>
          <p:cNvPr id="7" name="Group 6"/>
          <p:cNvGrpSpPr/>
          <p:nvPr/>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81138422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1_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Tree>
    <p:extLst>
      <p:ext uri="{BB962C8B-B14F-4D97-AF65-F5344CB8AC3E}">
        <p14:creationId xmlns:p14="http://schemas.microsoft.com/office/powerpoint/2010/main" val="125965075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_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3017614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chemeClr val="tx1"/>
                </a:solidFill>
              </a:defRPr>
            </a:lvl1pPr>
          </a:lstStyle>
          <a:p>
            <a:r>
              <a:rPr lang="en-US"/>
              <a:t>Maxfield Weiss | @CDP @maxfieldweiss</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2623813" y="-136525"/>
            <a:ext cx="7541158"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509365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3" y="1011730"/>
            <a:ext cx="931777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40945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4" y="1026329"/>
            <a:ext cx="7122866"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49687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4" y="1026329"/>
            <a:ext cx="7122866"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5273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3404032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Name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8" cy="6858000"/>
          </a:xfrm>
          <a:prstGeom prst="rect">
            <a:avLst/>
          </a:prstGeom>
        </p:spPr>
      </p:pic>
      <p:pic>
        <p:nvPicPr>
          <p:cNvPr id="20" name="Pictur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7" name="Content Placeholder 2"/>
          <p:cNvSpPr>
            <a:spLocks noGrp="1"/>
          </p:cNvSpPr>
          <p:nvPr>
            <p:ph idx="15" hasCustomPrompt="1"/>
          </p:nvPr>
        </p:nvSpPr>
        <p:spPr>
          <a:xfrm>
            <a:off x="376494" y="2044214"/>
            <a:ext cx="7256351" cy="3547194"/>
          </a:xfrm>
          <a:prstGeom prst="rect">
            <a:avLst/>
          </a:prstGeom>
        </p:spPr>
        <p:txBody>
          <a:bodyPr lIns="0" tIns="0" rIns="0" bIns="0"/>
          <a:lstStyle>
            <a:lvl1pPr marL="342900" marR="0" indent="-342900" algn="l" defTabSz="914400"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908017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0"/>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444172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4" y="422331"/>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2078014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7"/>
            <a:ext cx="11130525" cy="98319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59"/>
            <a:ext cx="11130525" cy="2251787"/>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0"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3" y="1011730"/>
            <a:ext cx="931777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40945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27962" y="6071276"/>
            <a:ext cx="1458320" cy="607634"/>
          </a:xfrm>
          <a:prstGeom prst="rect">
            <a:avLst/>
          </a:prstGeom>
        </p:spPr>
      </p:pic>
      <p:sp>
        <p:nvSpPr>
          <p:cNvPr id="28" name="Content Placeholder 2"/>
          <p:cNvSpPr>
            <a:spLocks noGrp="1"/>
          </p:cNvSpPr>
          <p:nvPr>
            <p:ph idx="15" hasCustomPrompt="1"/>
          </p:nvPr>
        </p:nvSpPr>
        <p:spPr>
          <a:xfrm>
            <a:off x="537108" y="1854475"/>
            <a:ext cx="6581666" cy="3833356"/>
          </a:xfrm>
          <a:prstGeom prst="rect">
            <a:avLst/>
          </a:prstGeom>
        </p:spPr>
        <p:txBody>
          <a:bodyPr lIns="0" tIns="0" rIns="0" bIns="0"/>
          <a:lstStyle>
            <a:lvl1pPr marL="0" marR="0" indent="0" algn="just" defTabSz="914400"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6"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4" y="1026329"/>
            <a:ext cx="7122866"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49687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543227" y="-7749"/>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405736" y="528365"/>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405735" y="1011730"/>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393428" y="1637046"/>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12297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2873761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5" y="1807351"/>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19"/>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2187311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8"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1326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264919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66490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327497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469699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2"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05599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13766"/>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997131"/>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27824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40207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1434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3404032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60601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09498" y="195526"/>
            <a:ext cx="1136903" cy="570405"/>
          </a:xfrm>
          <a:prstGeom prst="rect">
            <a:avLst/>
          </a:prstGeom>
        </p:spPr>
      </p:pic>
      <p:sp>
        <p:nvSpPr>
          <p:cNvPr id="15" name="Rectangle 14"/>
          <p:cNvSpPr/>
          <p:nvPr/>
        </p:nvSpPr>
        <p:spPr>
          <a:xfrm>
            <a:off x="458176"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1901614"/>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1009421" y="2882716"/>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8" y="4160589"/>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grpSp>
        <p:nvGrpSpPr>
          <p:cNvPr id="30" name="Group 29"/>
          <p:cNvGrpSpPr/>
          <p:nvPr/>
        </p:nvGrpSpPr>
        <p:grpSpPr>
          <a:xfrm>
            <a:off x="8695160" y="4624330"/>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378547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email">
            <a:grayscl/>
            <a:extLst>
              <a:ext uri="{28A0092B-C50C-407E-A947-70E740481C1C}">
                <a14:useLocalDpi xmlns:a14="http://schemas.microsoft.com/office/drawing/2010/main" val="0"/>
              </a:ext>
            </a:extLst>
          </a:blip>
          <a:srcRect/>
          <a:stretch/>
        </p:blipFill>
        <p:spPr>
          <a:xfrm>
            <a:off x="0" y="-29130"/>
            <a:ext cx="12192000" cy="6887130"/>
          </a:xfrm>
          <a:prstGeom prst="rect">
            <a:avLst/>
          </a:prstGeom>
        </p:spPr>
      </p:pic>
      <p:grpSp>
        <p:nvGrpSpPr>
          <p:cNvPr id="7" name="Group 6"/>
          <p:cNvGrpSpPr/>
          <p:nvPr/>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325691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Tree>
    <p:extLst>
      <p:ext uri="{BB962C8B-B14F-4D97-AF65-F5344CB8AC3E}">
        <p14:creationId xmlns:p14="http://schemas.microsoft.com/office/powerpoint/2010/main" val="1377108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1971581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3127" y="0"/>
            <a:ext cx="6648773" cy="6865749"/>
          </a:xfrm>
          <a:prstGeom prst="rect">
            <a:avLst/>
          </a:prstGeom>
        </p:spPr>
        <p:txBody>
          <a:bodyPr/>
          <a:lstStyle>
            <a:lvl1pPr>
              <a:defRPr baseline="0">
                <a:latin typeface="+mj-lt"/>
              </a:defRPr>
            </a:lvl1pPr>
          </a:lstStyle>
          <a:p>
            <a:r>
              <a:rPr lang="en-US"/>
              <a:t>Insert own picture – right click and send to back – place triangles over top</a:t>
            </a:r>
          </a:p>
        </p:txBody>
      </p:sp>
      <p:sp>
        <p:nvSpPr>
          <p:cNvPr id="29" name="Title 1"/>
          <p:cNvSpPr>
            <a:spLocks noGrp="1"/>
          </p:cNvSpPr>
          <p:nvPr>
            <p:ph type="title" hasCustomPrompt="1"/>
          </p:nvPr>
        </p:nvSpPr>
        <p:spPr>
          <a:xfrm>
            <a:off x="7019755" y="1340208"/>
            <a:ext cx="491617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0" name="Text Placeholder 14"/>
          <p:cNvSpPr>
            <a:spLocks noGrp="1"/>
          </p:cNvSpPr>
          <p:nvPr>
            <p:ph type="body" sz="quarter" idx="13" hasCustomPrompt="1"/>
          </p:nvPr>
        </p:nvSpPr>
        <p:spPr>
          <a:xfrm>
            <a:off x="7019755" y="1807351"/>
            <a:ext cx="4916179"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31" name="Content Placeholder 2"/>
          <p:cNvSpPr>
            <a:spLocks noGrp="1"/>
          </p:cNvSpPr>
          <p:nvPr>
            <p:ph idx="16" hasCustomPrompt="1"/>
          </p:nvPr>
        </p:nvSpPr>
        <p:spPr>
          <a:xfrm>
            <a:off x="7019755" y="2374119"/>
            <a:ext cx="4784056" cy="4837749"/>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2"/>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0" name="Footer Placeholder 1"/>
          <p:cNvSpPr>
            <a:spLocks noGrp="1"/>
          </p:cNvSpPr>
          <p:nvPr>
            <p:ph type="ftr" sz="quarter" idx="17"/>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8"/>
          </p:nvPr>
        </p:nvSpPr>
        <p:spPr/>
        <p:txBody>
          <a:bodyPr/>
          <a:lstStyle/>
          <a:p>
            <a:fld id="{CA7E3AA6-5088-D944-AC75-93D07D6D345B}" type="slidenum">
              <a:rPr lang="en-US" smtClean="0"/>
              <a:t>‹N°›</a:t>
            </a:fld>
            <a:endParaRPr lang="en-US"/>
          </a:p>
        </p:txBody>
      </p:sp>
      <p:pic>
        <p:nvPicPr>
          <p:cNvPr id="8" name="Picture 7">
            <a:extLst>
              <a:ext uri="{FF2B5EF4-FFF2-40B4-BE49-F238E27FC236}">
                <a16:creationId xmlns:a16="http://schemas.microsoft.com/office/drawing/2014/main" id="{411A48D8-8E48-B24B-BCD8-E116DA6172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1975562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latin typeface="+mj-lt"/>
              </a:defRPr>
            </a:lvl1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p>
          <a:p>
            <a:r>
              <a:rPr lang="en-US"/>
              <a:t>Add picture – add triangles over the top</a:t>
            </a:r>
          </a:p>
        </p:txBody>
      </p:sp>
      <p:sp>
        <p:nvSpPr>
          <p:cNvPr id="33" name="Title 1"/>
          <p:cNvSpPr>
            <a:spLocks noGrp="1"/>
          </p:cNvSpPr>
          <p:nvPr>
            <p:ph type="title" hasCustomPrompt="1"/>
          </p:nvPr>
        </p:nvSpPr>
        <p:spPr>
          <a:xfrm>
            <a:off x="449528"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2"/>
              </a:buBlip>
              <a:tabLst/>
              <a:defRPr/>
            </a:pPr>
            <a:r>
              <a:rPr lang="en-GB"/>
              <a:t>Bulleted list (22)</a:t>
            </a:r>
            <a:endParaRPr lang="en-US"/>
          </a:p>
          <a:p>
            <a:pPr lvl="0"/>
            <a:endParaRPr lang="en-US"/>
          </a:p>
        </p:txBody>
      </p:sp>
      <p:sp>
        <p:nvSpPr>
          <p:cNvPr id="2" name="Rectangle 1"/>
          <p:cNvSpPr/>
          <p:nvPr/>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316337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US"/>
              <a:t>C</a:t>
            </a: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4"/>
              </a:buBlip>
              <a:tabLst/>
              <a:defRPr/>
            </a:pPr>
            <a:r>
              <a:rPr lang="en-GB"/>
              <a:t>Bulleted list (22)</a:t>
            </a:r>
          </a:p>
          <a:p>
            <a:pPr lvl="0"/>
            <a:r>
              <a:rPr lang="en-US"/>
              <a:t>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71248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US"/>
              <a:t>C</a:t>
            </a: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207945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US"/>
              <a:t>C</a:t>
            </a: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HART OR TABLE</a:t>
            </a:r>
          </a:p>
        </p:txBody>
      </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5"/>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87153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67028" y="319722"/>
            <a:ext cx="1968906" cy="847653"/>
          </a:xfrm>
          <a:prstGeom prst="rect">
            <a:avLst/>
          </a:prstGeom>
        </p:spPr>
      </p:pic>
    </p:spTree>
    <p:extLst>
      <p:ext uri="{BB962C8B-B14F-4D97-AF65-F5344CB8AC3E}">
        <p14:creationId xmlns:p14="http://schemas.microsoft.com/office/powerpoint/2010/main" val="2915484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US"/>
              <a:t>C</a:t>
            </a: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HART OR TABLE</a:t>
            </a:r>
          </a:p>
        </p:txBody>
      </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sz="1800" baseline="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 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p>
          <a:p>
            <a:pPr lvl="0"/>
            <a:r>
              <a:rPr lang="en-US"/>
              <a:t>CHART OR TABLE</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45275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mall picture/bullet slid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122347" y="1906292"/>
            <a:ext cx="7069654" cy="4028144"/>
          </a:xfrm>
          <a:prstGeom prst="rect">
            <a:avLst/>
          </a:prstGeom>
        </p:spPr>
        <p:txBody>
          <a:bodyPr/>
          <a:lstStyle>
            <a:lvl1pPr>
              <a:defRPr>
                <a:latin typeface="+mj-lt"/>
              </a:defRPr>
            </a:lvl1pPr>
          </a:lstStyle>
          <a:p>
            <a:r>
              <a:rPr lang="en-US"/>
              <a:t>Add picture – add triangles over the top</a:t>
            </a:r>
          </a:p>
        </p:txBody>
      </p:sp>
      <p:sp>
        <p:nvSpPr>
          <p:cNvPr id="33" name="Title 1"/>
          <p:cNvSpPr>
            <a:spLocks noGrp="1"/>
          </p:cNvSpPr>
          <p:nvPr>
            <p:ph type="title" hasCustomPrompt="1"/>
          </p:nvPr>
        </p:nvSpPr>
        <p:spPr>
          <a:xfrm>
            <a:off x="449528" y="528365"/>
            <a:ext cx="9253468"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4"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1" name="Content Placeholder 2"/>
          <p:cNvSpPr>
            <a:spLocks noGrp="1"/>
          </p:cNvSpPr>
          <p:nvPr>
            <p:ph idx="15" hasCustomPrompt="1"/>
          </p:nvPr>
        </p:nvSpPr>
        <p:spPr>
          <a:xfrm>
            <a:off x="446396" y="1879601"/>
            <a:ext cx="4413471" cy="4030046"/>
          </a:xfrm>
          <a:prstGeom prst="rect">
            <a:avLst/>
          </a:prstGeom>
        </p:spPr>
        <p:txBody>
          <a:bodyPr lIns="0" tIns="0" rIns="0" bIns="0"/>
          <a:lstStyle>
            <a:lvl1pPr marL="285750" marR="0" indent="-285750" algn="l" defTabSz="914400"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3"/>
              </a:buBlip>
              <a:tabLst/>
              <a:defRPr/>
            </a:pPr>
            <a:r>
              <a:rPr lang="en-GB"/>
              <a:t>Bulleted list (22)</a:t>
            </a:r>
            <a:endParaRPr lang="en-US"/>
          </a:p>
          <a:p>
            <a:pPr lvl="0"/>
            <a:endParaRPr lang="en-US"/>
          </a:p>
        </p:txBody>
      </p:sp>
      <p:sp>
        <p:nvSpPr>
          <p:cNvPr id="2" name="Rectangle 1"/>
          <p:cNvSpPr/>
          <p:nvPr/>
        </p:nvSpPr>
        <p:spPr>
          <a:xfrm>
            <a:off x="9867900" y="167699"/>
            <a:ext cx="2324100" cy="1181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3" name="Slide Number Placeholder 2"/>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92589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7570654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hart slide - no triangle">
    <p:spTree>
      <p:nvGrpSpPr>
        <p:cNvPr id="1" name=""/>
        <p:cNvGrpSpPr/>
        <p:nvPr/>
      </p:nvGrpSpPr>
      <p:grpSpPr>
        <a:xfrm>
          <a:off x="0" y="0"/>
          <a:ext cx="0" cy="0"/>
          <a:chOff x="0" y="0"/>
          <a:chExt cx="0" cy="0"/>
        </a:xfrm>
      </p:grpSpPr>
      <p:sp>
        <p:nvSpPr>
          <p:cNvPr id="37" name="Title 1"/>
          <p:cNvSpPr>
            <a:spLocks noGrp="1"/>
          </p:cNvSpPr>
          <p:nvPr>
            <p:ph type="title" hasCustomPrompt="1"/>
          </p:nvPr>
        </p:nvSpPr>
        <p:spPr>
          <a:xfrm>
            <a:off x="449527"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6"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3" name="Content Placeholder 2"/>
          <p:cNvSpPr>
            <a:spLocks noGrp="1"/>
          </p:cNvSpPr>
          <p:nvPr>
            <p:ph idx="1" hasCustomPrompt="1"/>
          </p:nvPr>
        </p:nvSpPr>
        <p:spPr>
          <a:xfrm>
            <a:off x="446396" y="1906291"/>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0"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37545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hart/bullet slide">
    <p:spTree>
      <p:nvGrpSpPr>
        <p:cNvPr id="1" name=""/>
        <p:cNvGrpSpPr/>
        <p:nvPr/>
      </p:nvGrpSpPr>
      <p:grpSpPr>
        <a:xfrm>
          <a:off x="0" y="0"/>
          <a:ext cx="0" cy="0"/>
          <a:chOff x="0" y="0"/>
          <a:chExt cx="0" cy="0"/>
        </a:xfrm>
      </p:grpSpPr>
      <p:pic>
        <p:nvPicPr>
          <p:cNvPr id="21" name="Picture 20"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092837" y="1906291"/>
            <a:ext cx="6591851"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8"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7" y="1011730"/>
            <a:ext cx="9269545"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24" name="Content Placeholder 2"/>
          <p:cNvSpPr>
            <a:spLocks noGrp="1"/>
          </p:cNvSpPr>
          <p:nvPr>
            <p:ph idx="18" hasCustomPrompt="1"/>
          </p:nvPr>
        </p:nvSpPr>
        <p:spPr>
          <a:xfrm>
            <a:off x="565247" y="1929859"/>
            <a:ext cx="3376061" cy="4050902"/>
          </a:xfrm>
          <a:prstGeom prst="rect">
            <a:avLst/>
          </a:prstGeom>
        </p:spPr>
        <p:txBody>
          <a:bodyPr lIns="0" tIns="0" rIns="0" bIns="0"/>
          <a:lstStyle>
            <a:lvl1pPr marL="342900" marR="0" indent="-342900" algn="l" defTabSz="914400" rtl="0" eaLnBrk="1" fontAlgn="auto" latinLnBrk="0" hangingPunct="1">
              <a:lnSpc>
                <a:spcPct val="20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50" marR="0" lvl="0" indent="-285750" algn="l" defTabSz="914400"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12"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9094002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Chart slide">
    <p:spTree>
      <p:nvGrpSpPr>
        <p:cNvPr id="1" name=""/>
        <p:cNvGrpSpPr/>
        <p:nvPr/>
      </p:nvGrpSpPr>
      <p:grpSpPr>
        <a:xfrm>
          <a:off x="0" y="0"/>
          <a:ext cx="0" cy="0"/>
          <a:chOff x="0" y="0"/>
          <a:chExt cx="0" cy="0"/>
        </a:xfrm>
      </p:grpSpPr>
      <p:pic>
        <p:nvPicPr>
          <p:cNvPr id="23" name="Picture 22"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537107"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37" name="Title 1"/>
          <p:cNvSpPr>
            <a:spLocks noGrp="1"/>
          </p:cNvSpPr>
          <p:nvPr>
            <p:ph type="title" hasCustomPrompt="1"/>
          </p:nvPr>
        </p:nvSpPr>
        <p:spPr>
          <a:xfrm>
            <a:off x="537109" y="528365"/>
            <a:ext cx="9317774"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537108" y="1011730"/>
            <a:ext cx="9349928" cy="418346"/>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18" name="Text Placeholder 14"/>
          <p:cNvSpPr>
            <a:spLocks noGrp="1"/>
          </p:cNvSpPr>
          <p:nvPr>
            <p:ph type="body" sz="quarter" idx="15" hasCustomPrompt="1"/>
          </p:nvPr>
        </p:nvSpPr>
        <p:spPr>
          <a:xfrm>
            <a:off x="537107" y="2083646"/>
            <a:ext cx="4825307" cy="296688"/>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19" name="Text Placeholder 14"/>
          <p:cNvSpPr>
            <a:spLocks noGrp="1"/>
          </p:cNvSpPr>
          <p:nvPr>
            <p:ph type="body" sz="quarter" idx="16" hasCustomPrompt="1"/>
          </p:nvPr>
        </p:nvSpPr>
        <p:spPr>
          <a:xfrm>
            <a:off x="5865932" y="2083644"/>
            <a:ext cx="4827074" cy="296690"/>
          </a:xfrm>
          <a:prstGeom prst="rect">
            <a:avLst/>
          </a:prstGeom>
        </p:spPr>
        <p:txBody>
          <a:bodyPr lIns="0" tIns="0" rIns="0" bIns="0"/>
          <a:lstStyle>
            <a:lvl1pPr marL="0" indent="0">
              <a:buNone/>
              <a:defRPr lang="en-US" sz="2000" b="1" kern="1200" baseline="0" dirty="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TABLE HEADING</a:t>
            </a:r>
            <a:endParaRPr lang="en-US"/>
          </a:p>
        </p:txBody>
      </p:sp>
      <p:sp>
        <p:nvSpPr>
          <p:cNvPr id="20" name="Content Placeholder 2"/>
          <p:cNvSpPr>
            <a:spLocks noGrp="1"/>
          </p:cNvSpPr>
          <p:nvPr>
            <p:ph idx="17" hasCustomPrompt="1"/>
          </p:nvPr>
        </p:nvSpPr>
        <p:spPr>
          <a:xfrm>
            <a:off x="5865932" y="2441806"/>
            <a:ext cx="4825307" cy="3711932"/>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sp>
        <p:nvSpPr>
          <p:cNvPr id="14" name="Footer Placeholder 1"/>
          <p:cNvSpPr>
            <a:spLocks noGrp="1"/>
          </p:cNvSpPr>
          <p:nvPr>
            <p:ph type="ftr" sz="quarter" idx="18"/>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9"/>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069683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Grey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28365"/>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2"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0550245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Grey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sp>
        <p:nvSpPr>
          <p:cNvPr id="35" name="Title 1"/>
          <p:cNvSpPr>
            <a:spLocks noGrp="1"/>
          </p:cNvSpPr>
          <p:nvPr>
            <p:ph type="title" hasCustomPrompt="1"/>
          </p:nvPr>
        </p:nvSpPr>
        <p:spPr>
          <a:xfrm>
            <a:off x="449527" y="513766"/>
            <a:ext cx="9985987"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997131"/>
            <a:ext cx="998598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6" name="Footer Placeholder 5"/>
          <p:cNvSpPr>
            <a:spLocks noGrp="1"/>
          </p:cNvSpPr>
          <p:nvPr>
            <p:ph type="ftr" sz="quarter" idx="14"/>
          </p:nvPr>
        </p:nvSpPr>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987925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ink chart slid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99744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ink chart - no triangl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a:spLocks noGrp="1"/>
          </p:cNvSpPr>
          <p:nvPr>
            <p:ph type="title" hasCustomPrompt="1"/>
          </p:nvPr>
        </p:nvSpPr>
        <p:spPr>
          <a:xfrm>
            <a:off x="449528" y="528365"/>
            <a:ext cx="9382080" cy="445152"/>
          </a:xfrm>
          <a:prstGeom prst="rect">
            <a:avLst/>
          </a:prstGeom>
        </p:spPr>
        <p:txBody>
          <a:bodyPr lIns="0" tIns="0" rIns="0" bIns="0"/>
          <a:lstStyle>
            <a:lvl1pPr>
              <a:defRPr lang="en-US" sz="2800" b="1" kern="1200" baseline="0" dirty="0">
                <a:solidFill>
                  <a:schemeClr val="bg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449526" y="1011730"/>
            <a:ext cx="9398157"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6" name="Footer Placeholder 5"/>
          <p:cNvSpPr>
            <a:spLocks noGrp="1"/>
          </p:cNvSpPr>
          <p:nvPr>
            <p:ph type="ftr" sz="quarter" idx="14"/>
          </p:nvPr>
        </p:nvSpPr>
        <p:spPr/>
        <p:txBody>
          <a:bodyPr/>
          <a:lstStyle>
            <a:lvl1pPr>
              <a:defRPr>
                <a:solidFill>
                  <a:srgbClr val="FFFFFF"/>
                </a:solidFill>
              </a:defRPr>
            </a:lvl1pPr>
          </a:lstStyle>
          <a:p>
            <a:r>
              <a:rPr lang="en-US"/>
              <a:t>Name | @Twitter</a:t>
            </a:r>
          </a:p>
        </p:txBody>
      </p:sp>
      <p:sp>
        <p:nvSpPr>
          <p:cNvPr id="3" name="Content Placeholder 2"/>
          <p:cNvSpPr>
            <a:spLocks noGrp="1"/>
          </p:cNvSpPr>
          <p:nvPr>
            <p:ph idx="1" hasCustomPrompt="1"/>
          </p:nvPr>
        </p:nvSpPr>
        <p:spPr>
          <a:xfrm>
            <a:off x="446397" y="1906291"/>
            <a:ext cx="10126256"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 TABLE / INFOGRAPHIC ILLUSTRATION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2" name="Slide Number Placeholder 1"/>
          <p:cNvSpPr>
            <a:spLocks noGrp="1"/>
          </p:cNvSpPr>
          <p:nvPr>
            <p:ph type="sldNum" sz="quarter" idx="15"/>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29803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pic>
        <p:nvPicPr>
          <p:cNvPr id="17" name="Picture 16" descr="grey-triangles.png"/>
          <p:cNvPicPr>
            <a:picLocks noChangeAspect="1"/>
          </p:cNvPicPr>
          <p:nvPr/>
        </p:nvPicPr>
        <p:blipFill>
          <a:blip r:embed="rId2">
            <a:alphaModFix amt="16000"/>
            <a:extLst>
              <a:ext uri="{28A0092B-C50C-407E-A947-70E740481C1C}">
                <a14:useLocalDpi xmlns:a14="http://schemas.microsoft.com/office/drawing/2010/main"/>
              </a:ext>
            </a:extLst>
          </a:blip>
          <a:stretch>
            <a:fillRect/>
          </a:stretch>
        </p:blipFill>
        <p:spPr>
          <a:xfrm>
            <a:off x="4650842" y="849"/>
            <a:ext cx="7541159" cy="6857153"/>
          </a:xfrm>
          <a:prstGeom prst="rect">
            <a:avLst/>
          </a:prstGeom>
        </p:spPr>
      </p:pic>
      <p:sp>
        <p:nvSpPr>
          <p:cNvPr id="37" name="Title 1"/>
          <p:cNvSpPr>
            <a:spLocks noGrp="1"/>
          </p:cNvSpPr>
          <p:nvPr>
            <p:ph type="title" hasCustomPrompt="1"/>
          </p:nvPr>
        </p:nvSpPr>
        <p:spPr>
          <a:xfrm>
            <a:off x="449529" y="528365"/>
            <a:ext cx="923739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8" name="Text Placeholder 14"/>
          <p:cNvSpPr>
            <a:spLocks noGrp="1"/>
          </p:cNvSpPr>
          <p:nvPr>
            <p:ph type="body" sz="quarter" idx="13" hasCustomPrompt="1"/>
          </p:nvPr>
        </p:nvSpPr>
        <p:spPr>
          <a:xfrm>
            <a:off x="449528" y="1011729"/>
            <a:ext cx="926954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028" y="319723"/>
            <a:ext cx="1968907" cy="847653"/>
          </a:xfrm>
          <a:prstGeom prst="rect">
            <a:avLst/>
          </a:prstGeom>
        </p:spPr>
      </p:pic>
      <p:sp>
        <p:nvSpPr>
          <p:cNvPr id="3" name="Content Placeholder 2"/>
          <p:cNvSpPr>
            <a:spLocks noGrp="1"/>
          </p:cNvSpPr>
          <p:nvPr>
            <p:ph idx="1" hasCustomPrompt="1"/>
          </p:nvPr>
        </p:nvSpPr>
        <p:spPr>
          <a:xfrm>
            <a:off x="446396" y="1906293"/>
            <a:ext cx="10238293" cy="4028145"/>
          </a:xfrm>
          <a:prstGeom prst="rect">
            <a:avLst/>
          </a:prstGeom>
        </p:spPr>
        <p:txBody>
          <a:bodyPr lIns="0" tIns="0" rIns="0" bIns="0"/>
          <a:lstStyle>
            <a:lvl1pPr marL="0" indent="0">
              <a:buNone/>
              <a:defRPr sz="1800" baseline="0">
                <a:solidFill>
                  <a:schemeClr val="bg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CHART OR TABLE</a:t>
            </a:r>
          </a:p>
        </p:txBody>
      </p:sp>
      <p:sp>
        <p:nvSpPr>
          <p:cNvPr id="11"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55401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mall quotes slid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192000" cy="6858000"/>
          </a:xfrm>
          <a:prstGeom prst="rect">
            <a:avLst/>
          </a:prstGeo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Format background – insert image – delete this box</a:t>
            </a:r>
          </a:p>
          <a:p>
            <a:endParaRPr lang="en-US"/>
          </a:p>
        </p:txBody>
      </p:sp>
      <p:sp>
        <p:nvSpPr>
          <p:cNvPr id="37" name="Text Placeholder 25"/>
          <p:cNvSpPr>
            <a:spLocks noGrp="1"/>
          </p:cNvSpPr>
          <p:nvPr>
            <p:ph type="body" sz="quarter" idx="13" hasCustomPrompt="1"/>
          </p:nvPr>
        </p:nvSpPr>
        <p:spPr>
          <a:xfrm>
            <a:off x="388008" y="480728"/>
            <a:ext cx="7186450"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9"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2769866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Big quote slide">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9498" y="195526"/>
            <a:ext cx="1136903" cy="570405"/>
          </a:xfrm>
          <a:prstGeom prst="rect">
            <a:avLst/>
          </a:prstGeom>
        </p:spPr>
      </p:pic>
      <p:sp>
        <p:nvSpPr>
          <p:cNvPr id="15" name="Rectangle 14"/>
          <p:cNvSpPr/>
          <p:nvPr/>
        </p:nvSpPr>
        <p:spPr>
          <a:xfrm>
            <a:off x="348062" y="2221256"/>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2363429"/>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892322" y="3383479"/>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p>
        </p:txBody>
      </p:sp>
      <p:sp>
        <p:nvSpPr>
          <p:cNvPr id="29" name="Text Placeholder 25"/>
          <p:cNvSpPr>
            <a:spLocks noGrp="1"/>
          </p:cNvSpPr>
          <p:nvPr>
            <p:ph type="body" sz="quarter" idx="14" hasCustomPrompt="1"/>
          </p:nvPr>
        </p:nvSpPr>
        <p:spPr>
          <a:xfrm>
            <a:off x="892322" y="4649023"/>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grpSp>
        <p:nvGrpSpPr>
          <p:cNvPr id="30" name="Group 29"/>
          <p:cNvGrpSpPr/>
          <p:nvPr/>
        </p:nvGrpSpPr>
        <p:grpSpPr>
          <a:xfrm>
            <a:off x="8695160" y="5086145"/>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3391512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8" y="195526"/>
            <a:ext cx="1136903" cy="570405"/>
          </a:xfrm>
          <a:prstGeom prst="rect">
            <a:avLst/>
          </a:prstGeom>
        </p:spPr>
      </p:pic>
      <p:sp>
        <p:nvSpPr>
          <p:cNvPr id="15" name="Rectangle 14"/>
          <p:cNvSpPr/>
          <p:nvPr/>
        </p:nvSpPr>
        <p:spPr>
          <a:xfrm>
            <a:off x="348062" y="2221256"/>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2363429"/>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892322" y="3383479"/>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p>
        </p:txBody>
      </p:sp>
      <p:sp>
        <p:nvSpPr>
          <p:cNvPr id="29" name="Text Placeholder 25"/>
          <p:cNvSpPr>
            <a:spLocks noGrp="1"/>
          </p:cNvSpPr>
          <p:nvPr>
            <p:ph type="body" sz="quarter" idx="14" hasCustomPrompt="1"/>
          </p:nvPr>
        </p:nvSpPr>
        <p:spPr>
          <a:xfrm>
            <a:off x="892322" y="4649023"/>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grpSp>
        <p:nvGrpSpPr>
          <p:cNvPr id="30" name="Group 29"/>
          <p:cNvGrpSpPr/>
          <p:nvPr/>
        </p:nvGrpSpPr>
        <p:grpSpPr>
          <a:xfrm>
            <a:off x="8695160" y="5086145"/>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196935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g quote slide">
    <p:spTree>
      <p:nvGrpSpPr>
        <p:cNvPr id="1" name=""/>
        <p:cNvGrpSpPr/>
        <p:nvPr/>
      </p:nvGrpSpPr>
      <p:grpSpPr>
        <a:xfrm>
          <a:off x="0" y="0"/>
          <a:ext cx="0" cy="0"/>
          <a:chOff x="0" y="0"/>
          <a:chExt cx="0" cy="0"/>
        </a:xfrm>
      </p:grpSpPr>
      <p:pic>
        <p:nvPicPr>
          <p:cNvPr id="27" name="Picture 26"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7"/>
            <a:ext cx="7541158"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498" y="195526"/>
            <a:ext cx="1136903" cy="570405"/>
          </a:xfrm>
          <a:prstGeom prst="rect">
            <a:avLst/>
          </a:prstGeom>
        </p:spPr>
      </p:pic>
      <p:sp>
        <p:nvSpPr>
          <p:cNvPr id="15" name="Rectangle 14"/>
          <p:cNvSpPr/>
          <p:nvPr/>
        </p:nvSpPr>
        <p:spPr>
          <a:xfrm>
            <a:off x="458176" y="1759441"/>
            <a:ext cx="10163225" cy="371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448" y="1901614"/>
            <a:ext cx="1772200" cy="675906"/>
            <a:chOff x="-9813754" y="1408362"/>
            <a:chExt cx="1564743" cy="690410"/>
          </a:xfrm>
          <a:solidFill>
            <a:schemeClr val="accent2">
              <a:lumMod val="40000"/>
              <a:lumOff val="60000"/>
            </a:schemeClr>
          </a:solidFill>
        </p:grpSpPr>
        <p:sp>
          <p:nvSpPr>
            <p:cNvPr id="22" name="Right Triangle 2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5"/>
          <p:cNvSpPr>
            <a:spLocks noGrp="1"/>
          </p:cNvSpPr>
          <p:nvPr>
            <p:ph type="body" sz="quarter" idx="13" hasCustomPrompt="1"/>
          </p:nvPr>
        </p:nvSpPr>
        <p:spPr>
          <a:xfrm>
            <a:off x="1009421" y="2882716"/>
            <a:ext cx="9074706" cy="1138329"/>
          </a:xfrm>
          <a:prstGeom prst="rect">
            <a:avLst/>
          </a:prstGeom>
          <a:effectLst/>
        </p:spPr>
        <p:txBody>
          <a:bodyPr/>
          <a:lstStyle>
            <a:lvl1pPr marL="0" indent="0">
              <a:buNone/>
              <a:defRPr lang="en-US" sz="4000" b="1"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Quote (40)</a:t>
            </a:r>
            <a:endParaRPr lang="en-US"/>
          </a:p>
        </p:txBody>
      </p:sp>
      <p:sp>
        <p:nvSpPr>
          <p:cNvPr id="29" name="Text Placeholder 25"/>
          <p:cNvSpPr>
            <a:spLocks noGrp="1"/>
          </p:cNvSpPr>
          <p:nvPr>
            <p:ph type="body" sz="quarter" idx="14" hasCustomPrompt="1"/>
          </p:nvPr>
        </p:nvSpPr>
        <p:spPr>
          <a:xfrm>
            <a:off x="988108" y="4160589"/>
            <a:ext cx="5892267" cy="663110"/>
          </a:xfrm>
          <a:prstGeom prst="rect">
            <a:avLst/>
          </a:prstGeom>
          <a:effectLst/>
        </p:spPr>
        <p:txBody>
          <a:bodyPr/>
          <a:lstStyle>
            <a:lvl1pPr marL="0" indent="0">
              <a:buNone/>
              <a:defRPr lang="en-US" sz="2000" b="0" kern="1200" baseline="0" dirty="0" smtClean="0">
                <a:solidFill>
                  <a:schemeClr val="bg1"/>
                </a:solidFill>
                <a:latin typeface="+mj-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Text box</a:t>
            </a:r>
            <a:r>
              <a:rPr lang="en-US"/>
              <a:t> (20)</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2"/>
            <a:ext cx="1968906" cy="847653"/>
          </a:xfrm>
          <a:prstGeom prst="rect">
            <a:avLst/>
          </a:prstGeom>
        </p:spPr>
      </p:pic>
      <p:grpSp>
        <p:nvGrpSpPr>
          <p:cNvPr id="30" name="Group 29"/>
          <p:cNvGrpSpPr/>
          <p:nvPr/>
        </p:nvGrpSpPr>
        <p:grpSpPr>
          <a:xfrm>
            <a:off x="8695160" y="4624330"/>
            <a:ext cx="1772200" cy="675906"/>
            <a:chOff x="-9813754" y="1408362"/>
            <a:chExt cx="1564743" cy="690410"/>
          </a:xfrm>
          <a:solidFill>
            <a:schemeClr val="accent2">
              <a:lumMod val="40000"/>
              <a:lumOff val="60000"/>
            </a:schemeClr>
          </a:solidFill>
        </p:grpSpPr>
        <p:sp>
          <p:nvSpPr>
            <p:cNvPr id="32" name="Right Triangle 31"/>
            <p:cNvSpPr/>
            <p:nvPr/>
          </p:nvSpPr>
          <p:spPr>
            <a:xfrm rot="10800000">
              <a:off x="-9813754"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0800000">
              <a:off x="-8954007" y="1408362"/>
              <a:ext cx="704996" cy="690410"/>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p:cNvSpPr>
            <a:spLocks noGrp="1"/>
          </p:cNvSpPr>
          <p:nvPr>
            <p:ph type="ftr" sz="quarter" idx="16"/>
          </p:nvPr>
        </p:nvSpPr>
        <p:spPr>
          <a:xfrm>
            <a:off x="8136490" y="6356350"/>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41116314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r="1481" b="16892"/>
          <a:stretch/>
        </p:blipFill>
        <p:spPr>
          <a:xfrm>
            <a:off x="0" y="-29130"/>
            <a:ext cx="12192000" cy="6887130"/>
          </a:xfrm>
          <a:prstGeom prst="rect">
            <a:avLst/>
          </a:prstGeom>
        </p:spPr>
      </p:pic>
      <p:grpSp>
        <p:nvGrpSpPr>
          <p:cNvPr id="7" name="Group 6"/>
          <p:cNvGrpSpPr/>
          <p:nvPr/>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873520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0" y="-29130"/>
            <a:ext cx="12192000" cy="6887130"/>
          </a:xfrm>
          <a:prstGeom prst="rect">
            <a:avLst/>
          </a:prstGeom>
        </p:spPr>
      </p:pic>
      <p:grpSp>
        <p:nvGrpSpPr>
          <p:cNvPr id="7" name="Group 6"/>
          <p:cNvGrpSpPr/>
          <p:nvPr/>
        </p:nvGrpSpPr>
        <p:grpSpPr>
          <a:xfrm>
            <a:off x="5122346" y="0"/>
            <a:ext cx="7069654" cy="6858000"/>
            <a:chOff x="2486281" y="1334060"/>
            <a:chExt cx="1955170" cy="1906680"/>
          </a:xfrm>
          <a:solidFill>
            <a:schemeClr val="accent5">
              <a:alpha val="5000"/>
            </a:schemeClr>
          </a:solidFill>
        </p:grpSpPr>
        <p:sp>
          <p:nvSpPr>
            <p:cNvPr id="8" name="Right Triangle 7"/>
            <p:cNvSpPr/>
            <p:nvPr/>
          </p:nvSpPr>
          <p:spPr>
            <a:xfrm rot="10800000">
              <a:off x="3069851" y="2285999"/>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ight Triangle 8"/>
            <p:cNvSpPr/>
            <p:nvPr/>
          </p:nvSpPr>
          <p:spPr>
            <a:xfrm rot="10800000">
              <a:off x="3072151" y="1334060"/>
              <a:ext cx="954741" cy="95474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ight Triangle 10"/>
            <p:cNvSpPr/>
            <p:nvPr/>
          </p:nvSpPr>
          <p:spPr>
            <a:xfrm rot="10800000">
              <a:off x="2486281" y="1708788"/>
              <a:ext cx="579648" cy="5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ight Triangle 11"/>
            <p:cNvSpPr/>
            <p:nvPr/>
          </p:nvSpPr>
          <p:spPr>
            <a:xfrm rot="10800000">
              <a:off x="4024592" y="2285998"/>
              <a:ext cx="416859" cy="42016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Title 1"/>
          <p:cNvSpPr>
            <a:spLocks noGrp="1"/>
          </p:cNvSpPr>
          <p:nvPr>
            <p:ph type="title" hasCustomPrompt="1"/>
          </p:nvPr>
        </p:nvSpPr>
        <p:spPr>
          <a:xfrm>
            <a:off x="388008" y="452787"/>
            <a:ext cx="10126256" cy="445152"/>
          </a:xfrm>
          <a:prstGeom prst="rect">
            <a:avLst/>
          </a:prstGeom>
        </p:spPr>
        <p:txBody>
          <a:bodyPr lIns="0" tIns="0" rIns="0" bIns="0"/>
          <a:lstStyle>
            <a:lvl1pPr>
              <a:defRPr lang="en-US" sz="2800" b="1" kern="1200" baseline="0" dirty="0">
                <a:solidFill>
                  <a:schemeClr val="bg2"/>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6" name="Text Placeholder 14"/>
          <p:cNvSpPr>
            <a:spLocks noGrp="1"/>
          </p:cNvSpPr>
          <p:nvPr>
            <p:ph type="body" sz="quarter" idx="13" hasCustomPrompt="1"/>
          </p:nvPr>
        </p:nvSpPr>
        <p:spPr>
          <a:xfrm>
            <a:off x="388008" y="1026092"/>
            <a:ext cx="10126256" cy="418346"/>
          </a:xfrm>
          <a:prstGeom prst="rect">
            <a:avLst/>
          </a:prstGeom>
        </p:spPr>
        <p:txBody>
          <a:bodyPr lIns="0" tIns="0" rIns="0" bIns="0"/>
          <a:lstStyle>
            <a:lvl1pPr marL="0" indent="0">
              <a:buNone/>
              <a:defRPr lang="en-US" sz="2200" kern="1200" baseline="0" dirty="0">
                <a:solidFill>
                  <a:schemeClr val="bg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a:t>
            </a: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
        <p:nvSpPr>
          <p:cNvPr id="16" name="Footer Placeholder 3"/>
          <p:cNvSpPr>
            <a:spLocks noGrp="1"/>
          </p:cNvSpPr>
          <p:nvPr>
            <p:ph type="ftr" sz="quarter" idx="15"/>
          </p:nvPr>
        </p:nvSpPr>
        <p:spPr>
          <a:xfrm>
            <a:off x="8136490" y="6356350"/>
            <a:ext cx="3860800" cy="365125"/>
          </a:xfrm>
        </p:spPr>
        <p:txBody>
          <a:bodyPr/>
          <a:lstStyle>
            <a:lvl1pPr>
              <a:defRPr>
                <a:solidFill>
                  <a:schemeClr val="bg1"/>
                </a:solidFill>
              </a:defRPr>
            </a:lvl1pPr>
          </a:lstStyle>
          <a:p>
            <a:r>
              <a:rPr lang="en-US"/>
              <a:t>Name | @Twitter</a:t>
            </a:r>
          </a:p>
        </p:txBody>
      </p:sp>
      <p:sp>
        <p:nvSpPr>
          <p:cNvPr id="4" name="Slide Number Placeholder 3"/>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677452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End slide pink">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2"/>
            <a:ext cx="1968904" cy="847653"/>
          </a:xfrm>
          <a:prstGeom prst="rect">
            <a:avLst/>
          </a:prstGeom>
        </p:spPr>
      </p:pic>
    </p:spTree>
    <p:extLst>
      <p:ext uri="{BB962C8B-B14F-4D97-AF65-F5344CB8AC3E}">
        <p14:creationId xmlns:p14="http://schemas.microsoft.com/office/powerpoint/2010/main" val="41250024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2" y="2863302"/>
            <a:ext cx="5946046"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4"/>
            <a:ext cx="4396216" cy="350030"/>
          </a:xfrm>
          <a:prstGeom prst="rect">
            <a:avLst/>
          </a:prstGeom>
        </p:spPr>
        <p:txBody>
          <a:bodyPr lIns="0" tIns="0" rIns="0" bIns="0"/>
          <a:lstStyle>
            <a:lvl1pPr marL="0" indent="0" algn="l">
              <a:buNone/>
              <a:defRPr sz="24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8" y="4202614"/>
            <a:ext cx="4395492" cy="418346"/>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2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7424353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Name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9"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7" name="Content Placeholder 2"/>
          <p:cNvSpPr>
            <a:spLocks noGrp="1"/>
          </p:cNvSpPr>
          <p:nvPr>
            <p:ph idx="15" hasCustomPrompt="1"/>
          </p:nvPr>
        </p:nvSpPr>
        <p:spPr>
          <a:xfrm>
            <a:off x="376495" y="2044213"/>
            <a:ext cx="7256351" cy="3547195"/>
          </a:xfrm>
          <a:prstGeom prst="rect">
            <a:avLst/>
          </a:prstGeom>
        </p:spPr>
        <p:txBody>
          <a:bodyPr lIns="0" tIns="0" rIns="0" bIns="0"/>
          <a:lstStyle>
            <a:lvl1pPr marL="342891" marR="0" indent="-342891" algn="l" defTabSz="914377"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596687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ver-Berr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273" y="2863303"/>
            <a:ext cx="5946047" cy="455256"/>
          </a:xfrm>
          <a:prstGeom prst="rect">
            <a:avLst/>
          </a:prstGeom>
        </p:spPr>
        <p:txBody>
          <a:bodyPr lIns="0" tIns="0" rIns="0" bIns="0" anchor="b"/>
          <a:lstStyle>
            <a:lvl1pPr algn="l">
              <a:defRPr lang="en-US" sz="36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US"/>
              <a:t>PRESENTATION TITLE</a:t>
            </a:r>
          </a:p>
        </p:txBody>
      </p:sp>
      <p:sp>
        <p:nvSpPr>
          <p:cNvPr id="3" name="Subtitle 2"/>
          <p:cNvSpPr>
            <a:spLocks noGrp="1"/>
          </p:cNvSpPr>
          <p:nvPr>
            <p:ph type="subTitle" idx="1" hasCustomPrompt="1"/>
          </p:nvPr>
        </p:nvSpPr>
        <p:spPr>
          <a:xfrm>
            <a:off x="294096" y="3560125"/>
            <a:ext cx="4396216" cy="350031"/>
          </a:xfrm>
          <a:prstGeom prst="rect">
            <a:avLst/>
          </a:prstGeom>
        </p:spPr>
        <p:txBody>
          <a:bodyPr lIns="0" tIns="0" rIns="0" bIns="0"/>
          <a:lstStyle>
            <a:lvl1pPr marL="0" indent="0" algn="l">
              <a:buNone/>
              <a:defRPr sz="2400" b="1">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sp>
        <p:nvSpPr>
          <p:cNvPr id="15" name="Text Placeholder 14"/>
          <p:cNvSpPr>
            <a:spLocks noGrp="1"/>
          </p:cNvSpPr>
          <p:nvPr>
            <p:ph type="body" sz="quarter" idx="13" hasCustomPrompt="1"/>
          </p:nvPr>
        </p:nvSpPr>
        <p:spPr>
          <a:xfrm>
            <a:off x="294459" y="4202613"/>
            <a:ext cx="4395492" cy="418347"/>
          </a:xfrm>
          <a:prstGeom prst="rect">
            <a:avLst/>
          </a:prstGeom>
        </p:spPr>
        <p:txBody>
          <a:bodyPr lIns="0" tIns="0" rIns="0" bIns="0"/>
          <a:lstStyle>
            <a:lvl1pPr marL="0" indent="0" algn="l">
              <a:buNone/>
              <a:defRPr lang="en-US" sz="2000" kern="120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Name</a:t>
            </a:r>
          </a:p>
          <a:p>
            <a:pPr lvl="0"/>
            <a:r>
              <a:rPr lang="en-GB"/>
              <a:t>Event</a:t>
            </a:r>
          </a:p>
          <a:p>
            <a:pPr lvl="0"/>
            <a:r>
              <a:rPr lang="en-GB"/>
              <a:t>Date</a:t>
            </a: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 y="5768149"/>
            <a:ext cx="1830864" cy="788224"/>
          </a:xfrm>
          <a:prstGeom prst="rect">
            <a:avLst/>
          </a:prstGeom>
        </p:spPr>
      </p:pic>
      <p:pic>
        <p:nvPicPr>
          <p:cNvPr id="4" name="Graphic 3">
            <a:extLst>
              <a:ext uri="{FF2B5EF4-FFF2-40B4-BE49-F238E27FC236}">
                <a16:creationId xmlns:a16="http://schemas.microsoft.com/office/drawing/2014/main" id="{20BEF644-9566-4993-B42F-82943D14D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429" y="0"/>
            <a:ext cx="7541571" cy="6858000"/>
          </a:xfrm>
          <a:prstGeom prst="rect">
            <a:avLst/>
          </a:prstGeom>
        </p:spPr>
      </p:pic>
    </p:spTree>
    <p:extLst>
      <p:ext uri="{BB962C8B-B14F-4D97-AF65-F5344CB8AC3E}">
        <p14:creationId xmlns:p14="http://schemas.microsoft.com/office/powerpoint/2010/main" val="197731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30"/>
            <a:ext cx="11130525" cy="983199"/>
          </a:xfrm>
          <a:prstGeom prst="rect">
            <a:avLst/>
          </a:prstGeom>
        </p:spPr>
        <p:txBody>
          <a:bodyPr lIns="0" tIns="0" rIns="0" bIns="0"/>
          <a:lstStyle>
            <a:lvl1pPr marL="0" marR="0" indent="0" algn="l" defTabSz="914354"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1"/>
            <a:ext cx="11130525" cy="2251787"/>
          </a:xfrm>
          <a:prstGeom prst="rect">
            <a:avLst/>
          </a:prstGeom>
        </p:spPr>
        <p:txBody>
          <a:bodyPr lIns="0" tIns="0" rIns="0" bIns="0"/>
          <a:lstStyle>
            <a:lvl1pPr marL="285737" marR="0" indent="-285737" algn="l" defTabSz="914354"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78" indent="0">
              <a:buNone/>
              <a:defRPr>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6"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78"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54"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32"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09"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pPr defTabSz="914354"/>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4"/>
            <a:ext cx="1968907" cy="847653"/>
          </a:xfrm>
          <a:prstGeom prst="rect">
            <a:avLst/>
          </a:prstGeom>
        </p:spPr>
      </p:pic>
      <p:sp>
        <p:nvSpPr>
          <p:cNvPr id="4" name="Slide Number Placeholder 3"/>
          <p:cNvSpPr>
            <a:spLocks noGrp="1"/>
          </p:cNvSpPr>
          <p:nvPr>
            <p:ph type="sldNum" sz="quarter" idx="17"/>
          </p:nvPr>
        </p:nvSpPr>
        <p:spPr/>
        <p:txBody>
          <a:bodyPr/>
          <a:lstStyle/>
          <a:p>
            <a:pPr defTabSz="914354"/>
            <a:fld id="{CA7E3AA6-5088-D944-AC75-93D07D6D345B}" type="slidenum">
              <a:rPr lang="en-US" smtClean="0">
                <a:solidFill>
                  <a:prstClr val="black">
                    <a:tint val="75000"/>
                  </a:prstClr>
                </a:solidFill>
              </a:rPr>
              <a:pPr defTabSz="914354"/>
              <a:t>‹N°›</a:t>
            </a:fld>
            <a:endParaRPr lang="en-US">
              <a:solidFill>
                <a:prstClr val="black">
                  <a:tint val="75000"/>
                </a:prstClr>
              </a:solidFill>
            </a:endParaRPr>
          </a:p>
        </p:txBody>
      </p:sp>
    </p:spTree>
    <p:extLst>
      <p:ext uri="{BB962C8B-B14F-4D97-AF65-F5344CB8AC3E}">
        <p14:creationId xmlns:p14="http://schemas.microsoft.com/office/powerpoint/2010/main" val="30100835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9"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7" name="Content Placeholder 2"/>
          <p:cNvSpPr>
            <a:spLocks noGrp="1"/>
          </p:cNvSpPr>
          <p:nvPr>
            <p:ph idx="15" hasCustomPrompt="1"/>
          </p:nvPr>
        </p:nvSpPr>
        <p:spPr>
          <a:xfrm>
            <a:off x="376495" y="2044213"/>
            <a:ext cx="7256351" cy="3547195"/>
          </a:xfrm>
          <a:prstGeom prst="rect">
            <a:avLst/>
          </a:prstGeom>
        </p:spPr>
        <p:txBody>
          <a:bodyPr lIns="0" tIns="0" rIns="0" bIns="0"/>
          <a:lstStyle>
            <a:lvl1pPr marL="342891" marR="0" indent="-342891" algn="l" defTabSz="914377"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450377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6" y="422333"/>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31994721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5"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931415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3" y="1026329"/>
            <a:ext cx="7122867"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14" name="Footer Placeholder 1"/>
          <p:cNvSpPr>
            <a:spLocks noGrp="1"/>
          </p:cNvSpPr>
          <p:nvPr>
            <p:ph type="ftr" sz="quarter" idx="16"/>
          </p:nvPr>
        </p:nvSpPr>
        <p:spPr>
          <a:xfrm>
            <a:off x="8136491" y="6356351"/>
            <a:ext cx="3860800" cy="365125"/>
          </a:xfrm>
        </p:spPr>
        <p:txBody>
          <a:bodyPr/>
          <a:lstStyle/>
          <a:p>
            <a:r>
              <a:rPr lang="en-US"/>
              <a:t>Name | @Twitter</a:t>
            </a:r>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783992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5"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pPr defTabSz="914377"/>
            <a:r>
              <a:rPr lang="en-US"/>
              <a:t>Name | @Twitter</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p:txBody>
          <a:bodyPr/>
          <a:lstStyle/>
          <a:p>
            <a:pPr defTabSz="914377"/>
            <a:fld id="{CA7E3AA6-5088-D944-AC75-93D07D6D345B}" type="slidenum">
              <a:rPr lang="en-US" smtClean="0">
                <a:solidFill>
                  <a:prstClr val="black">
                    <a:tint val="75000"/>
                  </a:prstClr>
                </a:solidFill>
              </a:rPr>
              <a:pPr defTabSz="914377"/>
              <a:t>‹N°›</a:t>
            </a:fld>
            <a:endParaRPr lang="en-US">
              <a:solidFill>
                <a:prstClr val="black">
                  <a:tint val="75000"/>
                </a:prstClr>
              </a:solidFill>
            </a:endParaRPr>
          </a:p>
        </p:txBody>
      </p:sp>
    </p:spTree>
    <p:extLst>
      <p:ext uri="{BB962C8B-B14F-4D97-AF65-F5344CB8AC3E}">
        <p14:creationId xmlns:p14="http://schemas.microsoft.com/office/powerpoint/2010/main" val="2156030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s/Image Bullets">
    <p:spTree>
      <p:nvGrpSpPr>
        <p:cNvPr id="1" name=""/>
        <p:cNvGrpSpPr/>
        <p:nvPr/>
      </p:nvGrpSpPr>
      <p:grpSpPr>
        <a:xfrm>
          <a:off x="0" y="0"/>
          <a:ext cx="0" cy="0"/>
          <a:chOff x="0" y="0"/>
          <a:chExt cx="0" cy="0"/>
        </a:xfrm>
      </p:grpSpPr>
      <p:sp>
        <p:nvSpPr>
          <p:cNvPr id="2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28" name="Text Placeholder 25"/>
          <p:cNvSpPr>
            <a:spLocks noGrp="1"/>
          </p:cNvSpPr>
          <p:nvPr>
            <p:ph type="body" sz="quarter" idx="13" hasCustomPrompt="1"/>
          </p:nvPr>
        </p:nvSpPr>
        <p:spPr>
          <a:xfrm>
            <a:off x="373411" y="480729"/>
            <a:ext cx="7186451"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CONTENTS</a:t>
            </a:r>
            <a:endParaRPr lang="en-US"/>
          </a:p>
        </p:txBody>
      </p:sp>
      <p:sp>
        <p:nvSpPr>
          <p:cNvPr id="4" name="Footer Placeholder 3"/>
          <p:cNvSpPr>
            <a:spLocks noGrp="1"/>
          </p:cNvSpPr>
          <p:nvPr>
            <p:ph type="ftr" sz="quarter" idx="16"/>
          </p:nvPr>
        </p:nvSpPr>
        <p:spPr/>
        <p:txBody>
          <a:bodyPr/>
          <a:lstStyle>
            <a:lvl1pPr>
              <a:defRPr>
                <a:solidFill>
                  <a:srgbClr val="FFFFFF"/>
                </a:solidFill>
              </a:defRPr>
            </a:lvl1pPr>
          </a:lstStyle>
          <a:p>
            <a:r>
              <a:rPr lang="en-US"/>
              <a:t>Person Name &amp; Title | @Twitter</a:t>
            </a:r>
          </a:p>
        </p:txBody>
      </p:sp>
      <p:pic>
        <p:nvPicPr>
          <p:cNvPr id="19" name="Picture 18"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0"/>
            <a:ext cx="7541159" cy="685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7" name="Content Placeholder 2"/>
          <p:cNvSpPr>
            <a:spLocks noGrp="1"/>
          </p:cNvSpPr>
          <p:nvPr>
            <p:ph idx="15" hasCustomPrompt="1"/>
          </p:nvPr>
        </p:nvSpPr>
        <p:spPr>
          <a:xfrm>
            <a:off x="376495" y="2044213"/>
            <a:ext cx="7256351" cy="3547195"/>
          </a:xfrm>
          <a:prstGeom prst="rect">
            <a:avLst/>
          </a:prstGeom>
        </p:spPr>
        <p:txBody>
          <a:bodyPr lIns="0" tIns="0" rIns="0" bIns="0"/>
          <a:lstStyle>
            <a:lvl1pPr marL="342891" marR="0" indent="-342891" algn="l" defTabSz="914377" rtl="0" eaLnBrk="1" fontAlgn="auto" latinLnBrk="0" hangingPunct="1">
              <a:lnSpc>
                <a:spcPct val="90000"/>
              </a:lnSpc>
              <a:spcBef>
                <a:spcPts val="0"/>
              </a:spcBef>
              <a:spcAft>
                <a:spcPts val="1200"/>
              </a:spcAft>
              <a:buClr>
                <a:schemeClr val="bg1"/>
              </a:buClr>
              <a:buSzTx/>
              <a:buFontTx/>
              <a:buBlip>
                <a:blip r:embed="rId4"/>
              </a:buBlip>
              <a:tabLst/>
              <a:defRPr lang="en-GB"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 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5"/>
              </a:buBlip>
              <a:tabLst/>
              <a:defRPr/>
            </a:pPr>
            <a:r>
              <a:rPr lang="en-GB"/>
              <a:t>Bulleted list (22)</a:t>
            </a:r>
          </a:p>
          <a:p>
            <a:pPr lvl="0"/>
            <a:endParaRPr lang="en-US"/>
          </a:p>
        </p:txBody>
      </p:sp>
      <p:sp>
        <p:nvSpPr>
          <p:cNvPr id="2" name="Slide Number Placeholder 1"/>
          <p:cNvSpPr>
            <a:spLocks noGrp="1"/>
          </p:cNvSpPr>
          <p:nvPr>
            <p:ph type="sldNum" sz="quarter" idx="17"/>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497625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vider Slide/Stat slide">
    <p:spTree>
      <p:nvGrpSpPr>
        <p:cNvPr id="1" name=""/>
        <p:cNvGrpSpPr/>
        <p:nvPr/>
      </p:nvGrpSpPr>
      <p:grpSpPr>
        <a:xfrm>
          <a:off x="0" y="0"/>
          <a:ext cx="0" cy="0"/>
          <a:chOff x="0" y="0"/>
          <a:chExt cx="0" cy="0"/>
        </a:xfrm>
      </p:grpSpPr>
      <p:sp>
        <p:nvSpPr>
          <p:cNvPr id="17"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
        <p:nvSpPr>
          <p:cNvPr id="44" name="Text Placeholder 25"/>
          <p:cNvSpPr>
            <a:spLocks noGrp="1"/>
          </p:cNvSpPr>
          <p:nvPr>
            <p:ph type="body" sz="quarter" idx="13" hasCustomPrompt="1"/>
          </p:nvPr>
        </p:nvSpPr>
        <p:spPr>
          <a:xfrm>
            <a:off x="373411" y="451532"/>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Name | @Twitter</a:t>
            </a:r>
          </a:p>
        </p:txBody>
      </p:sp>
      <p:pic>
        <p:nvPicPr>
          <p:cNvPr id="18" name="Picture 17" descr="grey-triangles.png"/>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4650842" y="849"/>
            <a:ext cx="7541159" cy="685715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1959248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Divider Slide/Stat slide - no triangles">
    <p:spTree>
      <p:nvGrpSpPr>
        <p:cNvPr id="1" name=""/>
        <p:cNvGrpSpPr/>
        <p:nvPr/>
      </p:nvGrpSpPr>
      <p:grpSpPr>
        <a:xfrm>
          <a:off x="0" y="0"/>
          <a:ext cx="0" cy="0"/>
          <a:chOff x="0" y="0"/>
          <a:chExt cx="0" cy="0"/>
        </a:xfrm>
      </p:grpSpPr>
      <p:sp>
        <p:nvSpPr>
          <p:cNvPr id="44" name="Text Placeholder 25"/>
          <p:cNvSpPr>
            <a:spLocks noGrp="1"/>
          </p:cNvSpPr>
          <p:nvPr>
            <p:ph type="body" sz="quarter" idx="13" hasCustomPrompt="1"/>
          </p:nvPr>
        </p:nvSpPr>
        <p:spPr>
          <a:xfrm>
            <a:off x="358816" y="422333"/>
            <a:ext cx="5772569" cy="1317625"/>
          </a:xfrm>
          <a:prstGeom prst="rect">
            <a:avLst/>
          </a:prstGeom>
          <a:effectLst/>
        </p:spPr>
        <p:txBody>
          <a:bodyPr/>
          <a:lstStyle>
            <a:lvl1pPr marL="0" indent="0">
              <a:buNone/>
              <a:defRPr lang="en-US" sz="5400" b="1" kern="1200" baseline="0" dirty="0" smtClean="0">
                <a:solidFill>
                  <a:schemeClr val="bg1"/>
                </a:solidFill>
                <a:latin typeface="+mj-lt"/>
                <a:ea typeface="Open Sans" panose="020B0606030504020204" pitchFamily="34" charset="0"/>
                <a:cs typeface="Open Sans"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GB"/>
              <a:t>TITLE</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9" y="319723"/>
            <a:ext cx="1968904" cy="847653"/>
          </a:xfrm>
          <a:prstGeom prst="rect">
            <a:avLst/>
          </a:prstGeom>
        </p:spPr>
      </p:pic>
      <p:sp>
        <p:nvSpPr>
          <p:cNvPr id="9" name="Footer Placeholder 3"/>
          <p:cNvSpPr>
            <a:spLocks noGrp="1"/>
          </p:cNvSpPr>
          <p:nvPr>
            <p:ph type="ftr" sz="quarter" idx="15"/>
          </p:nvPr>
        </p:nvSpPr>
        <p:spPr>
          <a:xfrm>
            <a:off x="8136491" y="6356351"/>
            <a:ext cx="3860800" cy="365125"/>
          </a:xfrm>
        </p:spPr>
        <p:txBody>
          <a:bodyPr/>
          <a:lstStyle>
            <a:lvl1pPr>
              <a:defRPr>
                <a:solidFill>
                  <a:schemeClr val="bg1"/>
                </a:solidFill>
              </a:defRPr>
            </a:lvl1pPr>
          </a:lstStyle>
          <a:p>
            <a:r>
              <a:rPr lang="en-US"/>
              <a:t>Name | @Twitter</a:t>
            </a:r>
          </a:p>
        </p:txBody>
      </p:sp>
      <p:sp>
        <p:nvSpPr>
          <p:cNvPr id="2" name="Slide Number Placeholder 1"/>
          <p:cNvSpPr>
            <a:spLocks noGrp="1"/>
          </p:cNvSpPr>
          <p:nvPr>
            <p:ph type="sldNum" sz="quarter" idx="16"/>
          </p:nvPr>
        </p:nvSpPr>
        <p:spPr/>
        <p:txBody>
          <a:bodyPr/>
          <a:lstStyle/>
          <a:p>
            <a:fld id="{CA7E3AA6-5088-D944-AC75-93D07D6D345B}" type="slidenum">
              <a:rPr lang="en-US" smtClean="0"/>
              <a:t>‹N°›</a:t>
            </a:fld>
            <a:endParaRPr lang="en-US"/>
          </a:p>
        </p:txBody>
      </p:sp>
      <p:sp>
        <p:nvSpPr>
          <p:cNvPr id="16" name="Picture Placeholder 3"/>
          <p:cNvSpPr>
            <a:spLocks noGrp="1"/>
          </p:cNvSpPr>
          <p:nvPr>
            <p:ph type="pic" sz="quarter" idx="14" hasCustomPrompt="1"/>
          </p:nvPr>
        </p:nvSpPr>
        <p:spPr>
          <a:xfrm>
            <a:off x="0" y="0"/>
            <a:ext cx="12192000" cy="6858000"/>
          </a:xfrm>
          <a:prstGeom prst="rect">
            <a:avLst/>
          </a:prstGeom>
        </p:spPr>
        <p:txBody>
          <a:bodyPr/>
          <a:lstStyle>
            <a:lvl1pPr algn="ctr">
              <a:defRPr baseline="0"/>
            </a:lvl1pPr>
          </a:lstStyle>
          <a:p>
            <a:r>
              <a:rPr lang="en-GB"/>
              <a:t>Format background and insert image – delete this box</a:t>
            </a:r>
            <a:endParaRPr lang="en-US"/>
          </a:p>
        </p:txBody>
      </p:sp>
    </p:spTree>
    <p:extLst>
      <p:ext uri="{BB962C8B-B14F-4D97-AF65-F5344CB8AC3E}">
        <p14:creationId xmlns:p14="http://schemas.microsoft.com/office/powerpoint/2010/main" val="18184143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6396" y="1766177"/>
            <a:ext cx="11130525" cy="43455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200" b="1"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446396" y="2449529"/>
            <a:ext cx="11130525" cy="983199"/>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446396" y="3657860"/>
            <a:ext cx="11130525" cy="2251787"/>
          </a:xfrm>
          <a:prstGeom prst="rect">
            <a:avLst/>
          </a:prstGeom>
        </p:spPr>
        <p:txBody>
          <a:bodyPr lIns="0" tIns="0" rIns="0" bIns="0"/>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baseline="0">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464125" y="528365"/>
            <a:ext cx="9333851"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464125" y="1011729"/>
            <a:ext cx="9317775"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4" name="Slide Number Placeholder 3"/>
          <p:cNvSpPr>
            <a:spLocks noGrp="1"/>
          </p:cNvSpPr>
          <p:nvPr>
            <p:ph type="sldNum" sz="quarter" idx="17"/>
          </p:nvPr>
        </p:nvSpPr>
        <p:spPr>
          <a:xfrm>
            <a:off x="11737039" y="6490208"/>
            <a:ext cx="397792" cy="360129"/>
          </a:xfrm>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674358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pic>
        <p:nvPicPr>
          <p:cNvPr id="13" name="Picture 12" descr="CDP_logo_WHITE.png"/>
          <p:cNvPicPr>
            <a:picLocks noChangeAspect="1"/>
          </p:cNvPicPr>
          <p:nvPr/>
        </p:nvPicPr>
        <p:blipFill>
          <a:blip r:embed="rId2" cstate="print"/>
          <a:stretch>
            <a:fillRect/>
          </a:stretch>
        </p:blipFill>
        <p:spPr>
          <a:xfrm>
            <a:off x="227963" y="6071276"/>
            <a:ext cx="1458320" cy="607635"/>
          </a:xfrm>
          <a:prstGeom prst="rect">
            <a:avLst/>
          </a:prstGeom>
        </p:spPr>
      </p:pic>
      <p:sp>
        <p:nvSpPr>
          <p:cNvPr id="28" name="Content Placeholder 2"/>
          <p:cNvSpPr>
            <a:spLocks noGrp="1"/>
          </p:cNvSpPr>
          <p:nvPr>
            <p:ph idx="15" hasCustomPrompt="1"/>
          </p:nvPr>
        </p:nvSpPr>
        <p:spPr>
          <a:xfrm>
            <a:off x="537108" y="1854475"/>
            <a:ext cx="6581667" cy="3833356"/>
          </a:xfrm>
          <a:prstGeom prst="rect">
            <a:avLst/>
          </a:prstGeom>
        </p:spPr>
        <p:txBody>
          <a:bodyPr lIns="0" tIns="0" rIns="0" bIns="0"/>
          <a:lstStyle>
            <a:lvl1pPr marL="0" marR="0" indent="0" algn="just" defTabSz="914377" rtl="0" eaLnBrk="1" fontAlgn="auto" latinLnBrk="0" hangingPunct="1">
              <a:lnSpc>
                <a:spcPct val="200000"/>
              </a:lnSpc>
              <a:spcBef>
                <a:spcPts val="1000"/>
              </a:spcBef>
              <a:spcAft>
                <a:spcPts val="800"/>
              </a:spcAft>
              <a:buClr>
                <a:schemeClr val="accent2"/>
              </a:buClr>
              <a:buSzTx/>
              <a:buFont typeface="Arial" panose="020B0604020202020204" pitchFamily="34" charset="0"/>
              <a:buNone/>
              <a:tabLst/>
              <a:defRPr lang="en-US" sz="2200" b="0" kern="1200" baseline="0" dirty="0" smtClean="0">
                <a:solidFill>
                  <a:schemeClr val="tx1"/>
                </a:solidFill>
                <a:latin typeface="+mj-lt"/>
                <a:ea typeface="Open Sans" panose="020B0606030504020204" pitchFamily="34" charset="0"/>
                <a:cs typeface="Open Sans" panose="020B0606030504020204" pitchFamily="34" charset="0"/>
              </a:defRPr>
            </a:lvl1pPr>
            <a:lvl2pPr marL="457189" indent="0">
              <a:buNone/>
              <a:defRPr>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marL="285744" marR="0" lvl="0" indent="-285744" algn="l" defTabSz="914377" rtl="0" eaLnBrk="1" fontAlgn="auto" latinLnBrk="0" hangingPunct="1">
              <a:lnSpc>
                <a:spcPct val="90000"/>
              </a:lnSpc>
              <a:spcBef>
                <a:spcPts val="1000"/>
              </a:spcBef>
              <a:spcAft>
                <a:spcPts val="0"/>
              </a:spcAft>
              <a:buClr>
                <a:schemeClr val="accent2"/>
              </a:buClr>
              <a:buSzTx/>
              <a:buFontTx/>
              <a:buBlip>
                <a:blip r:embed="rId3"/>
              </a:buBlip>
              <a:tabLst/>
            </a:pPr>
            <a:r>
              <a:rPr lang="en-GB"/>
              <a:t>Bulleted list (22)</a:t>
            </a:r>
            <a:endParaRPr lang="en-US"/>
          </a:p>
          <a:p>
            <a:pPr lvl="0"/>
            <a:endParaRPr lang="en-US"/>
          </a:p>
          <a:p>
            <a:pPr lvl="0"/>
            <a:endParaRPr lang="en-US"/>
          </a:p>
        </p:txBody>
      </p:sp>
      <p:sp>
        <p:nvSpPr>
          <p:cNvPr id="41" name="Title 1"/>
          <p:cNvSpPr>
            <a:spLocks noGrp="1"/>
          </p:cNvSpPr>
          <p:nvPr>
            <p:ph type="title" hasCustomPrompt="1"/>
          </p:nvPr>
        </p:nvSpPr>
        <p:spPr>
          <a:xfrm>
            <a:off x="507915" y="542964"/>
            <a:ext cx="7122867" cy="445152"/>
          </a:xfrm>
          <a:prstGeom prst="rect">
            <a:avLst/>
          </a:prstGeom>
        </p:spPr>
        <p:txBody>
          <a:bodyPr lIns="0" tIns="0" rIns="0" bIns="0"/>
          <a:lstStyle>
            <a:lvl1pPr>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42" name="Text Placeholder 14"/>
          <p:cNvSpPr>
            <a:spLocks noGrp="1"/>
          </p:cNvSpPr>
          <p:nvPr>
            <p:ph type="body" sz="quarter" idx="13" hasCustomPrompt="1"/>
          </p:nvPr>
        </p:nvSpPr>
        <p:spPr>
          <a:xfrm>
            <a:off x="507913" y="1026329"/>
            <a:ext cx="7122867" cy="418347"/>
          </a:xfrm>
          <a:prstGeom prst="rect">
            <a:avLst/>
          </a:prstGeom>
        </p:spPr>
        <p:txBody>
          <a:bodyPr lIns="0" tIns="0" rIns="0" bIns="0"/>
          <a:lstStyle>
            <a:lvl1pPr marL="0" indent="0">
              <a:buNone/>
              <a:defRPr lang="en-US" sz="2200" kern="1200" baseline="0" dirty="0">
                <a:solidFill>
                  <a:schemeClr val="tx1"/>
                </a:solidFill>
                <a:latin typeface="+mj-lt"/>
                <a:ea typeface="Open Sans" panose="020B0606030504020204" pitchFamily="34" charset="0"/>
                <a:cs typeface="Open Sans" panose="020B0606030504020204" pitchFamily="34" charset="0"/>
              </a:defRPr>
            </a:lvl1pPr>
            <a:lvl2pPr marL="457189"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buNone/>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buNone/>
              <a:def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 </a:t>
            </a: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028" y="319723"/>
            <a:ext cx="1968907" cy="847653"/>
          </a:xfrm>
          <a:prstGeom prst="rect">
            <a:avLst/>
          </a:prstGeom>
        </p:spPr>
      </p:pic>
      <p:sp>
        <p:nvSpPr>
          <p:cNvPr id="2" name="Slide Number Placeholder 1"/>
          <p:cNvSpPr>
            <a:spLocks noGrp="1"/>
          </p:cNvSpPr>
          <p:nvPr>
            <p:ph type="sldNum" sz="quarter" idx="17"/>
          </p:nvPr>
        </p:nvSpPr>
        <p:spPr>
          <a:xfrm>
            <a:off x="11737039" y="6497565"/>
            <a:ext cx="397792" cy="360129"/>
          </a:xfrm>
        </p:spPr>
        <p:txBody>
          <a:bodyPr/>
          <a:lstStyle/>
          <a:p>
            <a:fld id="{CA7E3AA6-5088-D944-AC75-93D07D6D345B}" type="slidenum">
              <a:rPr lang="en-US" smtClean="0"/>
              <a:t>‹N°›</a:t>
            </a:fld>
            <a:endParaRPr lang="en-US"/>
          </a:p>
        </p:txBody>
      </p:sp>
    </p:spTree>
    <p:extLst>
      <p:ext uri="{BB962C8B-B14F-4D97-AF65-F5344CB8AC3E}">
        <p14:creationId xmlns:p14="http://schemas.microsoft.com/office/powerpoint/2010/main" val="2581916756"/>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theme" Target="../theme/theme2.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 Type="http://schemas.openxmlformats.org/officeDocument/2006/relationships/slideLayout" Target="../slideLayouts/slideLayout330.xml"/><Relationship Id="rId21" Type="http://schemas.openxmlformats.org/officeDocument/2006/relationships/slideLayout" Target="../slideLayouts/slideLayout348.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theme" Target="../theme/theme3.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slideLayout" Target="../slideLayouts/slideLayout347.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24" Type="http://schemas.openxmlformats.org/officeDocument/2006/relationships/slideLayout" Target="../slideLayouts/slideLayout351.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slideLayout" Target="../slideLayouts/slideLayout34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26" Type="http://schemas.openxmlformats.org/officeDocument/2006/relationships/slideLayout" Target="../slideLayouts/slideLayout377.xml"/><Relationship Id="rId39" Type="http://schemas.openxmlformats.org/officeDocument/2006/relationships/slideLayout" Target="../slideLayouts/slideLayout390.xml"/><Relationship Id="rId21" Type="http://schemas.openxmlformats.org/officeDocument/2006/relationships/slideLayout" Target="../slideLayouts/slideLayout372.xml"/><Relationship Id="rId34" Type="http://schemas.openxmlformats.org/officeDocument/2006/relationships/slideLayout" Target="../slideLayouts/slideLayout385.xml"/><Relationship Id="rId42" Type="http://schemas.openxmlformats.org/officeDocument/2006/relationships/slideLayout" Target="../slideLayouts/slideLayout393.xml"/><Relationship Id="rId47" Type="http://schemas.openxmlformats.org/officeDocument/2006/relationships/slideLayout" Target="../slideLayouts/slideLayout398.xml"/><Relationship Id="rId7" Type="http://schemas.openxmlformats.org/officeDocument/2006/relationships/slideLayout" Target="../slideLayouts/slideLayout35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9" Type="http://schemas.openxmlformats.org/officeDocument/2006/relationships/slideLayout" Target="../slideLayouts/slideLayout380.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slideLayout" Target="../slideLayouts/slideLayout375.xml"/><Relationship Id="rId32" Type="http://schemas.openxmlformats.org/officeDocument/2006/relationships/slideLayout" Target="../slideLayouts/slideLayout383.xml"/><Relationship Id="rId37" Type="http://schemas.openxmlformats.org/officeDocument/2006/relationships/slideLayout" Target="../slideLayouts/slideLayout388.xml"/><Relationship Id="rId40" Type="http://schemas.openxmlformats.org/officeDocument/2006/relationships/slideLayout" Target="../slideLayouts/slideLayout391.xml"/><Relationship Id="rId45" Type="http://schemas.openxmlformats.org/officeDocument/2006/relationships/slideLayout" Target="../slideLayouts/slideLayout396.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28" Type="http://schemas.openxmlformats.org/officeDocument/2006/relationships/slideLayout" Target="../slideLayouts/slideLayout379.xml"/><Relationship Id="rId36" Type="http://schemas.openxmlformats.org/officeDocument/2006/relationships/slideLayout" Target="../slideLayouts/slideLayout387.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31" Type="http://schemas.openxmlformats.org/officeDocument/2006/relationships/slideLayout" Target="../slideLayouts/slideLayout382.xml"/><Relationship Id="rId44" Type="http://schemas.openxmlformats.org/officeDocument/2006/relationships/slideLayout" Target="../slideLayouts/slideLayout395.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 Id="rId27" Type="http://schemas.openxmlformats.org/officeDocument/2006/relationships/slideLayout" Target="../slideLayouts/slideLayout378.xml"/><Relationship Id="rId30" Type="http://schemas.openxmlformats.org/officeDocument/2006/relationships/slideLayout" Target="../slideLayouts/slideLayout381.xml"/><Relationship Id="rId35" Type="http://schemas.openxmlformats.org/officeDocument/2006/relationships/slideLayout" Target="../slideLayouts/slideLayout386.xml"/><Relationship Id="rId43" Type="http://schemas.openxmlformats.org/officeDocument/2006/relationships/slideLayout" Target="../slideLayouts/slideLayout394.xml"/><Relationship Id="rId48" Type="http://schemas.openxmlformats.org/officeDocument/2006/relationships/theme" Target="../theme/theme4.xml"/><Relationship Id="rId8" Type="http://schemas.openxmlformats.org/officeDocument/2006/relationships/slideLayout" Target="../slideLayouts/slideLayout359.xml"/><Relationship Id="rId3" Type="http://schemas.openxmlformats.org/officeDocument/2006/relationships/slideLayout" Target="../slideLayouts/slideLayout354.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slideLayout" Target="../slideLayouts/slideLayout376.xml"/><Relationship Id="rId33" Type="http://schemas.openxmlformats.org/officeDocument/2006/relationships/slideLayout" Target="../slideLayouts/slideLayout384.xml"/><Relationship Id="rId38" Type="http://schemas.openxmlformats.org/officeDocument/2006/relationships/slideLayout" Target="../slideLayouts/slideLayout389.xml"/><Relationship Id="rId46" Type="http://schemas.openxmlformats.org/officeDocument/2006/relationships/slideLayout" Target="../slideLayouts/slideLayout397.xml"/><Relationship Id="rId20" Type="http://schemas.openxmlformats.org/officeDocument/2006/relationships/slideLayout" Target="../slideLayouts/slideLayout371.xml"/><Relationship Id="rId41" Type="http://schemas.openxmlformats.org/officeDocument/2006/relationships/slideLayout" Target="../slideLayouts/slideLayout3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8136490" y="6356350"/>
            <a:ext cx="3860800" cy="365125"/>
          </a:xfrm>
          <a:prstGeom prst="rect">
            <a:avLst/>
          </a:prstGeom>
        </p:spPr>
        <p:txBody>
          <a:bodyPr vert="horz" lIns="91440" tIns="45720" rIns="91440" bIns="45720" rtlCol="0" anchor="ctr"/>
          <a:lstStyle>
            <a:lvl1pPr algn="r">
              <a:defRPr sz="1400">
                <a:solidFill>
                  <a:srgbClr val="C52334"/>
                </a:solidFill>
              </a:defRPr>
            </a:lvl1pPr>
          </a:lstStyle>
          <a:p>
            <a:r>
              <a:rPr lang="en-US"/>
              <a:t>Name | @Twitter</a:t>
            </a:r>
          </a:p>
        </p:txBody>
      </p:sp>
      <p:sp>
        <p:nvSpPr>
          <p:cNvPr id="2" name="Slide Number Placeholder 1"/>
          <p:cNvSpPr>
            <a:spLocks noGrp="1"/>
          </p:cNvSpPr>
          <p:nvPr>
            <p:ph type="sldNum" sz="quarter" idx="4"/>
          </p:nvPr>
        </p:nvSpPr>
        <p:spPr>
          <a:xfrm>
            <a:off x="198992" y="6341051"/>
            <a:ext cx="397792" cy="360129"/>
          </a:xfrm>
          <a:prstGeom prst="rect">
            <a:avLst/>
          </a:prstGeom>
        </p:spPr>
        <p:txBody>
          <a:bodyPr vert="horz" lIns="91440" tIns="45720" rIns="91440" bIns="45720" rtlCol="0" anchor="ctr"/>
          <a:lstStyle>
            <a:lvl1pPr algn="r">
              <a:defRPr sz="1200">
                <a:solidFill>
                  <a:schemeClr val="tx1">
                    <a:tint val="75000"/>
                  </a:schemeClr>
                </a:solidFill>
              </a:defRPr>
            </a:lvl1pPr>
          </a:lstStyle>
          <a:p>
            <a:fld id="{CA7E3AA6-5088-D944-AC75-93D07D6D345B}" type="slidenum">
              <a:rPr lang="en-US" smtClean="0"/>
              <a:t>‹N°›</a:t>
            </a:fld>
            <a:endParaRPr lang="en-US"/>
          </a:p>
        </p:txBody>
      </p:sp>
    </p:spTree>
    <p:extLst>
      <p:ext uri="{BB962C8B-B14F-4D97-AF65-F5344CB8AC3E}">
        <p14:creationId xmlns:p14="http://schemas.microsoft.com/office/powerpoint/2010/main" val="3483273830"/>
      </p:ext>
    </p:extLst>
  </p:cSld>
  <p:clrMap bg1="lt1" tx1="dk1" bg2="lt2" tx2="dk2" accent1="accent1" accent2="accent2" accent3="accent3" accent4="accent4" accent5="accent5" accent6="accent6" hlink="hlink" folHlink="folHlink"/>
  <p:sldLayoutIdLst>
    <p:sldLayoutId id="2147484456" r:id="rId1"/>
    <p:sldLayoutId id="2147484580" r:id="rId2"/>
    <p:sldLayoutId id="2147484325" r:id="rId3"/>
    <p:sldLayoutId id="2147484563" r:id="rId4"/>
    <p:sldLayoutId id="2147484326" r:id="rId5"/>
    <p:sldLayoutId id="2147483685" r:id="rId6"/>
    <p:sldLayoutId id="2147483714" r:id="rId7"/>
    <p:sldLayoutId id="2147484595" r:id="rId8"/>
    <p:sldLayoutId id="2147484596" r:id="rId9"/>
    <p:sldLayoutId id="2147484337" r:id="rId10"/>
    <p:sldLayoutId id="2147484526" r:id="rId11"/>
    <p:sldLayoutId id="2147484528" r:id="rId12"/>
    <p:sldLayoutId id="2147484339" r:id="rId13"/>
    <p:sldLayoutId id="2147483817" r:id="rId14"/>
    <p:sldLayoutId id="2147484517" r:id="rId15"/>
    <p:sldLayoutId id="2147484518" r:id="rId16"/>
    <p:sldLayoutId id="2147484562" r:id="rId17"/>
    <p:sldLayoutId id="2147484597" r:id="rId18"/>
    <p:sldLayoutId id="2147483819" r:id="rId19"/>
    <p:sldLayoutId id="2147484022" r:id="rId20"/>
    <p:sldLayoutId id="2147484023" r:id="rId21"/>
    <p:sldLayoutId id="2147484527" r:id="rId22"/>
    <p:sldLayoutId id="2147483784" r:id="rId23"/>
    <p:sldLayoutId id="2147484598" r:id="rId24"/>
    <p:sldLayoutId id="2147484484" r:id="rId25"/>
    <p:sldLayoutId id="2147484328" r:id="rId26"/>
    <p:sldLayoutId id="2147484599" r:id="rId27"/>
    <p:sldLayoutId id="2147484600" r:id="rId28"/>
    <p:sldLayoutId id="2147483686" r:id="rId29"/>
    <p:sldLayoutId id="2147483940" r:id="rId30"/>
    <p:sldLayoutId id="2147483941" r:id="rId31"/>
    <p:sldLayoutId id="2147483942" r:id="rId32"/>
    <p:sldLayoutId id="2147483943" r:id="rId33"/>
    <p:sldLayoutId id="2147483944" r:id="rId34"/>
    <p:sldLayoutId id="2147484329" r:id="rId35"/>
    <p:sldLayoutId id="2147483915" r:id="rId36"/>
    <p:sldLayoutId id="2147484145" r:id="rId37"/>
    <p:sldLayoutId id="2147483687" r:id="rId38"/>
    <p:sldLayoutId id="2147483688" r:id="rId39"/>
    <p:sldLayoutId id="2147483689" r:id="rId40"/>
    <p:sldLayoutId id="2147483690" r:id="rId41"/>
    <p:sldLayoutId id="2147483975" r:id="rId42"/>
    <p:sldLayoutId id="2147484330" r:id="rId43"/>
    <p:sldLayoutId id="2147484113" r:id="rId44"/>
    <p:sldLayoutId id="2147484602" r:id="rId45"/>
    <p:sldLayoutId id="2147484603" r:id="rId46"/>
    <p:sldLayoutId id="2147484604" r:id="rId47"/>
    <p:sldLayoutId id="2147483983" r:id="rId48"/>
    <p:sldLayoutId id="2147483691" r:id="rId49"/>
    <p:sldLayoutId id="2147484572" r:id="rId50"/>
    <p:sldLayoutId id="2147484573" r:id="rId51"/>
    <p:sldLayoutId id="2147484574" r:id="rId52"/>
    <p:sldLayoutId id="2147484575" r:id="rId53"/>
    <p:sldLayoutId id="2147484576" r:id="rId54"/>
    <p:sldLayoutId id="2147484577" r:id="rId55"/>
    <p:sldLayoutId id="2147484585" r:id="rId56"/>
    <p:sldLayoutId id="2147484587" r:id="rId57"/>
    <p:sldLayoutId id="2147484588" r:id="rId58"/>
    <p:sldLayoutId id="2147484589" r:id="rId59"/>
    <p:sldLayoutId id="2147484590" r:id="rId60"/>
    <p:sldLayoutId id="2147484591" r:id="rId61"/>
    <p:sldLayoutId id="2147484592" r:id="rId62"/>
    <p:sldLayoutId id="2147484593" r:id="rId63"/>
    <p:sldLayoutId id="2147484594" r:id="rId64"/>
    <p:sldLayoutId id="2147483692" r:id="rId65"/>
    <p:sldLayoutId id="2147483730" r:id="rId66"/>
    <p:sldLayoutId id="2147483731" r:id="rId67"/>
    <p:sldLayoutId id="2147483732" r:id="rId68"/>
    <p:sldLayoutId id="2147483733" r:id="rId69"/>
    <p:sldLayoutId id="2147483734" r:id="rId70"/>
    <p:sldLayoutId id="2147483693" r:id="rId71"/>
    <p:sldLayoutId id="2147483694" r:id="rId72"/>
    <p:sldLayoutId id="2147483695" r:id="rId73"/>
    <p:sldLayoutId id="2147483696" r:id="rId74"/>
    <p:sldLayoutId id="2147483697" r:id="rId75"/>
    <p:sldLayoutId id="2147483698" r:id="rId76"/>
    <p:sldLayoutId id="2147483699" r:id="rId77"/>
    <p:sldLayoutId id="2147483700" r:id="rId78"/>
    <p:sldLayoutId id="2147483701" r:id="rId79"/>
    <p:sldLayoutId id="2147483702" r:id="rId80"/>
    <p:sldLayoutId id="2147483741" r:id="rId81"/>
    <p:sldLayoutId id="2147483740" r:id="rId82"/>
    <p:sldLayoutId id="2147483703" r:id="rId83"/>
    <p:sldLayoutId id="2147483704" r:id="rId84"/>
    <p:sldLayoutId id="2147483995" r:id="rId85"/>
    <p:sldLayoutId id="2147483705" r:id="rId86"/>
    <p:sldLayoutId id="2147484171" r:id="rId87"/>
    <p:sldLayoutId id="2147484309" r:id="rId88"/>
    <p:sldLayoutId id="2147484341" r:id="rId89"/>
    <p:sldLayoutId id="2147484176" r:id="rId90"/>
    <p:sldLayoutId id="2147483820" r:id="rId91"/>
    <p:sldLayoutId id="2147484422" r:id="rId92"/>
    <p:sldLayoutId id="2147484523" r:id="rId93"/>
    <p:sldLayoutId id="2147483842" r:id="rId94"/>
    <p:sldLayoutId id="2147483945" r:id="rId95"/>
    <p:sldLayoutId id="2147483946" r:id="rId96"/>
    <p:sldLayoutId id="2147483947" r:id="rId97"/>
    <p:sldLayoutId id="2147484312" r:id="rId98"/>
    <p:sldLayoutId id="2147484313" r:id="rId99"/>
    <p:sldLayoutId id="2147483948" r:id="rId100"/>
    <p:sldLayoutId id="2147484610" r:id="rId101"/>
    <p:sldLayoutId id="2147483822" r:id="rId102"/>
    <p:sldLayoutId id="2147483950" r:id="rId103"/>
    <p:sldLayoutId id="2147484486" r:id="rId104"/>
    <p:sldLayoutId id="2147484487" r:id="rId105"/>
    <p:sldLayoutId id="2147484488" r:id="rId106"/>
    <p:sldLayoutId id="2147484489" r:id="rId107"/>
    <p:sldLayoutId id="2147484490" r:id="rId108"/>
    <p:sldLayoutId id="2147484491" r:id="rId109"/>
    <p:sldLayoutId id="2147483824" r:id="rId110"/>
    <p:sldLayoutId id="2147483825" r:id="rId111"/>
    <p:sldLayoutId id="2147483826" r:id="rId112"/>
    <p:sldLayoutId id="2147484177" r:id="rId113"/>
    <p:sldLayoutId id="2147484178" r:id="rId114"/>
    <p:sldLayoutId id="2147484179" r:id="rId115"/>
    <p:sldLayoutId id="2147484496" r:id="rId116"/>
    <p:sldLayoutId id="2147484497" r:id="rId117"/>
    <p:sldLayoutId id="2147484498" r:id="rId118"/>
    <p:sldLayoutId id="2147484499" r:id="rId119"/>
    <p:sldLayoutId id="2147484180" r:id="rId120"/>
    <p:sldLayoutId id="2147484181" r:id="rId121"/>
    <p:sldLayoutId id="2147484182" r:id="rId122"/>
    <p:sldLayoutId id="2147484183" r:id="rId123"/>
    <p:sldLayoutId id="2147484184" r:id="rId124"/>
    <p:sldLayoutId id="2147484501" r:id="rId125"/>
    <p:sldLayoutId id="2147484502" r:id="rId126"/>
    <p:sldLayoutId id="2147484503" r:id="rId127"/>
    <p:sldLayoutId id="2147484504" r:id="rId128"/>
    <p:sldLayoutId id="2147484505" r:id="rId129"/>
    <p:sldLayoutId id="2147484506" r:id="rId130"/>
    <p:sldLayoutId id="2147484185" r:id="rId131"/>
    <p:sldLayoutId id="2147484186" r:id="rId132"/>
    <p:sldLayoutId id="2147484187" r:id="rId133"/>
    <p:sldLayoutId id="2147483821" r:id="rId134"/>
    <p:sldLayoutId id="2147483706" r:id="rId135"/>
    <p:sldLayoutId id="2147483727" r:id="rId136"/>
    <p:sldLayoutId id="2147483823" r:id="rId137"/>
    <p:sldLayoutId id="2147483729" r:id="rId138"/>
    <p:sldLayoutId id="2147484581" r:id="rId139"/>
    <p:sldLayoutId id="2147484582" r:id="rId140"/>
    <p:sldLayoutId id="2147484583" r:id="rId141"/>
    <p:sldLayoutId id="2147483832" r:id="rId142"/>
    <p:sldLayoutId id="2147483833" r:id="rId143"/>
    <p:sldLayoutId id="2147483834" r:id="rId144"/>
    <p:sldLayoutId id="2147483835" r:id="rId145"/>
    <p:sldLayoutId id="2147483836" r:id="rId146"/>
    <p:sldLayoutId id="2147483837" r:id="rId147"/>
    <p:sldLayoutId id="2147483838" r:id="rId148"/>
    <p:sldLayoutId id="2147483839" r:id="rId149"/>
    <p:sldLayoutId id="2147483840" r:id="rId150"/>
    <p:sldLayoutId id="2147483841" r:id="rId151"/>
    <p:sldLayoutId id="2147484571" r:id="rId152"/>
    <p:sldLayoutId id="2147484203" r:id="rId153"/>
    <p:sldLayoutId id="2147484458" r:id="rId154"/>
    <p:sldLayoutId id="2147484205" r:id="rId155"/>
    <p:sldLayoutId id="2147484464" r:id="rId156"/>
    <p:sldLayoutId id="2147484206" r:id="rId157"/>
    <p:sldLayoutId id="2147484207" r:id="rId158"/>
    <p:sldLayoutId id="2147484208" r:id="rId159"/>
    <p:sldLayoutId id="2147484466" r:id="rId160"/>
    <p:sldLayoutId id="2147484467" r:id="rId161"/>
    <p:sldLayoutId id="2147484468" r:id="rId162"/>
    <p:sldLayoutId id="2147484469" r:id="rId163"/>
    <p:sldLayoutId id="2147484470" r:id="rId164"/>
    <p:sldLayoutId id="2147484471" r:id="rId165"/>
    <p:sldLayoutId id="2147484472" r:id="rId166"/>
    <p:sldLayoutId id="2147484474" r:id="rId167"/>
    <p:sldLayoutId id="2147484473" r:id="rId168"/>
    <p:sldLayoutId id="2147484475" r:id="rId169"/>
    <p:sldLayoutId id="2147484476" r:id="rId170"/>
    <p:sldLayoutId id="2147484524" r:id="rId171"/>
    <p:sldLayoutId id="2147484398" r:id="rId172"/>
    <p:sldLayoutId id="2147484399" r:id="rId173"/>
    <p:sldLayoutId id="2147484400" r:id="rId174"/>
    <p:sldLayoutId id="2147484507" r:id="rId175"/>
    <p:sldLayoutId id="2147484508" r:id="rId176"/>
    <p:sldLayoutId id="2147484509" r:id="rId177"/>
    <p:sldLayoutId id="2147484510" r:id="rId178"/>
    <p:sldLayoutId id="2147484511" r:id="rId179"/>
    <p:sldLayoutId id="2147484401" r:id="rId180"/>
    <p:sldLayoutId id="2147484513" r:id="rId181"/>
    <p:sldLayoutId id="2147484514" r:id="rId182"/>
    <p:sldLayoutId id="2147484512" r:id="rId183"/>
    <p:sldLayoutId id="2147484404" r:id="rId184"/>
    <p:sldLayoutId id="2147483737" r:id="rId185"/>
    <p:sldLayoutId id="2147484212" r:id="rId186"/>
    <p:sldLayoutId id="2147484213" r:id="rId187"/>
    <p:sldLayoutId id="2147484214" r:id="rId188"/>
    <p:sldLayoutId id="2147484215" r:id="rId189"/>
    <p:sldLayoutId id="2147484217" r:id="rId190"/>
    <p:sldLayoutId id="2147484218" r:id="rId191"/>
    <p:sldLayoutId id="2147484219" r:id="rId192"/>
    <p:sldLayoutId id="2147483744" r:id="rId193"/>
    <p:sldLayoutId id="2147484441" r:id="rId194"/>
    <p:sldLayoutId id="2147484443" r:id="rId195"/>
    <p:sldLayoutId id="2147484444" r:id="rId196"/>
    <p:sldLayoutId id="2147484445" r:id="rId197"/>
    <p:sldLayoutId id="2147484446" r:id="rId198"/>
    <p:sldLayoutId id="2147484442" r:id="rId199"/>
    <p:sldLayoutId id="2147484478" r:id="rId200"/>
    <p:sldLayoutId id="2147484565" r:id="rId201"/>
    <p:sldLayoutId id="2147484447" r:id="rId202"/>
    <p:sldLayoutId id="2147483816" r:id="rId203"/>
    <p:sldLayoutId id="2147484584" r:id="rId204"/>
    <p:sldLayoutId id="2147483746" r:id="rId205"/>
    <p:sldLayoutId id="2147483747" r:id="rId206"/>
    <p:sldLayoutId id="2147483748" r:id="rId207"/>
    <p:sldLayoutId id="2147483749" r:id="rId208"/>
    <p:sldLayoutId id="2147483750" r:id="rId209"/>
    <p:sldLayoutId id="2147483751" r:id="rId210"/>
    <p:sldLayoutId id="2147483752" r:id="rId211"/>
    <p:sldLayoutId id="2147483753" r:id="rId212"/>
    <p:sldLayoutId id="2147483754" r:id="rId213"/>
    <p:sldLayoutId id="2147483755" r:id="rId214"/>
    <p:sldLayoutId id="2147483756" r:id="rId215"/>
    <p:sldLayoutId id="2147483757" r:id="rId216"/>
    <p:sldLayoutId id="2147483758" r:id="rId217"/>
    <p:sldLayoutId id="2147484239" r:id="rId218"/>
    <p:sldLayoutId id="2147484240" r:id="rId219"/>
    <p:sldLayoutId id="2147484241" r:id="rId220"/>
    <p:sldLayoutId id="2147484242" r:id="rId221"/>
    <p:sldLayoutId id="2147484243" r:id="rId222"/>
    <p:sldLayoutId id="2147484244" r:id="rId223"/>
    <p:sldLayoutId id="2147484245" r:id="rId224"/>
    <p:sldLayoutId id="2147484246" r:id="rId225"/>
    <p:sldLayoutId id="2147484247" r:id="rId226"/>
    <p:sldLayoutId id="2147484248" r:id="rId227"/>
    <p:sldLayoutId id="2147484249" r:id="rId228"/>
    <p:sldLayoutId id="2147484250" r:id="rId229"/>
    <p:sldLayoutId id="2147484251" r:id="rId230"/>
    <p:sldLayoutId id="2147484252" r:id="rId231"/>
    <p:sldLayoutId id="2147483759" r:id="rId232"/>
    <p:sldLayoutId id="2147483760" r:id="rId233"/>
    <p:sldLayoutId id="2147483761" r:id="rId234"/>
    <p:sldLayoutId id="2147483762" r:id="rId235"/>
    <p:sldLayoutId id="2147483763" r:id="rId236"/>
    <p:sldLayoutId id="2147484271" r:id="rId237"/>
    <p:sldLayoutId id="2147483764" r:id="rId238"/>
    <p:sldLayoutId id="2147483765" r:id="rId239"/>
    <p:sldLayoutId id="2147483766" r:id="rId240"/>
    <p:sldLayoutId id="2147483767" r:id="rId241"/>
    <p:sldLayoutId id="2147484579" r:id="rId242"/>
    <p:sldLayoutId id="2147483769" r:id="rId243"/>
    <p:sldLayoutId id="2147483770" r:id="rId244"/>
    <p:sldLayoutId id="2147483771" r:id="rId245"/>
    <p:sldLayoutId id="2147483772" r:id="rId246"/>
    <p:sldLayoutId id="2147483773" r:id="rId247"/>
    <p:sldLayoutId id="2147483774" r:id="rId248"/>
    <p:sldLayoutId id="2147483775" r:id="rId249"/>
    <p:sldLayoutId id="2147484062" r:id="rId250"/>
    <p:sldLayoutId id="2147484274" r:id="rId251"/>
    <p:sldLayoutId id="2147484462" r:id="rId252"/>
    <p:sldLayoutId id="2147484275" r:id="rId253"/>
    <p:sldLayoutId id="2147484276" r:id="rId254"/>
    <p:sldLayoutId id="2147484277" r:id="rId255"/>
    <p:sldLayoutId id="2147484278" r:id="rId256"/>
    <p:sldLayoutId id="2147484279" r:id="rId257"/>
    <p:sldLayoutId id="2147484280" r:id="rId258"/>
    <p:sldLayoutId id="2147484281" r:id="rId259"/>
    <p:sldLayoutId id="2147484282" r:id="rId260"/>
    <p:sldLayoutId id="2147484283" r:id="rId261"/>
    <p:sldLayoutId id="2147484284" r:id="rId262"/>
    <p:sldLayoutId id="2147484285" r:id="rId263"/>
    <p:sldLayoutId id="2147484066" r:id="rId264"/>
    <p:sldLayoutId id="2147483985" r:id="rId265"/>
    <p:sldLayoutId id="2147483986" r:id="rId266"/>
    <p:sldLayoutId id="2147483987" r:id="rId267"/>
    <p:sldLayoutId id="2147483988" r:id="rId268"/>
    <p:sldLayoutId id="2147483989" r:id="rId269"/>
    <p:sldLayoutId id="2147483990" r:id="rId270"/>
    <p:sldLayoutId id="2147483991" r:id="rId271"/>
    <p:sldLayoutId id="2147483968" r:id="rId272"/>
    <p:sldLayoutId id="2147483993" r:id="rId273"/>
    <p:sldLayoutId id="2147483994" r:id="rId274"/>
    <p:sldLayoutId id="2147483969" r:id="rId275"/>
    <p:sldLayoutId id="2147483970" r:id="rId276"/>
    <p:sldLayoutId id="2147483971" r:id="rId277"/>
    <p:sldLayoutId id="2147483972" r:id="rId278"/>
    <p:sldLayoutId id="2147483973" r:id="rId279"/>
    <p:sldLayoutId id="2147483717" r:id="rId280"/>
    <p:sldLayoutId id="2147483916" r:id="rId281"/>
    <p:sldLayoutId id="2147483998" r:id="rId282"/>
    <p:sldLayoutId id="2147484578" r:id="rId283"/>
    <p:sldLayoutId id="2147483999" r:id="rId284"/>
    <p:sldLayoutId id="2147483708" r:id="rId285"/>
    <p:sldLayoutId id="2147483709" r:id="rId286"/>
    <p:sldLayoutId id="2147483745" r:id="rId287"/>
    <p:sldLayoutId id="2147483951" r:id="rId288"/>
    <p:sldLayoutId id="2147484003" r:id="rId289"/>
    <p:sldLayoutId id="2147483952" r:id="rId290"/>
    <p:sldLayoutId id="2147483953" r:id="rId291"/>
    <p:sldLayoutId id="2147483954" r:id="rId292"/>
    <p:sldLayoutId id="2147483955" r:id="rId293"/>
    <p:sldLayoutId id="2147483956" r:id="rId294"/>
    <p:sldLayoutId id="2147484008" r:id="rId295"/>
    <p:sldLayoutId id="2147484009" r:id="rId296"/>
    <p:sldLayoutId id="2147484010" r:id="rId297"/>
    <p:sldLayoutId id="2147484011" r:id="rId298"/>
    <p:sldLayoutId id="2147483957" r:id="rId299"/>
    <p:sldLayoutId id="2147483958" r:id="rId300"/>
    <p:sldLayoutId id="2147483959" r:id="rId301"/>
    <p:sldLayoutId id="2147483960" r:id="rId302"/>
    <p:sldLayoutId id="2147483961" r:id="rId303"/>
    <p:sldLayoutId id="2147484013" r:id="rId304"/>
    <p:sldLayoutId id="2147484014" r:id="rId305"/>
    <p:sldLayoutId id="2147484015" r:id="rId306"/>
    <p:sldLayoutId id="2147483962" r:id="rId307"/>
    <p:sldLayoutId id="2147483963" r:id="rId308"/>
    <p:sldLayoutId id="2147483964" r:id="rId309"/>
    <p:sldLayoutId id="2147484021" r:id="rId310"/>
    <p:sldLayoutId id="2147483965" r:id="rId311"/>
    <p:sldLayoutId id="2147483718" r:id="rId312"/>
    <p:sldLayoutId id="2147484608" r:id="rId3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‹N°›</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8136490" y="6356350"/>
            <a:ext cx="3860800" cy="365125"/>
          </a:xfrm>
          <a:prstGeom prst="rect">
            <a:avLst/>
          </a:prstGeom>
        </p:spPr>
        <p:txBody>
          <a:bodyPr vert="horz" lIns="91440" tIns="45720" rIns="91440" bIns="45720" rtlCol="0" anchor="ctr"/>
          <a:lstStyle>
            <a:lvl1pPr algn="r">
              <a:defRPr sz="1400">
                <a:solidFill>
                  <a:srgbClr val="C52334"/>
                </a:solidFill>
              </a:defRPr>
            </a:lvl1pPr>
          </a:lstStyle>
          <a:p>
            <a:r>
              <a:rPr lang="en-US"/>
              <a:t>www.cdp.net | @CDP</a:t>
            </a:r>
          </a:p>
        </p:txBody>
      </p:sp>
      <p:sp>
        <p:nvSpPr>
          <p:cNvPr id="2" name="Slide Number Placeholder 1"/>
          <p:cNvSpPr>
            <a:spLocks noGrp="1"/>
          </p:cNvSpPr>
          <p:nvPr>
            <p:ph type="sldNum" sz="quarter" idx="4"/>
          </p:nvPr>
        </p:nvSpPr>
        <p:spPr>
          <a:xfrm>
            <a:off x="198992" y="6341051"/>
            <a:ext cx="397792" cy="360129"/>
          </a:xfrm>
          <a:prstGeom prst="rect">
            <a:avLst/>
          </a:prstGeom>
        </p:spPr>
        <p:txBody>
          <a:bodyPr vert="horz" lIns="91440" tIns="45720" rIns="91440" bIns="45720" rtlCol="0" anchor="ctr"/>
          <a:lstStyle>
            <a:lvl1pPr algn="r">
              <a:defRPr sz="1200">
                <a:solidFill>
                  <a:schemeClr val="tx1">
                    <a:tint val="75000"/>
                  </a:schemeClr>
                </a:solidFill>
              </a:defRPr>
            </a:lvl1pPr>
          </a:lstStyle>
          <a:p>
            <a:fld id="{CA7E3AA6-5088-D944-AC75-93D07D6D345B}" type="slidenum">
              <a:rPr lang="en-US" smtClean="0"/>
              <a:t>‹N°›</a:t>
            </a:fld>
            <a:endParaRPr lang="en-US"/>
          </a:p>
        </p:txBody>
      </p:sp>
    </p:spTree>
    <p:extLst>
      <p:ext uri="{BB962C8B-B14F-4D97-AF65-F5344CB8AC3E}">
        <p14:creationId xmlns:p14="http://schemas.microsoft.com/office/powerpoint/2010/main" val="3483273830"/>
      </p:ext>
    </p:extLst>
  </p:cSld>
  <p:clrMap bg1="lt1" tx1="dk1" bg2="lt2" tx2="dk2" accent1="accent1" accent2="accent2" accent3="accent3" accent4="accent4" accent5="accent5" accent6="accent6" hlink="hlink" folHlink="folHlink"/>
  <p:sldLayoutIdLst>
    <p:sldLayoutId id="2147483831" r:id="rId1"/>
    <p:sldLayoutId id="2147483949"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 id="2147484623" r:id="rId15"/>
    <p:sldLayoutId id="2147484624" r:id="rId16"/>
    <p:sldLayoutId id="2147484625" r:id="rId17"/>
    <p:sldLayoutId id="2147484626" r:id="rId18"/>
    <p:sldLayoutId id="2147484627" r:id="rId19"/>
    <p:sldLayoutId id="2147484628" r:id="rId20"/>
    <p:sldLayoutId id="2147484629" r:id="rId21"/>
    <p:sldLayoutId id="2147484630" r:id="rId22"/>
    <p:sldLayoutId id="2147484631" r:id="rId23"/>
    <p:sldLayoutId id="2147484953"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8136490" y="6356350"/>
            <a:ext cx="3860800" cy="365125"/>
          </a:xfrm>
          <a:prstGeom prst="rect">
            <a:avLst/>
          </a:prstGeom>
        </p:spPr>
        <p:txBody>
          <a:bodyPr vert="horz" lIns="91440" tIns="45720" rIns="91440" bIns="45720" rtlCol="0" anchor="ctr"/>
          <a:lstStyle>
            <a:lvl1pPr algn="r">
              <a:defRPr sz="1400">
                <a:solidFill>
                  <a:srgbClr val="C52334"/>
                </a:solidFill>
              </a:defRPr>
            </a:lvl1pPr>
          </a:lstStyle>
          <a:p>
            <a:r>
              <a:rPr lang="en-US"/>
              <a:t>Name | @Twitter</a:t>
            </a:r>
          </a:p>
        </p:txBody>
      </p:sp>
      <p:sp>
        <p:nvSpPr>
          <p:cNvPr id="2" name="Slide Number Placeholder 1"/>
          <p:cNvSpPr>
            <a:spLocks noGrp="1"/>
          </p:cNvSpPr>
          <p:nvPr>
            <p:ph type="sldNum" sz="quarter" idx="4"/>
          </p:nvPr>
        </p:nvSpPr>
        <p:spPr>
          <a:xfrm>
            <a:off x="198992" y="6341051"/>
            <a:ext cx="397792" cy="360129"/>
          </a:xfrm>
          <a:prstGeom prst="rect">
            <a:avLst/>
          </a:prstGeom>
        </p:spPr>
        <p:txBody>
          <a:bodyPr vert="horz" lIns="91440" tIns="45720" rIns="91440" bIns="45720" rtlCol="0" anchor="ctr"/>
          <a:lstStyle>
            <a:lvl1pPr algn="r">
              <a:defRPr sz="1200">
                <a:solidFill>
                  <a:schemeClr val="tx1">
                    <a:tint val="75000"/>
                  </a:schemeClr>
                </a:solidFill>
              </a:defRPr>
            </a:lvl1pPr>
          </a:lstStyle>
          <a:p>
            <a:fld id="{CA7E3AA6-5088-D944-AC75-93D07D6D345B}" type="slidenum">
              <a:rPr lang="en-US" smtClean="0"/>
              <a:t>‹N°›</a:t>
            </a:fld>
            <a:endParaRPr lang="en-US"/>
          </a:p>
        </p:txBody>
      </p:sp>
    </p:spTree>
    <p:extLst>
      <p:ext uri="{BB962C8B-B14F-4D97-AF65-F5344CB8AC3E}">
        <p14:creationId xmlns:p14="http://schemas.microsoft.com/office/powerpoint/2010/main" val="843223987"/>
      </p:ext>
    </p:extLst>
  </p:cSld>
  <p:clrMap bg1="lt1" tx1="dk1" bg2="lt2" tx2="dk2" accent1="accent1" accent2="accent2" accent3="accent3" accent4="accent4" accent5="accent5" accent6="accent6" hlink="hlink" folHlink="folHlink"/>
  <p:sldLayoutIdLst>
    <p:sldLayoutId id="2147484955"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 id="2147484968" r:id="rId13"/>
    <p:sldLayoutId id="2147484969" r:id="rId14"/>
    <p:sldLayoutId id="2147484970" r:id="rId15"/>
    <p:sldLayoutId id="2147484971" r:id="rId16"/>
    <p:sldLayoutId id="2147484972" r:id="rId17"/>
    <p:sldLayoutId id="2147484973" r:id="rId18"/>
    <p:sldLayoutId id="2147484974" r:id="rId19"/>
    <p:sldLayoutId id="2147484975" r:id="rId20"/>
    <p:sldLayoutId id="2147484976" r:id="rId21"/>
    <p:sldLayoutId id="2147484977" r:id="rId22"/>
    <p:sldLayoutId id="2147484978" r:id="rId23"/>
    <p:sldLayoutId id="2147484979" r:id="rId24"/>
    <p:sldLayoutId id="2147484980" r:id="rId25"/>
    <p:sldLayoutId id="2147484981" r:id="rId26"/>
    <p:sldLayoutId id="2147484982" r:id="rId27"/>
    <p:sldLayoutId id="2147484983" r:id="rId28"/>
    <p:sldLayoutId id="2147484984" r:id="rId29"/>
    <p:sldLayoutId id="2147484985" r:id="rId30"/>
    <p:sldLayoutId id="2147484986" r:id="rId31"/>
    <p:sldLayoutId id="2147484987" r:id="rId32"/>
    <p:sldLayoutId id="2147484988" r:id="rId33"/>
    <p:sldLayoutId id="2147484989" r:id="rId34"/>
    <p:sldLayoutId id="2147484990" r:id="rId35"/>
    <p:sldLayoutId id="2147484991" r:id="rId36"/>
    <p:sldLayoutId id="2147484992" r:id="rId37"/>
    <p:sldLayoutId id="2147484993" r:id="rId38"/>
    <p:sldLayoutId id="2147484994" r:id="rId39"/>
    <p:sldLayoutId id="2147484995" r:id="rId40"/>
    <p:sldLayoutId id="2147484996" r:id="rId41"/>
    <p:sldLayoutId id="2147484997" r:id="rId42"/>
    <p:sldLayoutId id="2147484998" r:id="rId43"/>
    <p:sldLayoutId id="2147484999" r:id="rId44"/>
    <p:sldLayoutId id="2147485000" r:id="rId45"/>
    <p:sldLayoutId id="2147485001" r:id="rId46"/>
    <p:sldLayoutId id="2147485002" r:id="rId4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26.xml"/><Relationship Id="rId5" Type="http://schemas.openxmlformats.org/officeDocument/2006/relationships/image" Target="../media/image65.pn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356.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3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0.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6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8" Type="http://schemas.openxmlformats.org/officeDocument/2006/relationships/hyperlink" Target="https://www.cdp.net/en/companies/reporter-services" TargetMode="External"/><Relationship Id="rId3" Type="http://schemas.openxmlformats.org/officeDocument/2006/relationships/hyperlink" Target="https://tnfd.global/publication/additional-guidance-on-assessment-of-nature-related-issues-the-leap-approach/" TargetMode="External"/><Relationship Id="rId7" Type="http://schemas.openxmlformats.org/officeDocument/2006/relationships/hyperlink" Target="https://www.cdp.net/en/guidance" TargetMode="External"/><Relationship Id="rId2" Type="http://schemas.openxmlformats.org/officeDocument/2006/relationships/notesSlide" Target="../notesSlides/notesSlide29.xml"/><Relationship Id="rId1" Type="http://schemas.openxmlformats.org/officeDocument/2006/relationships/slideLayout" Target="../slideLayouts/slideLayout351.xml"/><Relationship Id="rId6" Type="http://schemas.openxmlformats.org/officeDocument/2006/relationships/hyperlink" Target="https://sciencebasedtargets.org/sectors/forest-land-and-agriculture" TargetMode="External"/><Relationship Id="rId11" Type="http://schemas.openxmlformats.org/officeDocument/2006/relationships/hyperlink" Target="https://sciencebasedtargetsnetwork.org/take-action-now/take-action-as-a-company/what-you-can-do-now/" TargetMode="External"/><Relationship Id="rId5" Type="http://schemas.openxmlformats.org/officeDocument/2006/relationships/hyperlink" Target="https://sciencebasedtargets.org/set-a-target" TargetMode="External"/><Relationship Id="rId10" Type="http://schemas.openxmlformats.org/officeDocument/2006/relationships/hyperlink" Target="https://sciencebasedtargetsnetwork.org/take-action-now/take-action-as-a-company/join-the-sbtn-corporate-engagement-program/corporate-engagement-program-members/" TargetMode="External"/><Relationship Id="rId4" Type="http://schemas.openxmlformats.org/officeDocument/2006/relationships/hyperlink" Target="https://tnfd.global/publication/recommendations-of-the-taskforce-on-nature-related-financial-disclosures/" TargetMode="External"/><Relationship Id="rId9" Type="http://schemas.openxmlformats.org/officeDocument/2006/relationships/hyperlink" Target="https://www.cdp.net/en/supply-chai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essd.copernicus.org/articles/14/1917/20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www.weforum.org/publications/nature-risk-rising-why-the-crisis-engulfing-nature-matters-for-business-and-the-economy/"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hyperlink" Target="https://files.ipbes.net/ipbes-web-prod-public-files/inline/files/ipbes_global_assessment_report_summary_for_policymakers.pdf" TargetMode="External"/><Relationship Id="rId4" Type="http://schemas.openxmlformats.org/officeDocument/2006/relationships/hyperlink" Target="https://www3.weforum.org/docs/WEF_The_Global_Risks_Report_2024.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hyperlink" Target="https://framework.tnfd.global/understanding-nature/tnfds-definitions-of-nature/" TargetMode="External"/><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217593-8B3B-4811-AAD3-10C99154292D}"/>
              </a:ext>
            </a:extLst>
          </p:cNvPr>
          <p:cNvSpPr>
            <a:spLocks noGrp="1"/>
          </p:cNvSpPr>
          <p:nvPr>
            <p:ph type="ctrTitle"/>
          </p:nvPr>
        </p:nvSpPr>
        <p:spPr>
          <a:xfrm>
            <a:off x="318126" y="4842894"/>
            <a:ext cx="5214039" cy="455256"/>
          </a:xfrm>
        </p:spPr>
        <p:txBody>
          <a:bodyPr/>
          <a:lstStyle/>
          <a:p>
            <a:r>
              <a:rPr lang="en-US" sz="5000">
                <a:ea typeface="Open Sans"/>
                <a:cs typeface="Open Sans"/>
              </a:rPr>
              <a:t>Nature Disclosure and Strategies </a:t>
            </a:r>
            <a:br>
              <a:rPr lang="en-US" sz="2800">
                <a:ea typeface="Open Sans"/>
                <a:cs typeface="Open Sans"/>
              </a:rPr>
            </a:br>
            <a:br>
              <a:rPr lang="en-US" sz="5400">
                <a:ea typeface="Open Sans"/>
                <a:cs typeface="Open Sans"/>
              </a:rPr>
            </a:br>
            <a:r>
              <a:rPr lang="en-US" sz="2200" b="0">
                <a:ea typeface="Open Sans"/>
                <a:cs typeface="Open Sans"/>
              </a:rPr>
              <a:t>Nicole Hardiman, Ph.D. </a:t>
            </a:r>
            <a:br>
              <a:rPr lang="en-US" sz="2200" b="0">
                <a:ea typeface="Open Sans"/>
                <a:cs typeface="Open Sans"/>
              </a:rPr>
            </a:br>
            <a:r>
              <a:rPr lang="en-US" sz="2200" b="0">
                <a:ea typeface="Open Sans"/>
                <a:cs typeface="Open Sans"/>
              </a:rPr>
              <a:t>Nature Standards Lead</a:t>
            </a:r>
            <a:br>
              <a:rPr lang="en-US" sz="2200" b="0">
                <a:ea typeface="Open Sans"/>
                <a:cs typeface="Open Sans"/>
              </a:rPr>
            </a:br>
            <a:br>
              <a:rPr lang="en-US" sz="2200" b="0">
                <a:ea typeface="Open Sans"/>
                <a:cs typeface="Open Sans"/>
              </a:rPr>
            </a:br>
            <a:endParaRPr lang="en-US" sz="2200" b="0">
              <a:ea typeface="Open Sans"/>
              <a:cs typeface="Open Sans"/>
            </a:endParaRPr>
          </a:p>
        </p:txBody>
      </p:sp>
    </p:spTree>
    <p:extLst>
      <p:ext uri="{BB962C8B-B14F-4D97-AF65-F5344CB8AC3E}">
        <p14:creationId xmlns:p14="http://schemas.microsoft.com/office/powerpoint/2010/main" val="77815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A65E9AF1-177C-4F5A-17C8-70721468B391}"/>
              </a:ext>
            </a:extLst>
          </p:cNvPr>
          <p:cNvSpPr txBox="1">
            <a:spLocks/>
          </p:cNvSpPr>
          <p:nvPr/>
        </p:nvSpPr>
        <p:spPr>
          <a:xfrm>
            <a:off x="502861" y="511241"/>
            <a:ext cx="9269544" cy="474798"/>
          </a:xfrm>
          <a:prstGeom prst="rect">
            <a:avLst/>
          </a:prstGeom>
        </p:spPr>
        <p:txBody>
          <a:bodyPr lIns="0" tIns="0" rIns="0" bIns="0" anchor="t"/>
          <a:lstStyle>
            <a:lvl1pPr algn="l" defTabSz="914400" rtl="0" eaLnBrk="1" latinLnBrk="0" hangingPunct="1">
              <a:lnSpc>
                <a:spcPct val="90000"/>
              </a:lnSpc>
              <a:spcBef>
                <a:spcPct val="0"/>
              </a:spcBef>
              <a:buNone/>
              <a:defRPr lang="en-US" sz="2800" kern="1200" baseline="0" dirty="0">
                <a:solidFill>
                  <a:schemeClr val="tx1"/>
                </a:solidFill>
                <a:latin typeface="+mj-lt"/>
                <a:ea typeface="Open Sans" panose="020B0606030504020204" pitchFamily="34" charset="0"/>
                <a:cs typeface="Open Sans" panose="020B0606030504020204" pitchFamily="34" charset="0"/>
              </a:defRPr>
            </a:lvl1pPr>
          </a:lstStyle>
          <a:p>
            <a:r>
              <a:rPr lang="en-US" sz="2500" b="1">
                <a:latin typeface="Arial"/>
                <a:ea typeface="Open Sans"/>
                <a:cs typeface="Open Sans"/>
              </a:rPr>
              <a:t>What are impacts and dependencies?</a:t>
            </a:r>
            <a:endParaRPr lang="en-US"/>
          </a:p>
        </p:txBody>
      </p:sp>
      <p:sp>
        <p:nvSpPr>
          <p:cNvPr id="9" name="Slide Number Placeholder 4">
            <a:extLst>
              <a:ext uri="{FF2B5EF4-FFF2-40B4-BE49-F238E27FC236}">
                <a16:creationId xmlns:a16="http://schemas.microsoft.com/office/drawing/2014/main" id="{B94D5036-D5A3-B277-65E9-0BB998D6BE65}"/>
              </a:ext>
            </a:extLst>
          </p:cNvPr>
          <p:cNvSpPr>
            <a:spLocks noGrp="1"/>
          </p:cNvSpPr>
          <p:nvPr>
            <p:ph type="sldNum" sz="quarter" idx="17"/>
          </p:nvPr>
        </p:nvSpPr>
        <p:spPr>
          <a:xfrm>
            <a:off x="8557845" y="6233255"/>
            <a:ext cx="2743200" cy="365125"/>
          </a:xfrm>
        </p:spPr>
        <p:txBody>
          <a:bodyPr/>
          <a:lstStyle/>
          <a:p>
            <a:fld id="{CA7E3AA6-5088-D944-AC75-93D07D6D345B}" type="slidenum">
              <a:rPr lang="en-US" smtClean="0"/>
              <a:t>10</a:t>
            </a:fld>
            <a:endParaRPr lang="en-US"/>
          </a:p>
        </p:txBody>
      </p:sp>
      <p:sp>
        <p:nvSpPr>
          <p:cNvPr id="10" name="TextBox 9">
            <a:extLst>
              <a:ext uri="{FF2B5EF4-FFF2-40B4-BE49-F238E27FC236}">
                <a16:creationId xmlns:a16="http://schemas.microsoft.com/office/drawing/2014/main" id="{55196B18-96F3-87E3-F06D-78122EDE7149}"/>
              </a:ext>
            </a:extLst>
          </p:cNvPr>
          <p:cNvSpPr txBox="1"/>
          <p:nvPr/>
        </p:nvSpPr>
        <p:spPr>
          <a:xfrm>
            <a:off x="522455" y="3278168"/>
            <a:ext cx="2763742" cy="369332"/>
          </a:xfrm>
          <a:prstGeom prst="rect">
            <a:avLst/>
          </a:prstGeom>
          <a:solidFill>
            <a:srgbClr val="D11242"/>
          </a:solidFill>
        </p:spPr>
        <p:txBody>
          <a:bodyPr wrap="square" rtlCol="0">
            <a:spAutoFit/>
          </a:bodyPr>
          <a:lstStyle/>
          <a:p>
            <a:pPr algn="ctr"/>
            <a:r>
              <a:rPr lang="en-GB" b="1">
                <a:solidFill>
                  <a:schemeClr val="bg1"/>
                </a:solidFill>
              </a:rPr>
              <a:t>Business activity</a:t>
            </a:r>
          </a:p>
        </p:txBody>
      </p:sp>
      <p:sp>
        <p:nvSpPr>
          <p:cNvPr id="11" name="TextBox 10">
            <a:extLst>
              <a:ext uri="{FF2B5EF4-FFF2-40B4-BE49-F238E27FC236}">
                <a16:creationId xmlns:a16="http://schemas.microsoft.com/office/drawing/2014/main" id="{54A652E1-E4A1-46FE-6761-21E3EDAD5C31}"/>
              </a:ext>
            </a:extLst>
          </p:cNvPr>
          <p:cNvSpPr txBox="1"/>
          <p:nvPr/>
        </p:nvSpPr>
        <p:spPr>
          <a:xfrm>
            <a:off x="6081346" y="2742339"/>
            <a:ext cx="1620785" cy="646331"/>
          </a:xfrm>
          <a:prstGeom prst="rect">
            <a:avLst/>
          </a:prstGeom>
          <a:solidFill>
            <a:srgbClr val="D11242"/>
          </a:solidFill>
        </p:spPr>
        <p:txBody>
          <a:bodyPr wrap="square" rtlCol="0">
            <a:spAutoFit/>
          </a:bodyPr>
          <a:lstStyle/>
          <a:p>
            <a:pPr algn="ctr"/>
            <a:r>
              <a:rPr lang="en-GB" b="1">
                <a:solidFill>
                  <a:schemeClr val="bg1"/>
                </a:solidFill>
              </a:rPr>
              <a:t>Changes in natural capital</a:t>
            </a:r>
          </a:p>
        </p:txBody>
      </p:sp>
      <p:cxnSp>
        <p:nvCxnSpPr>
          <p:cNvPr id="12" name="Straight Arrow Connector 11">
            <a:extLst>
              <a:ext uri="{FF2B5EF4-FFF2-40B4-BE49-F238E27FC236}">
                <a16:creationId xmlns:a16="http://schemas.microsoft.com/office/drawing/2014/main" id="{D234D931-C8A3-0C88-6087-D54DB49B7E0B}"/>
              </a:ext>
            </a:extLst>
          </p:cNvPr>
          <p:cNvCxnSpPr>
            <a:cxnSpLocks/>
          </p:cNvCxnSpPr>
          <p:nvPr/>
        </p:nvCxnSpPr>
        <p:spPr>
          <a:xfrm>
            <a:off x="3257130" y="3444681"/>
            <a:ext cx="2713921" cy="0"/>
          </a:xfrm>
          <a:prstGeom prst="straightConnector1">
            <a:avLst/>
          </a:prstGeom>
          <a:ln>
            <a:solidFill>
              <a:srgbClr val="D1124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CF410DB-7CE9-7337-CF1A-B4DEF21D9E8A}"/>
              </a:ext>
            </a:extLst>
          </p:cNvPr>
          <p:cNvSpPr/>
          <p:nvPr/>
        </p:nvSpPr>
        <p:spPr>
          <a:xfrm>
            <a:off x="3757559" y="3278168"/>
            <a:ext cx="1594022" cy="369328"/>
          </a:xfrm>
          <a:prstGeom prst="roundRect">
            <a:avLst/>
          </a:prstGeom>
          <a:solidFill>
            <a:schemeClr val="bg1"/>
          </a:solidFill>
          <a:ln>
            <a:solidFill>
              <a:srgbClr val="D1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Impact</a:t>
            </a:r>
            <a:r>
              <a:rPr lang="en-GB">
                <a:solidFill>
                  <a:schemeClr val="tx1"/>
                </a:solidFill>
              </a:rPr>
              <a:t> </a:t>
            </a:r>
            <a:r>
              <a:rPr lang="en-GB" b="1">
                <a:solidFill>
                  <a:schemeClr val="tx1"/>
                </a:solidFill>
              </a:rPr>
              <a:t>driver</a:t>
            </a:r>
          </a:p>
        </p:txBody>
      </p:sp>
      <p:cxnSp>
        <p:nvCxnSpPr>
          <p:cNvPr id="14" name="Straight Connector 13">
            <a:extLst>
              <a:ext uri="{FF2B5EF4-FFF2-40B4-BE49-F238E27FC236}">
                <a16:creationId xmlns:a16="http://schemas.microsoft.com/office/drawing/2014/main" id="{E2C7C55D-61A7-B68F-4AEB-4318324F24FE}"/>
              </a:ext>
            </a:extLst>
          </p:cNvPr>
          <p:cNvCxnSpPr>
            <a:cxnSpLocks/>
          </p:cNvCxnSpPr>
          <p:nvPr/>
        </p:nvCxnSpPr>
        <p:spPr>
          <a:xfrm>
            <a:off x="8410124" y="4202321"/>
            <a:ext cx="30308" cy="1735777"/>
          </a:xfrm>
          <a:prstGeom prst="line">
            <a:avLst/>
          </a:prstGeom>
          <a:ln>
            <a:solidFill>
              <a:srgbClr val="D112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C79AD8-E06F-ACDF-5ED9-B205E2863A6D}"/>
              </a:ext>
            </a:extLst>
          </p:cNvPr>
          <p:cNvCxnSpPr>
            <a:cxnSpLocks/>
          </p:cNvCxnSpPr>
          <p:nvPr/>
        </p:nvCxnSpPr>
        <p:spPr>
          <a:xfrm flipH="1">
            <a:off x="1904326" y="5938098"/>
            <a:ext cx="6536106" cy="0"/>
          </a:xfrm>
          <a:prstGeom prst="line">
            <a:avLst/>
          </a:prstGeom>
          <a:ln>
            <a:solidFill>
              <a:srgbClr val="D11242"/>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6DDBBA-1BBA-4558-7BF0-4487A42FC0D7}"/>
              </a:ext>
            </a:extLst>
          </p:cNvPr>
          <p:cNvCxnSpPr>
            <a:cxnSpLocks/>
          </p:cNvCxnSpPr>
          <p:nvPr/>
        </p:nvCxnSpPr>
        <p:spPr>
          <a:xfrm flipV="1">
            <a:off x="1904326" y="3647496"/>
            <a:ext cx="0" cy="2290602"/>
          </a:xfrm>
          <a:prstGeom prst="straightConnector1">
            <a:avLst/>
          </a:prstGeom>
          <a:ln>
            <a:solidFill>
              <a:srgbClr val="D1124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36363FE-76CD-9106-C7B2-A96D6CBC62C2}"/>
              </a:ext>
            </a:extLst>
          </p:cNvPr>
          <p:cNvSpPr txBox="1"/>
          <p:nvPr/>
        </p:nvSpPr>
        <p:spPr>
          <a:xfrm>
            <a:off x="478505" y="1205624"/>
            <a:ext cx="2778625" cy="2062103"/>
          </a:xfrm>
          <a:prstGeom prst="rect">
            <a:avLst/>
          </a:prstGeom>
          <a:noFill/>
        </p:spPr>
        <p:txBody>
          <a:bodyPr wrap="square" lIns="91440" tIns="45720" rIns="91440" bIns="45720" rtlCol="0" anchor="t">
            <a:spAutoFit/>
          </a:bodyPr>
          <a:lstStyle/>
          <a:p>
            <a:r>
              <a:rPr lang="en-GB" sz="1600">
                <a:solidFill>
                  <a:srgbClr val="D11242"/>
                </a:solidFill>
                <a:latin typeface="+mj-lt"/>
              </a:rPr>
              <a:t>Five human-induced</a:t>
            </a:r>
            <a:r>
              <a:rPr lang="en-GB" sz="1600" b="1">
                <a:solidFill>
                  <a:srgbClr val="D11242"/>
                </a:solidFill>
                <a:latin typeface="+mj-lt"/>
              </a:rPr>
              <a:t> pressures</a:t>
            </a:r>
            <a:r>
              <a:rPr lang="en-GB" sz="1600">
                <a:solidFill>
                  <a:srgbClr val="D11242"/>
                </a:solidFill>
                <a:latin typeface="+mj-lt"/>
              </a:rPr>
              <a:t> to nature: </a:t>
            </a:r>
            <a:br>
              <a:rPr lang="en-US"/>
            </a:br>
            <a:r>
              <a:rPr lang="en-GB" sz="1600" b="1">
                <a:solidFill>
                  <a:srgbClr val="D11242"/>
                </a:solidFill>
              </a:rPr>
              <a:t>land/sea use and change, </a:t>
            </a:r>
            <a:br>
              <a:rPr lang="en-GB" sz="1600" b="1">
                <a:solidFill>
                  <a:srgbClr val="D11242"/>
                </a:solidFill>
              </a:rPr>
            </a:br>
            <a:r>
              <a:rPr lang="en-GB" sz="1600" b="1">
                <a:solidFill>
                  <a:srgbClr val="D11242"/>
                </a:solidFill>
              </a:rPr>
              <a:t>direct exploitation, </a:t>
            </a:r>
            <a:br>
              <a:rPr lang="en-GB" sz="1600" b="1">
                <a:solidFill>
                  <a:srgbClr val="D11242"/>
                </a:solidFill>
              </a:rPr>
            </a:br>
            <a:r>
              <a:rPr lang="en-GB" sz="1600" b="1">
                <a:solidFill>
                  <a:srgbClr val="D11242"/>
                </a:solidFill>
              </a:rPr>
              <a:t>climate change, </a:t>
            </a:r>
            <a:br>
              <a:rPr lang="en-GB" sz="1600" b="1">
                <a:solidFill>
                  <a:srgbClr val="D11242"/>
                </a:solidFill>
              </a:rPr>
            </a:br>
            <a:r>
              <a:rPr lang="en-GB" sz="1600" b="1">
                <a:solidFill>
                  <a:srgbClr val="D11242"/>
                </a:solidFill>
              </a:rPr>
              <a:t>pollution and </a:t>
            </a:r>
            <a:br>
              <a:rPr lang="en-GB" sz="1600" b="1">
                <a:solidFill>
                  <a:srgbClr val="D11242"/>
                </a:solidFill>
              </a:rPr>
            </a:br>
            <a:r>
              <a:rPr lang="en-GB" sz="1600" b="1">
                <a:solidFill>
                  <a:srgbClr val="D11242"/>
                </a:solidFill>
              </a:rPr>
              <a:t>invasive species</a:t>
            </a:r>
            <a:r>
              <a:rPr lang="en-GB" sz="1600">
                <a:solidFill>
                  <a:srgbClr val="D11242"/>
                </a:solidFill>
                <a:latin typeface="+mj-lt"/>
              </a:rPr>
              <a:t> </a:t>
            </a:r>
            <a:br>
              <a:rPr lang="en-GB" sz="1600">
                <a:solidFill>
                  <a:srgbClr val="D11242"/>
                </a:solidFill>
                <a:latin typeface="+mj-lt"/>
              </a:rPr>
            </a:br>
            <a:r>
              <a:rPr lang="en-GB" sz="1600">
                <a:solidFill>
                  <a:srgbClr val="D11242"/>
                </a:solidFill>
                <a:latin typeface="+mj-lt"/>
              </a:rPr>
              <a:t>(IPBES, 2019)</a:t>
            </a:r>
            <a:endParaRPr lang="en-US">
              <a:cs typeface="Calibri" panose="020F0502020204030204"/>
            </a:endParaRPr>
          </a:p>
        </p:txBody>
      </p:sp>
      <p:sp>
        <p:nvSpPr>
          <p:cNvPr id="20" name="TextBox 19">
            <a:extLst>
              <a:ext uri="{FF2B5EF4-FFF2-40B4-BE49-F238E27FC236}">
                <a16:creationId xmlns:a16="http://schemas.microsoft.com/office/drawing/2014/main" id="{08A79BA1-FE9A-7CCB-2D74-52BEDC310F29}"/>
              </a:ext>
            </a:extLst>
          </p:cNvPr>
          <p:cNvSpPr txBox="1"/>
          <p:nvPr/>
        </p:nvSpPr>
        <p:spPr>
          <a:xfrm>
            <a:off x="6081345" y="3555993"/>
            <a:ext cx="1620785" cy="646331"/>
          </a:xfrm>
          <a:prstGeom prst="rect">
            <a:avLst/>
          </a:prstGeom>
          <a:solidFill>
            <a:srgbClr val="D11242"/>
          </a:solidFill>
        </p:spPr>
        <p:txBody>
          <a:bodyPr wrap="square" rtlCol="0">
            <a:spAutoFit/>
          </a:bodyPr>
          <a:lstStyle/>
          <a:p>
            <a:pPr algn="ctr"/>
            <a:r>
              <a:rPr lang="en-GB" b="1">
                <a:solidFill>
                  <a:schemeClr val="bg1"/>
                </a:solidFill>
              </a:rPr>
              <a:t>Ecosystem services</a:t>
            </a:r>
          </a:p>
        </p:txBody>
      </p:sp>
      <p:sp>
        <p:nvSpPr>
          <p:cNvPr id="21" name="Rectangle: Rounded Corners 20">
            <a:extLst>
              <a:ext uri="{FF2B5EF4-FFF2-40B4-BE49-F238E27FC236}">
                <a16:creationId xmlns:a16="http://schemas.microsoft.com/office/drawing/2014/main" id="{43875A34-C50F-68F1-144B-5F563BF191F9}"/>
              </a:ext>
            </a:extLst>
          </p:cNvPr>
          <p:cNvSpPr/>
          <p:nvPr/>
        </p:nvSpPr>
        <p:spPr>
          <a:xfrm>
            <a:off x="2400515" y="5410302"/>
            <a:ext cx="5741143" cy="1063345"/>
          </a:xfrm>
          <a:prstGeom prst="roundRect">
            <a:avLst/>
          </a:prstGeom>
          <a:solidFill>
            <a:schemeClr val="bg1"/>
          </a:solidFill>
          <a:ln>
            <a:solidFill>
              <a:srgbClr val="D1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Changes in ecosystem services affect the business’s </a:t>
            </a:r>
            <a:r>
              <a:rPr lang="en-GB" b="1">
                <a:solidFill>
                  <a:schemeClr val="tx1"/>
                </a:solidFill>
              </a:rPr>
              <a:t>dependencies</a:t>
            </a:r>
            <a:r>
              <a:rPr lang="en-GB">
                <a:solidFill>
                  <a:schemeClr val="tx1"/>
                </a:solidFill>
              </a:rPr>
              <a:t>. E.g., provisioning services, regulating and maintenance services, cultural services.</a:t>
            </a:r>
          </a:p>
        </p:txBody>
      </p:sp>
      <p:sp>
        <p:nvSpPr>
          <p:cNvPr id="22" name="TextBox 21">
            <a:extLst>
              <a:ext uri="{FF2B5EF4-FFF2-40B4-BE49-F238E27FC236}">
                <a16:creationId xmlns:a16="http://schemas.microsoft.com/office/drawing/2014/main" id="{5F41D8F3-5A8D-F048-68AD-C0306448523A}"/>
              </a:ext>
            </a:extLst>
          </p:cNvPr>
          <p:cNvSpPr txBox="1"/>
          <p:nvPr/>
        </p:nvSpPr>
        <p:spPr>
          <a:xfrm>
            <a:off x="9174114" y="2616444"/>
            <a:ext cx="2717666" cy="2062103"/>
          </a:xfrm>
          <a:prstGeom prst="rect">
            <a:avLst/>
          </a:prstGeom>
          <a:noFill/>
        </p:spPr>
        <p:txBody>
          <a:bodyPr wrap="square" lIns="91440" tIns="45720" rIns="91440" bIns="45720" rtlCol="0" anchor="t">
            <a:spAutoFit/>
          </a:bodyPr>
          <a:lstStyle/>
          <a:p>
            <a:r>
              <a:rPr lang="en-GB" sz="1600">
                <a:solidFill>
                  <a:srgbClr val="D11242"/>
                </a:solidFill>
                <a:latin typeface="+mj-lt"/>
              </a:rPr>
              <a:t>These impacts </a:t>
            </a:r>
            <a:r>
              <a:rPr lang="en-GB" sz="1600" b="1">
                <a:solidFill>
                  <a:srgbClr val="D11242"/>
                </a:solidFill>
              </a:rPr>
              <a:t>influence the state of nature. </a:t>
            </a:r>
          </a:p>
          <a:p>
            <a:endParaRPr lang="en-GB" sz="1600">
              <a:solidFill>
                <a:srgbClr val="D11242"/>
              </a:solidFill>
              <a:latin typeface="+mj-lt"/>
            </a:endParaRPr>
          </a:p>
          <a:p>
            <a:r>
              <a:rPr lang="en-GB" sz="1600">
                <a:solidFill>
                  <a:srgbClr val="D11242"/>
                </a:solidFill>
                <a:latin typeface="+mj-lt"/>
              </a:rPr>
              <a:t>Indicators:</a:t>
            </a:r>
            <a:endParaRPr lang="en-GB" sz="1600">
              <a:solidFill>
                <a:srgbClr val="D11242"/>
              </a:solidFill>
              <a:latin typeface="+mj-lt"/>
              <a:cs typeface="Calibri Light"/>
            </a:endParaRPr>
          </a:p>
          <a:p>
            <a:pPr marL="285750" indent="-285750">
              <a:buFont typeface="Arial" panose="020B0604020202020204" pitchFamily="34" charset="0"/>
              <a:buChar char="•"/>
            </a:pPr>
            <a:r>
              <a:rPr lang="en-GB" sz="1600">
                <a:solidFill>
                  <a:srgbClr val="D11242"/>
                </a:solidFill>
                <a:latin typeface="+mj-lt"/>
              </a:rPr>
              <a:t>ecosystem structure, composition, function</a:t>
            </a:r>
            <a:endParaRPr lang="en-GB" sz="1600">
              <a:solidFill>
                <a:srgbClr val="D11242"/>
              </a:solidFill>
              <a:latin typeface="+mj-lt"/>
              <a:cs typeface="Calibri Light"/>
            </a:endParaRPr>
          </a:p>
          <a:p>
            <a:pPr marL="285750" indent="-285750">
              <a:buFont typeface="Arial" panose="020B0604020202020204" pitchFamily="34" charset="0"/>
              <a:buChar char="•"/>
            </a:pPr>
            <a:r>
              <a:rPr lang="en-GB" sz="1600">
                <a:solidFill>
                  <a:srgbClr val="D11242"/>
                </a:solidFill>
                <a:latin typeface="+mj-lt"/>
              </a:rPr>
              <a:t>population size and extinction risk </a:t>
            </a:r>
            <a:endParaRPr lang="en-GB" sz="1600">
              <a:solidFill>
                <a:srgbClr val="D11242"/>
              </a:solidFill>
              <a:latin typeface="+mj-lt"/>
              <a:cs typeface="Calibri Light"/>
            </a:endParaRPr>
          </a:p>
        </p:txBody>
      </p:sp>
      <p:sp>
        <p:nvSpPr>
          <p:cNvPr id="23" name="Rectangle 22">
            <a:extLst>
              <a:ext uri="{FF2B5EF4-FFF2-40B4-BE49-F238E27FC236}">
                <a16:creationId xmlns:a16="http://schemas.microsoft.com/office/drawing/2014/main" id="{0B34785A-4498-A066-8A92-9C65E48CFD28}"/>
              </a:ext>
            </a:extLst>
          </p:cNvPr>
          <p:cNvSpPr/>
          <p:nvPr/>
        </p:nvSpPr>
        <p:spPr>
          <a:xfrm>
            <a:off x="7896506" y="2729142"/>
            <a:ext cx="1078306" cy="1473179"/>
          </a:xfrm>
          <a:prstGeom prst="rect">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State of nature</a:t>
            </a:r>
          </a:p>
        </p:txBody>
      </p:sp>
      <p:sp>
        <p:nvSpPr>
          <p:cNvPr id="28" name="TextBox 27">
            <a:extLst>
              <a:ext uri="{FF2B5EF4-FFF2-40B4-BE49-F238E27FC236}">
                <a16:creationId xmlns:a16="http://schemas.microsoft.com/office/drawing/2014/main" id="{E5B5C403-8894-4517-CDBB-B49F03625DC1}"/>
              </a:ext>
            </a:extLst>
          </p:cNvPr>
          <p:cNvSpPr txBox="1"/>
          <p:nvPr/>
        </p:nvSpPr>
        <p:spPr>
          <a:xfrm>
            <a:off x="8974812" y="6459880"/>
            <a:ext cx="3023330" cy="276999"/>
          </a:xfrm>
          <a:prstGeom prst="rect">
            <a:avLst/>
          </a:prstGeom>
          <a:noFill/>
        </p:spPr>
        <p:txBody>
          <a:bodyPr wrap="square" rtlCol="0">
            <a:spAutoFit/>
          </a:bodyPr>
          <a:lstStyle/>
          <a:p>
            <a:r>
              <a:rPr lang="en-GB" sz="1200"/>
              <a:t>Sources: TNFD, SBTN, Leach et al., 2019, ESRS</a:t>
            </a:r>
          </a:p>
        </p:txBody>
      </p:sp>
    </p:spTree>
    <p:extLst>
      <p:ext uri="{BB962C8B-B14F-4D97-AF65-F5344CB8AC3E}">
        <p14:creationId xmlns:p14="http://schemas.microsoft.com/office/powerpoint/2010/main" val="2764487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A65E9AF1-177C-4F5A-17C8-70721468B391}"/>
              </a:ext>
            </a:extLst>
          </p:cNvPr>
          <p:cNvSpPr txBox="1">
            <a:spLocks/>
          </p:cNvSpPr>
          <p:nvPr/>
        </p:nvSpPr>
        <p:spPr>
          <a:xfrm>
            <a:off x="502861" y="511241"/>
            <a:ext cx="9269544" cy="474798"/>
          </a:xfrm>
          <a:prstGeom prst="rect">
            <a:avLst/>
          </a:prstGeom>
        </p:spPr>
        <p:txBody>
          <a:bodyPr lIns="0" tIns="0" rIns="0" bIns="0" anchor="t"/>
          <a:lstStyle>
            <a:lvl1pPr algn="l" defTabSz="914400" rtl="0" eaLnBrk="1" latinLnBrk="0" hangingPunct="1">
              <a:lnSpc>
                <a:spcPct val="90000"/>
              </a:lnSpc>
              <a:spcBef>
                <a:spcPct val="0"/>
              </a:spcBef>
              <a:buNone/>
              <a:defRPr lang="en-US" sz="2800" kern="1200" baseline="0" dirty="0">
                <a:solidFill>
                  <a:schemeClr val="tx1"/>
                </a:solidFill>
                <a:latin typeface="+mj-lt"/>
                <a:ea typeface="Open Sans" panose="020B0606030504020204" pitchFamily="34" charset="0"/>
                <a:cs typeface="Open Sans" panose="020B0606030504020204" pitchFamily="34" charset="0"/>
              </a:defRPr>
            </a:lvl1pPr>
          </a:lstStyle>
          <a:p>
            <a:r>
              <a:rPr lang="en-US" sz="2500" b="1" dirty="0">
                <a:latin typeface="Arial"/>
                <a:ea typeface="Open Sans"/>
                <a:cs typeface="Open Sans"/>
              </a:rPr>
              <a:t>What are risks and opportunities?</a:t>
            </a:r>
            <a:endParaRPr lang="en-US" dirty="0"/>
          </a:p>
        </p:txBody>
      </p:sp>
      <p:sp>
        <p:nvSpPr>
          <p:cNvPr id="9" name="Slide Number Placeholder 4">
            <a:extLst>
              <a:ext uri="{FF2B5EF4-FFF2-40B4-BE49-F238E27FC236}">
                <a16:creationId xmlns:a16="http://schemas.microsoft.com/office/drawing/2014/main" id="{B94D5036-D5A3-B277-65E9-0BB998D6BE65}"/>
              </a:ext>
            </a:extLst>
          </p:cNvPr>
          <p:cNvSpPr>
            <a:spLocks noGrp="1"/>
          </p:cNvSpPr>
          <p:nvPr>
            <p:ph type="sldNum" sz="quarter" idx="17"/>
          </p:nvPr>
        </p:nvSpPr>
        <p:spPr>
          <a:xfrm>
            <a:off x="8557845" y="6233255"/>
            <a:ext cx="2743200" cy="365125"/>
          </a:xfrm>
        </p:spPr>
        <p:txBody>
          <a:bodyPr/>
          <a:lstStyle/>
          <a:p>
            <a:fld id="{CA7E3AA6-5088-D944-AC75-93D07D6D345B}" type="slidenum">
              <a:rPr lang="en-US" smtClean="0"/>
              <a:t>11</a:t>
            </a:fld>
            <a:endParaRPr lang="en-US"/>
          </a:p>
        </p:txBody>
      </p:sp>
      <p:sp>
        <p:nvSpPr>
          <p:cNvPr id="10" name="TextBox 9">
            <a:extLst>
              <a:ext uri="{FF2B5EF4-FFF2-40B4-BE49-F238E27FC236}">
                <a16:creationId xmlns:a16="http://schemas.microsoft.com/office/drawing/2014/main" id="{55196B18-96F3-87E3-F06D-78122EDE7149}"/>
              </a:ext>
            </a:extLst>
          </p:cNvPr>
          <p:cNvSpPr txBox="1"/>
          <p:nvPr/>
        </p:nvSpPr>
        <p:spPr>
          <a:xfrm>
            <a:off x="522455" y="3278168"/>
            <a:ext cx="2763742" cy="369332"/>
          </a:xfrm>
          <a:prstGeom prst="rect">
            <a:avLst/>
          </a:prstGeom>
          <a:solidFill>
            <a:srgbClr val="D11242"/>
          </a:solidFill>
        </p:spPr>
        <p:txBody>
          <a:bodyPr wrap="square" rtlCol="0">
            <a:spAutoFit/>
          </a:bodyPr>
          <a:lstStyle/>
          <a:p>
            <a:pPr algn="ctr"/>
            <a:r>
              <a:rPr lang="en-GB" b="1">
                <a:solidFill>
                  <a:schemeClr val="bg1"/>
                </a:solidFill>
              </a:rPr>
              <a:t>Business activity</a:t>
            </a:r>
          </a:p>
        </p:txBody>
      </p:sp>
      <p:sp>
        <p:nvSpPr>
          <p:cNvPr id="11" name="TextBox 10">
            <a:extLst>
              <a:ext uri="{FF2B5EF4-FFF2-40B4-BE49-F238E27FC236}">
                <a16:creationId xmlns:a16="http://schemas.microsoft.com/office/drawing/2014/main" id="{54A652E1-E4A1-46FE-6761-21E3EDAD5C31}"/>
              </a:ext>
            </a:extLst>
          </p:cNvPr>
          <p:cNvSpPr txBox="1"/>
          <p:nvPr/>
        </p:nvSpPr>
        <p:spPr>
          <a:xfrm>
            <a:off x="6081346" y="2742339"/>
            <a:ext cx="1620785" cy="646331"/>
          </a:xfrm>
          <a:prstGeom prst="rect">
            <a:avLst/>
          </a:prstGeom>
          <a:solidFill>
            <a:srgbClr val="D11242"/>
          </a:solidFill>
        </p:spPr>
        <p:txBody>
          <a:bodyPr wrap="square" rtlCol="0">
            <a:spAutoFit/>
          </a:bodyPr>
          <a:lstStyle/>
          <a:p>
            <a:pPr algn="ctr"/>
            <a:r>
              <a:rPr lang="en-GB" b="1">
                <a:solidFill>
                  <a:schemeClr val="bg1"/>
                </a:solidFill>
              </a:rPr>
              <a:t>Changes in natural capital</a:t>
            </a:r>
          </a:p>
        </p:txBody>
      </p:sp>
      <p:cxnSp>
        <p:nvCxnSpPr>
          <p:cNvPr id="12" name="Straight Arrow Connector 11">
            <a:extLst>
              <a:ext uri="{FF2B5EF4-FFF2-40B4-BE49-F238E27FC236}">
                <a16:creationId xmlns:a16="http://schemas.microsoft.com/office/drawing/2014/main" id="{D234D931-C8A3-0C88-6087-D54DB49B7E0B}"/>
              </a:ext>
            </a:extLst>
          </p:cNvPr>
          <p:cNvCxnSpPr>
            <a:cxnSpLocks/>
          </p:cNvCxnSpPr>
          <p:nvPr/>
        </p:nvCxnSpPr>
        <p:spPr>
          <a:xfrm>
            <a:off x="3257130" y="3444681"/>
            <a:ext cx="2713921" cy="0"/>
          </a:xfrm>
          <a:prstGeom prst="straightConnector1">
            <a:avLst/>
          </a:prstGeom>
          <a:ln>
            <a:solidFill>
              <a:srgbClr val="D1124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CF410DB-7CE9-7337-CF1A-B4DEF21D9E8A}"/>
              </a:ext>
            </a:extLst>
          </p:cNvPr>
          <p:cNvSpPr/>
          <p:nvPr/>
        </p:nvSpPr>
        <p:spPr>
          <a:xfrm>
            <a:off x="3757559" y="3278168"/>
            <a:ext cx="1594022" cy="369328"/>
          </a:xfrm>
          <a:prstGeom prst="roundRect">
            <a:avLst/>
          </a:prstGeom>
          <a:solidFill>
            <a:schemeClr val="bg1"/>
          </a:solidFill>
          <a:ln>
            <a:solidFill>
              <a:srgbClr val="D1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Impact</a:t>
            </a:r>
            <a:r>
              <a:rPr lang="en-GB">
                <a:solidFill>
                  <a:schemeClr val="tx1"/>
                </a:solidFill>
              </a:rPr>
              <a:t> </a:t>
            </a:r>
            <a:r>
              <a:rPr lang="en-GB" b="1">
                <a:solidFill>
                  <a:schemeClr val="tx1"/>
                </a:solidFill>
              </a:rPr>
              <a:t>driver</a:t>
            </a:r>
          </a:p>
        </p:txBody>
      </p:sp>
      <p:cxnSp>
        <p:nvCxnSpPr>
          <p:cNvPr id="14" name="Straight Connector 13">
            <a:extLst>
              <a:ext uri="{FF2B5EF4-FFF2-40B4-BE49-F238E27FC236}">
                <a16:creationId xmlns:a16="http://schemas.microsoft.com/office/drawing/2014/main" id="{E2C7C55D-61A7-B68F-4AEB-4318324F24FE}"/>
              </a:ext>
            </a:extLst>
          </p:cNvPr>
          <p:cNvCxnSpPr>
            <a:cxnSpLocks/>
          </p:cNvCxnSpPr>
          <p:nvPr/>
        </p:nvCxnSpPr>
        <p:spPr>
          <a:xfrm>
            <a:off x="8410124" y="4202321"/>
            <a:ext cx="30461" cy="1651678"/>
          </a:xfrm>
          <a:prstGeom prst="line">
            <a:avLst/>
          </a:prstGeom>
          <a:ln>
            <a:solidFill>
              <a:srgbClr val="D112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C79AD8-E06F-ACDF-5ED9-B205E2863A6D}"/>
              </a:ext>
            </a:extLst>
          </p:cNvPr>
          <p:cNvCxnSpPr>
            <a:cxnSpLocks/>
          </p:cNvCxnSpPr>
          <p:nvPr/>
        </p:nvCxnSpPr>
        <p:spPr>
          <a:xfrm flipH="1">
            <a:off x="1723351" y="5853999"/>
            <a:ext cx="6712308" cy="0"/>
          </a:xfrm>
          <a:prstGeom prst="line">
            <a:avLst/>
          </a:prstGeom>
          <a:ln>
            <a:solidFill>
              <a:srgbClr val="D11242"/>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6DDBBA-1BBA-4558-7BF0-4487A42FC0D7}"/>
              </a:ext>
            </a:extLst>
          </p:cNvPr>
          <p:cNvCxnSpPr>
            <a:cxnSpLocks/>
          </p:cNvCxnSpPr>
          <p:nvPr/>
        </p:nvCxnSpPr>
        <p:spPr>
          <a:xfrm flipV="1">
            <a:off x="1723351" y="3600731"/>
            <a:ext cx="0" cy="2253268"/>
          </a:xfrm>
          <a:prstGeom prst="straightConnector1">
            <a:avLst/>
          </a:prstGeom>
          <a:ln>
            <a:solidFill>
              <a:srgbClr val="D1124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36363FE-76CD-9106-C7B2-A96D6CBC62C2}"/>
              </a:ext>
            </a:extLst>
          </p:cNvPr>
          <p:cNvSpPr txBox="1"/>
          <p:nvPr/>
        </p:nvSpPr>
        <p:spPr>
          <a:xfrm>
            <a:off x="478505" y="1205624"/>
            <a:ext cx="2778625" cy="2062103"/>
          </a:xfrm>
          <a:prstGeom prst="rect">
            <a:avLst/>
          </a:prstGeom>
          <a:noFill/>
        </p:spPr>
        <p:txBody>
          <a:bodyPr wrap="square" lIns="91440" tIns="45720" rIns="91440" bIns="45720" rtlCol="0" anchor="t">
            <a:spAutoFit/>
          </a:bodyPr>
          <a:lstStyle/>
          <a:p>
            <a:r>
              <a:rPr lang="en-GB" sz="1600">
                <a:solidFill>
                  <a:srgbClr val="D11242"/>
                </a:solidFill>
                <a:latin typeface="+mj-lt"/>
              </a:rPr>
              <a:t>Five human-induced</a:t>
            </a:r>
            <a:r>
              <a:rPr lang="en-GB" sz="1600" b="1">
                <a:solidFill>
                  <a:srgbClr val="D11242"/>
                </a:solidFill>
                <a:latin typeface="+mj-lt"/>
              </a:rPr>
              <a:t> pressures</a:t>
            </a:r>
            <a:r>
              <a:rPr lang="en-GB" sz="1600">
                <a:solidFill>
                  <a:srgbClr val="D11242"/>
                </a:solidFill>
                <a:latin typeface="+mj-lt"/>
              </a:rPr>
              <a:t> to nature: </a:t>
            </a:r>
            <a:br>
              <a:rPr lang="en-US"/>
            </a:br>
            <a:r>
              <a:rPr lang="en-GB" sz="1600" b="1">
                <a:solidFill>
                  <a:srgbClr val="D11242"/>
                </a:solidFill>
              </a:rPr>
              <a:t>land/sea use and change, </a:t>
            </a:r>
            <a:br>
              <a:rPr lang="en-GB" sz="1600" b="1">
                <a:solidFill>
                  <a:srgbClr val="D11242"/>
                </a:solidFill>
              </a:rPr>
            </a:br>
            <a:r>
              <a:rPr lang="en-GB" sz="1600" b="1">
                <a:solidFill>
                  <a:srgbClr val="D11242"/>
                </a:solidFill>
              </a:rPr>
              <a:t>direct exploitation, </a:t>
            </a:r>
            <a:br>
              <a:rPr lang="en-GB" sz="1600" b="1">
                <a:solidFill>
                  <a:srgbClr val="D11242"/>
                </a:solidFill>
              </a:rPr>
            </a:br>
            <a:r>
              <a:rPr lang="en-GB" sz="1600" b="1">
                <a:solidFill>
                  <a:srgbClr val="D11242"/>
                </a:solidFill>
              </a:rPr>
              <a:t>climate change, </a:t>
            </a:r>
            <a:br>
              <a:rPr lang="en-GB" sz="1600" b="1">
                <a:solidFill>
                  <a:srgbClr val="D11242"/>
                </a:solidFill>
              </a:rPr>
            </a:br>
            <a:r>
              <a:rPr lang="en-GB" sz="1600" b="1">
                <a:solidFill>
                  <a:srgbClr val="D11242"/>
                </a:solidFill>
              </a:rPr>
              <a:t>pollution and </a:t>
            </a:r>
            <a:br>
              <a:rPr lang="en-GB" sz="1600" b="1">
                <a:solidFill>
                  <a:srgbClr val="D11242"/>
                </a:solidFill>
              </a:rPr>
            </a:br>
            <a:r>
              <a:rPr lang="en-GB" sz="1600" b="1">
                <a:solidFill>
                  <a:srgbClr val="D11242"/>
                </a:solidFill>
              </a:rPr>
              <a:t>invasive species</a:t>
            </a:r>
            <a:r>
              <a:rPr lang="en-GB" sz="1600">
                <a:solidFill>
                  <a:srgbClr val="D11242"/>
                </a:solidFill>
                <a:latin typeface="+mj-lt"/>
              </a:rPr>
              <a:t> </a:t>
            </a:r>
            <a:br>
              <a:rPr lang="en-GB" sz="1600">
                <a:solidFill>
                  <a:srgbClr val="D11242"/>
                </a:solidFill>
                <a:latin typeface="+mj-lt"/>
              </a:rPr>
            </a:br>
            <a:r>
              <a:rPr lang="en-GB" sz="1600">
                <a:solidFill>
                  <a:srgbClr val="D11242"/>
                </a:solidFill>
                <a:latin typeface="+mj-lt"/>
              </a:rPr>
              <a:t>(IPBES, 2019)</a:t>
            </a:r>
            <a:endParaRPr lang="en-US">
              <a:cs typeface="Calibri" panose="020F0502020204030204"/>
            </a:endParaRPr>
          </a:p>
        </p:txBody>
      </p:sp>
      <p:sp>
        <p:nvSpPr>
          <p:cNvPr id="20" name="TextBox 19">
            <a:extLst>
              <a:ext uri="{FF2B5EF4-FFF2-40B4-BE49-F238E27FC236}">
                <a16:creationId xmlns:a16="http://schemas.microsoft.com/office/drawing/2014/main" id="{08A79BA1-FE9A-7CCB-2D74-52BEDC310F29}"/>
              </a:ext>
            </a:extLst>
          </p:cNvPr>
          <p:cNvSpPr txBox="1"/>
          <p:nvPr/>
        </p:nvSpPr>
        <p:spPr>
          <a:xfrm>
            <a:off x="6081345" y="3555993"/>
            <a:ext cx="1620785" cy="646331"/>
          </a:xfrm>
          <a:prstGeom prst="rect">
            <a:avLst/>
          </a:prstGeom>
          <a:solidFill>
            <a:srgbClr val="D11242"/>
          </a:solidFill>
        </p:spPr>
        <p:txBody>
          <a:bodyPr wrap="square" rtlCol="0">
            <a:spAutoFit/>
          </a:bodyPr>
          <a:lstStyle/>
          <a:p>
            <a:pPr algn="ctr"/>
            <a:r>
              <a:rPr lang="en-GB" b="1">
                <a:solidFill>
                  <a:schemeClr val="bg1"/>
                </a:solidFill>
              </a:rPr>
              <a:t>Ecosystem services</a:t>
            </a:r>
          </a:p>
        </p:txBody>
      </p:sp>
      <p:sp>
        <p:nvSpPr>
          <p:cNvPr id="21" name="Rectangle: Rounded Corners 20">
            <a:extLst>
              <a:ext uri="{FF2B5EF4-FFF2-40B4-BE49-F238E27FC236}">
                <a16:creationId xmlns:a16="http://schemas.microsoft.com/office/drawing/2014/main" id="{43875A34-C50F-68F1-144B-5F563BF191F9}"/>
              </a:ext>
            </a:extLst>
          </p:cNvPr>
          <p:cNvSpPr/>
          <p:nvPr/>
        </p:nvSpPr>
        <p:spPr>
          <a:xfrm>
            <a:off x="2353176" y="5502434"/>
            <a:ext cx="5741143" cy="1063345"/>
          </a:xfrm>
          <a:prstGeom prst="roundRect">
            <a:avLst/>
          </a:prstGeom>
          <a:solidFill>
            <a:schemeClr val="bg1"/>
          </a:solidFill>
          <a:ln>
            <a:solidFill>
              <a:srgbClr val="D1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Changes in ecosystem services affect the business’s </a:t>
            </a:r>
            <a:r>
              <a:rPr lang="en-GB" b="1">
                <a:solidFill>
                  <a:schemeClr val="tx1"/>
                </a:solidFill>
              </a:rPr>
              <a:t>dependencies</a:t>
            </a:r>
            <a:r>
              <a:rPr lang="en-GB">
                <a:solidFill>
                  <a:schemeClr val="tx1"/>
                </a:solidFill>
              </a:rPr>
              <a:t> (e.g., provisioning, regulating, maintaining and cultural services).</a:t>
            </a:r>
          </a:p>
        </p:txBody>
      </p:sp>
      <p:sp>
        <p:nvSpPr>
          <p:cNvPr id="22" name="TextBox 21">
            <a:extLst>
              <a:ext uri="{FF2B5EF4-FFF2-40B4-BE49-F238E27FC236}">
                <a16:creationId xmlns:a16="http://schemas.microsoft.com/office/drawing/2014/main" id="{5F41D8F3-5A8D-F048-68AD-C0306448523A}"/>
              </a:ext>
            </a:extLst>
          </p:cNvPr>
          <p:cNvSpPr txBox="1"/>
          <p:nvPr/>
        </p:nvSpPr>
        <p:spPr>
          <a:xfrm>
            <a:off x="9174114" y="2616444"/>
            <a:ext cx="2717666" cy="2062103"/>
          </a:xfrm>
          <a:prstGeom prst="rect">
            <a:avLst/>
          </a:prstGeom>
          <a:noFill/>
        </p:spPr>
        <p:txBody>
          <a:bodyPr wrap="square" lIns="91440" tIns="45720" rIns="91440" bIns="45720" rtlCol="0" anchor="t">
            <a:spAutoFit/>
          </a:bodyPr>
          <a:lstStyle/>
          <a:p>
            <a:r>
              <a:rPr lang="en-GB" sz="1600">
                <a:solidFill>
                  <a:srgbClr val="D11242"/>
                </a:solidFill>
                <a:latin typeface="+mj-lt"/>
              </a:rPr>
              <a:t>These impacts </a:t>
            </a:r>
            <a:r>
              <a:rPr lang="en-GB" sz="1600" b="1">
                <a:solidFill>
                  <a:srgbClr val="D11242"/>
                </a:solidFill>
              </a:rPr>
              <a:t>influence the state of nature. </a:t>
            </a:r>
          </a:p>
          <a:p>
            <a:endParaRPr lang="en-GB" sz="1600">
              <a:solidFill>
                <a:srgbClr val="D11242"/>
              </a:solidFill>
              <a:latin typeface="+mj-lt"/>
            </a:endParaRPr>
          </a:p>
          <a:p>
            <a:r>
              <a:rPr lang="en-GB" sz="1600">
                <a:solidFill>
                  <a:srgbClr val="D11242"/>
                </a:solidFill>
                <a:latin typeface="+mj-lt"/>
              </a:rPr>
              <a:t>Indicators:</a:t>
            </a:r>
            <a:endParaRPr lang="en-GB" sz="1600">
              <a:solidFill>
                <a:srgbClr val="D11242"/>
              </a:solidFill>
              <a:latin typeface="+mj-lt"/>
              <a:cs typeface="Calibri Light"/>
            </a:endParaRPr>
          </a:p>
          <a:p>
            <a:pPr marL="285750" indent="-285750">
              <a:buFont typeface="Arial" panose="020B0604020202020204" pitchFamily="34" charset="0"/>
              <a:buChar char="•"/>
            </a:pPr>
            <a:r>
              <a:rPr lang="en-GB" sz="1600">
                <a:solidFill>
                  <a:srgbClr val="D11242"/>
                </a:solidFill>
                <a:latin typeface="+mj-lt"/>
              </a:rPr>
              <a:t>ecosystem structure, composition, function</a:t>
            </a:r>
            <a:endParaRPr lang="en-GB" sz="1600">
              <a:solidFill>
                <a:srgbClr val="D11242"/>
              </a:solidFill>
              <a:latin typeface="+mj-lt"/>
              <a:cs typeface="Calibri Light"/>
            </a:endParaRPr>
          </a:p>
          <a:p>
            <a:pPr marL="285750" indent="-285750">
              <a:buFont typeface="Arial" panose="020B0604020202020204" pitchFamily="34" charset="0"/>
              <a:buChar char="•"/>
            </a:pPr>
            <a:r>
              <a:rPr lang="en-GB" sz="1600">
                <a:solidFill>
                  <a:srgbClr val="D11242"/>
                </a:solidFill>
                <a:latin typeface="+mj-lt"/>
              </a:rPr>
              <a:t>population size and extinction risk </a:t>
            </a:r>
            <a:endParaRPr lang="en-GB" sz="1600">
              <a:solidFill>
                <a:srgbClr val="D11242"/>
              </a:solidFill>
              <a:latin typeface="+mj-lt"/>
              <a:cs typeface="Calibri Light"/>
            </a:endParaRPr>
          </a:p>
        </p:txBody>
      </p:sp>
      <p:sp>
        <p:nvSpPr>
          <p:cNvPr id="23" name="Rectangle 22">
            <a:extLst>
              <a:ext uri="{FF2B5EF4-FFF2-40B4-BE49-F238E27FC236}">
                <a16:creationId xmlns:a16="http://schemas.microsoft.com/office/drawing/2014/main" id="{0B34785A-4498-A066-8A92-9C65E48CFD28}"/>
              </a:ext>
            </a:extLst>
          </p:cNvPr>
          <p:cNvSpPr/>
          <p:nvPr/>
        </p:nvSpPr>
        <p:spPr>
          <a:xfrm>
            <a:off x="7896506" y="2729142"/>
            <a:ext cx="1078306" cy="1473179"/>
          </a:xfrm>
          <a:prstGeom prst="rect">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State of nature</a:t>
            </a:r>
          </a:p>
        </p:txBody>
      </p:sp>
      <p:sp>
        <p:nvSpPr>
          <p:cNvPr id="28" name="TextBox 27">
            <a:extLst>
              <a:ext uri="{FF2B5EF4-FFF2-40B4-BE49-F238E27FC236}">
                <a16:creationId xmlns:a16="http://schemas.microsoft.com/office/drawing/2014/main" id="{E5B5C403-8894-4517-CDBB-B49F03625DC1}"/>
              </a:ext>
            </a:extLst>
          </p:cNvPr>
          <p:cNvSpPr txBox="1"/>
          <p:nvPr/>
        </p:nvSpPr>
        <p:spPr>
          <a:xfrm>
            <a:off x="9022323" y="6541080"/>
            <a:ext cx="3021247" cy="276999"/>
          </a:xfrm>
          <a:prstGeom prst="rect">
            <a:avLst/>
          </a:prstGeom>
          <a:noFill/>
        </p:spPr>
        <p:txBody>
          <a:bodyPr wrap="square" rtlCol="0">
            <a:spAutoFit/>
          </a:bodyPr>
          <a:lstStyle/>
          <a:p>
            <a:r>
              <a:rPr lang="en-GB" sz="1200"/>
              <a:t>Sources: TNFD, SBTN, Leach et al., 2019, ESRS</a:t>
            </a:r>
          </a:p>
        </p:txBody>
      </p:sp>
      <p:sp>
        <p:nvSpPr>
          <p:cNvPr id="3" name="Rectangle: Rounded Corners 2">
            <a:extLst>
              <a:ext uri="{FF2B5EF4-FFF2-40B4-BE49-F238E27FC236}">
                <a16:creationId xmlns:a16="http://schemas.microsoft.com/office/drawing/2014/main" id="{1AB911C6-63A4-BB21-271A-47820A268E48}"/>
              </a:ext>
            </a:extLst>
          </p:cNvPr>
          <p:cNvSpPr/>
          <p:nvPr/>
        </p:nvSpPr>
        <p:spPr>
          <a:xfrm>
            <a:off x="3114523" y="2217249"/>
            <a:ext cx="1762124" cy="369328"/>
          </a:xfrm>
          <a:prstGeom prst="roundRect">
            <a:avLst/>
          </a:prstGeom>
          <a:solidFill>
            <a:schemeClr val="bg1"/>
          </a:solidFill>
          <a:ln>
            <a:solidFill>
              <a:srgbClr val="D1124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rPr>
              <a:t>Risks </a:t>
            </a:r>
            <a:r>
              <a:rPr lang="en-GB">
                <a:solidFill>
                  <a:schemeClr val="tx1"/>
                </a:solidFill>
              </a:rPr>
              <a:t>to nature</a:t>
            </a:r>
          </a:p>
        </p:txBody>
      </p:sp>
      <p:cxnSp>
        <p:nvCxnSpPr>
          <p:cNvPr id="5" name="Connector: Curved 4">
            <a:extLst>
              <a:ext uri="{FF2B5EF4-FFF2-40B4-BE49-F238E27FC236}">
                <a16:creationId xmlns:a16="http://schemas.microsoft.com/office/drawing/2014/main" id="{5C4FB911-BDB4-BC6F-8B30-026194122397}"/>
              </a:ext>
            </a:extLst>
          </p:cNvPr>
          <p:cNvCxnSpPr>
            <a:cxnSpLocks/>
            <a:stCxn id="3" idx="2"/>
            <a:endCxn id="13" idx="0"/>
          </p:cNvCxnSpPr>
          <p:nvPr/>
        </p:nvCxnSpPr>
        <p:spPr>
          <a:xfrm rot="16200000" flipH="1">
            <a:off x="3929282" y="2652879"/>
            <a:ext cx="691591" cy="558985"/>
          </a:xfrm>
          <a:prstGeom prst="curvedConnector3">
            <a:avLst>
              <a:gd name="adj1" fmla="val 45868"/>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62778DD5-E5C7-E588-AA16-EA9F35C56684}"/>
              </a:ext>
            </a:extLst>
          </p:cNvPr>
          <p:cNvSpPr/>
          <p:nvPr/>
        </p:nvSpPr>
        <p:spPr>
          <a:xfrm>
            <a:off x="9174114" y="4940208"/>
            <a:ext cx="1874886" cy="369328"/>
          </a:xfrm>
          <a:prstGeom prst="roundRect">
            <a:avLst/>
          </a:prstGeom>
          <a:solidFill>
            <a:schemeClr val="bg1"/>
          </a:solidFill>
          <a:ln>
            <a:solidFill>
              <a:srgbClr val="D1124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rPr>
              <a:t>Risks </a:t>
            </a:r>
            <a:r>
              <a:rPr lang="en-GB">
                <a:solidFill>
                  <a:schemeClr val="tx1"/>
                </a:solidFill>
              </a:rPr>
              <a:t>to business</a:t>
            </a:r>
            <a:endParaRPr lang="en-GB">
              <a:solidFill>
                <a:schemeClr val="tx1"/>
              </a:solidFill>
              <a:ea typeface="Calibri"/>
              <a:cs typeface="Calibri"/>
            </a:endParaRPr>
          </a:p>
        </p:txBody>
      </p:sp>
      <p:cxnSp>
        <p:nvCxnSpPr>
          <p:cNvPr id="7" name="Straight Arrow Connector 6">
            <a:extLst>
              <a:ext uri="{FF2B5EF4-FFF2-40B4-BE49-F238E27FC236}">
                <a16:creationId xmlns:a16="http://schemas.microsoft.com/office/drawing/2014/main" id="{565FD22C-37AB-1C6E-0B1A-D36B3CAFBCCB}"/>
              </a:ext>
            </a:extLst>
          </p:cNvPr>
          <p:cNvCxnSpPr>
            <a:cxnSpLocks/>
            <a:stCxn id="2" idx="1"/>
          </p:cNvCxnSpPr>
          <p:nvPr/>
        </p:nvCxnSpPr>
        <p:spPr>
          <a:xfrm flipH="1" flipV="1">
            <a:off x="8435659" y="5114925"/>
            <a:ext cx="738455" cy="994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F1DD7B3-28BC-164B-439D-8C365921C298}"/>
              </a:ext>
            </a:extLst>
          </p:cNvPr>
          <p:cNvSpPr/>
          <p:nvPr/>
        </p:nvSpPr>
        <p:spPr>
          <a:xfrm>
            <a:off x="2193142" y="3977841"/>
            <a:ext cx="3911977" cy="1241016"/>
          </a:xfrm>
          <a:prstGeom prst="roundRect">
            <a:avLst/>
          </a:prstGeom>
          <a:solidFill>
            <a:schemeClr val="bg1"/>
          </a:solidFill>
          <a:ln>
            <a:solidFill>
              <a:srgbClr val="D1124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b="1">
                <a:solidFill>
                  <a:schemeClr val="tx1"/>
                </a:solidFill>
              </a:rPr>
              <a:t>Opportunities </a:t>
            </a:r>
            <a:r>
              <a:rPr lang="en-GB">
                <a:solidFill>
                  <a:schemeClr val="tx1"/>
                </a:solidFill>
              </a:rPr>
              <a:t>for:</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Operational and product efficiency</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Conservation &amp; Restoration</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Reputation &amp; Regulatory</a:t>
            </a:r>
            <a:endParaRPr lang="en-GB">
              <a:solidFill>
                <a:schemeClr val="tx1"/>
              </a:solidFill>
              <a:ea typeface="Calibri"/>
              <a:cs typeface="Calibri"/>
            </a:endParaRPr>
          </a:p>
          <a:p>
            <a:pPr marL="285750" indent="-285750" algn="ctr">
              <a:buFont typeface="Arial" panose="020B0604020202020204" pitchFamily="34" charset="0"/>
              <a:buChar char="•"/>
            </a:pPr>
            <a:endParaRPr lang="en-GB" b="1">
              <a:solidFill>
                <a:schemeClr val="tx1"/>
              </a:solidFill>
            </a:endParaRPr>
          </a:p>
        </p:txBody>
      </p:sp>
      <p:cxnSp>
        <p:nvCxnSpPr>
          <p:cNvPr id="31" name="Connector: Curved 30">
            <a:extLst>
              <a:ext uri="{FF2B5EF4-FFF2-40B4-BE49-F238E27FC236}">
                <a16:creationId xmlns:a16="http://schemas.microsoft.com/office/drawing/2014/main" id="{BF7A8808-134B-5387-C32E-50AA787DEAB7}"/>
              </a:ext>
            </a:extLst>
          </p:cNvPr>
          <p:cNvCxnSpPr>
            <a:stCxn id="18" idx="1"/>
          </p:cNvCxnSpPr>
          <p:nvPr/>
        </p:nvCxnSpPr>
        <p:spPr>
          <a:xfrm rot="10800000">
            <a:off x="1723352" y="4202321"/>
            <a:ext cx="469791" cy="396028"/>
          </a:xfrm>
          <a:prstGeom prst="curvedConnector3">
            <a:avLst>
              <a:gd name="adj1" fmla="val 9460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112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A1B82-1AF6-19E2-7CAC-F8F4AC585795}"/>
              </a:ext>
            </a:extLst>
          </p:cNvPr>
          <p:cNvSpPr>
            <a:spLocks noGrp="1"/>
          </p:cNvSpPr>
          <p:nvPr>
            <p:ph type="title"/>
          </p:nvPr>
        </p:nvSpPr>
        <p:spPr>
          <a:xfrm>
            <a:off x="862375" y="2983848"/>
            <a:ext cx="9985987" cy="445152"/>
          </a:xfrm>
        </p:spPr>
        <p:txBody>
          <a:bodyPr/>
          <a:lstStyle/>
          <a:p>
            <a:pPr algn="ctr"/>
            <a:r>
              <a:rPr lang="en-GB" dirty="0"/>
              <a:t>Questions? </a:t>
            </a:r>
          </a:p>
        </p:txBody>
      </p:sp>
      <p:sp>
        <p:nvSpPr>
          <p:cNvPr id="5" name="Slide Number Placeholder 4">
            <a:extLst>
              <a:ext uri="{FF2B5EF4-FFF2-40B4-BE49-F238E27FC236}">
                <a16:creationId xmlns:a16="http://schemas.microsoft.com/office/drawing/2014/main" id="{286D9FD6-AB1B-B50E-5221-86508E6C8015}"/>
              </a:ext>
            </a:extLst>
          </p:cNvPr>
          <p:cNvSpPr>
            <a:spLocks noGrp="1"/>
          </p:cNvSpPr>
          <p:nvPr>
            <p:ph type="sldNum" sz="quarter" idx="16"/>
          </p:nvPr>
        </p:nvSpPr>
        <p:spPr/>
        <p:txBody>
          <a:bodyPr/>
          <a:lstStyle/>
          <a:p>
            <a:fld id="{CA7E3AA6-5088-D944-AC75-93D07D6D345B}" type="slidenum">
              <a:rPr lang="en-US" smtClean="0"/>
              <a:t>12</a:t>
            </a:fld>
            <a:endParaRPr lang="en-US"/>
          </a:p>
        </p:txBody>
      </p:sp>
    </p:spTree>
    <p:extLst>
      <p:ext uri="{BB962C8B-B14F-4D97-AF65-F5344CB8AC3E}">
        <p14:creationId xmlns:p14="http://schemas.microsoft.com/office/powerpoint/2010/main" val="774094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 plant&#10;&#10;Description automatically generated">
            <a:extLst>
              <a:ext uri="{FF2B5EF4-FFF2-40B4-BE49-F238E27FC236}">
                <a16:creationId xmlns:a16="http://schemas.microsoft.com/office/drawing/2014/main" id="{C1D6AB88-8069-0955-BED2-9FEF204158F4}"/>
              </a:ext>
            </a:extLst>
          </p:cNvPr>
          <p:cNvPicPr>
            <a:picLocks noChangeAspect="1"/>
          </p:cNvPicPr>
          <p:nvPr/>
        </p:nvPicPr>
        <p:blipFill rotWithShape="1">
          <a:blip r:embed="rId3">
            <a:extLst>
              <a:ext uri="{28A0092B-C50C-407E-A947-70E740481C1C}">
                <a14:useLocalDpi xmlns:a14="http://schemas.microsoft.com/office/drawing/2010/main" val="0"/>
              </a:ext>
            </a:extLst>
          </a:blip>
          <a:srcRect r="-2" b="3820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A group of cows in a field&#10;&#10;Description automatically generated with medium confidence">
            <a:extLst>
              <a:ext uri="{FF2B5EF4-FFF2-40B4-BE49-F238E27FC236}">
                <a16:creationId xmlns:a16="http://schemas.microsoft.com/office/drawing/2014/main" id="{317FACB0-184D-8D70-9110-C9D59A473651}"/>
              </a:ext>
            </a:extLst>
          </p:cNvPr>
          <p:cNvPicPr>
            <a:picLocks noChangeAspect="1"/>
          </p:cNvPicPr>
          <p:nvPr/>
        </p:nvPicPr>
        <p:blipFill rotWithShape="1">
          <a:blip r:embed="rId4">
            <a:extLst>
              <a:ext uri="{28A0092B-C50C-407E-A947-70E740481C1C}">
                <a14:useLocalDpi xmlns:a14="http://schemas.microsoft.com/office/drawing/2010/main" val="0"/>
              </a:ext>
            </a:extLst>
          </a:blip>
          <a:srcRect t="43235" r="-2" b="1072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A61028A3-AB7E-6381-D61C-07237CC8050A}"/>
              </a:ext>
            </a:extLst>
          </p:cNvPr>
          <p:cNvSpPr>
            <a:spLocks noGrp="1"/>
          </p:cNvSpPr>
          <p:nvPr>
            <p:ph type="title"/>
          </p:nvPr>
        </p:nvSpPr>
        <p:spPr>
          <a:xfrm>
            <a:off x="278582" y="466957"/>
            <a:ext cx="5817418" cy="891526"/>
          </a:xfrm>
        </p:spPr>
        <p:txBody>
          <a:bodyPr vert="horz" lIns="91440" tIns="45720" rIns="91440" bIns="45720" rtlCol="0" anchor="ctr">
            <a:normAutofit/>
          </a:bodyPr>
          <a:lstStyle/>
          <a:p>
            <a:r>
              <a:rPr lang="en-US" sz="2500" kern="1200" dirty="0">
                <a:latin typeface="Arial" panose="020B0604020202020204" pitchFamily="34" charset="0"/>
                <a:ea typeface="+mj-ea"/>
                <a:cs typeface="Arial" panose="020B0604020202020204" pitchFamily="34" charset="0"/>
              </a:rPr>
              <a:t>Why TNFD &amp; SBTs for Nature?</a:t>
            </a:r>
          </a:p>
        </p:txBody>
      </p:sp>
      <p:sp>
        <p:nvSpPr>
          <p:cNvPr id="5" name="Slide Number Placeholder 4">
            <a:extLst>
              <a:ext uri="{FF2B5EF4-FFF2-40B4-BE49-F238E27FC236}">
                <a16:creationId xmlns:a16="http://schemas.microsoft.com/office/drawing/2014/main" id="{C86AB604-B2D2-940F-E2E0-822F124D5B23}"/>
              </a:ext>
            </a:extLst>
          </p:cNvPr>
          <p:cNvSpPr>
            <a:spLocks noGrp="1"/>
          </p:cNvSpPr>
          <p:nvPr>
            <p:ph type="sldNum" sz="quarter" idx="17"/>
          </p:nvPr>
        </p:nvSpPr>
        <p:spPr>
          <a:xfrm>
            <a:off x="9009888" y="6356350"/>
            <a:ext cx="2743200" cy="365125"/>
          </a:xfrm>
        </p:spPr>
        <p:txBody>
          <a:bodyPr vert="horz" lIns="91440" tIns="45720" rIns="91440" bIns="45720" rtlCol="0" anchor="ctr">
            <a:normAutofit/>
          </a:bodyPr>
          <a:lstStyle/>
          <a:p>
            <a:pPr>
              <a:spcAft>
                <a:spcPts val="600"/>
              </a:spcAft>
            </a:pPr>
            <a:fld id="{CA7E3AA6-5088-D944-AC75-93D07D6D345B}" type="slidenum">
              <a:rPr lang="en-US">
                <a:solidFill>
                  <a:schemeClr val="bg1"/>
                </a:solidFill>
              </a:rPr>
              <a:pPr>
                <a:spcAft>
                  <a:spcPts val="600"/>
                </a:spcAft>
              </a:pPr>
              <a:t>13</a:t>
            </a:fld>
            <a:endParaRPr lang="en-US">
              <a:solidFill>
                <a:schemeClr val="bg1"/>
              </a:solidFill>
            </a:endParaRPr>
          </a:p>
        </p:txBody>
      </p:sp>
      <p:sp>
        <p:nvSpPr>
          <p:cNvPr id="10" name="TextBox 9">
            <a:extLst>
              <a:ext uri="{FF2B5EF4-FFF2-40B4-BE49-F238E27FC236}">
                <a16:creationId xmlns:a16="http://schemas.microsoft.com/office/drawing/2014/main" id="{37F81C8C-C773-6288-536C-1DB020F60A9A}"/>
              </a:ext>
            </a:extLst>
          </p:cNvPr>
          <p:cNvSpPr txBox="1"/>
          <p:nvPr/>
        </p:nvSpPr>
        <p:spPr>
          <a:xfrm>
            <a:off x="8677317" y="3013502"/>
            <a:ext cx="3408342" cy="276999"/>
          </a:xfrm>
          <a:prstGeom prst="rect">
            <a:avLst/>
          </a:prstGeom>
          <a:noFill/>
        </p:spPr>
        <p:txBody>
          <a:bodyPr wrap="square" rtlCol="0">
            <a:spAutoFit/>
          </a:bodyPr>
          <a:lstStyle/>
          <a:p>
            <a:pPr algn="r"/>
            <a:r>
              <a:rPr lang="en-GB" sz="1200">
                <a:solidFill>
                  <a:schemeClr val="bg1"/>
                </a:solidFill>
              </a:rPr>
              <a:t>Photo: </a:t>
            </a:r>
            <a:r>
              <a:rPr lang="en-GB" sz="1200" err="1">
                <a:solidFill>
                  <a:schemeClr val="bg1"/>
                </a:solidFill>
              </a:rPr>
              <a:t>Southeastern</a:t>
            </a:r>
            <a:r>
              <a:rPr lang="en-GB" sz="1200">
                <a:solidFill>
                  <a:schemeClr val="bg1"/>
                </a:solidFill>
              </a:rPr>
              <a:t> Grasslands Initiative</a:t>
            </a:r>
          </a:p>
        </p:txBody>
      </p:sp>
      <p:sp>
        <p:nvSpPr>
          <p:cNvPr id="11" name="TextBox 10">
            <a:extLst>
              <a:ext uri="{FF2B5EF4-FFF2-40B4-BE49-F238E27FC236}">
                <a16:creationId xmlns:a16="http://schemas.microsoft.com/office/drawing/2014/main" id="{73A03490-6502-F075-3E36-3C6E3A3001BE}"/>
              </a:ext>
            </a:extLst>
          </p:cNvPr>
          <p:cNvSpPr txBox="1"/>
          <p:nvPr/>
        </p:nvSpPr>
        <p:spPr>
          <a:xfrm>
            <a:off x="4987361" y="6523425"/>
            <a:ext cx="2442305" cy="276999"/>
          </a:xfrm>
          <a:prstGeom prst="rect">
            <a:avLst/>
          </a:prstGeom>
          <a:noFill/>
        </p:spPr>
        <p:txBody>
          <a:bodyPr wrap="square" rtlCol="0">
            <a:spAutoFit/>
          </a:bodyPr>
          <a:lstStyle/>
          <a:p>
            <a:pPr algn="r"/>
            <a:r>
              <a:rPr lang="en-GB" sz="1200">
                <a:solidFill>
                  <a:schemeClr val="bg1"/>
                </a:solidFill>
              </a:rPr>
              <a:t>Photo: Arkansas Farm Bureau</a:t>
            </a:r>
          </a:p>
        </p:txBody>
      </p:sp>
      <p:sp>
        <p:nvSpPr>
          <p:cNvPr id="8" name="Content Placeholder 7">
            <a:extLst>
              <a:ext uri="{FF2B5EF4-FFF2-40B4-BE49-F238E27FC236}">
                <a16:creationId xmlns:a16="http://schemas.microsoft.com/office/drawing/2014/main" id="{93D95A54-7C0B-28B7-1EC7-873E07914772}"/>
              </a:ext>
            </a:extLst>
          </p:cNvPr>
          <p:cNvSpPr>
            <a:spLocks noGrp="1"/>
          </p:cNvSpPr>
          <p:nvPr>
            <p:ph idx="1"/>
          </p:nvPr>
        </p:nvSpPr>
        <p:spPr>
          <a:xfrm>
            <a:off x="550732" y="1598280"/>
            <a:ext cx="4436629" cy="4028145"/>
          </a:xfrm>
        </p:spPr>
        <p:txBody>
          <a:bodyPr>
            <a:normAutofit lnSpcReduction="10000"/>
          </a:bodyPr>
          <a:lstStyle/>
          <a:p>
            <a:pPr marL="285750" indent="-285750">
              <a:buBlip>
                <a:blip r:embed="rId5"/>
              </a:buBlip>
            </a:pPr>
            <a:r>
              <a:rPr lang="en-GB" sz="2200" dirty="0">
                <a:solidFill>
                  <a:schemeClr val="tx1"/>
                </a:solidFill>
                <a:latin typeface="Arial" panose="020B0604020202020204" pitchFamily="34" charset="0"/>
                <a:cs typeface="Arial" panose="020B0604020202020204" pitchFamily="34" charset="0"/>
              </a:rPr>
              <a:t>What parts of nature are material for our company?</a:t>
            </a:r>
          </a:p>
          <a:p>
            <a:pPr marL="285750" indent="-285750">
              <a:buBlip>
                <a:blip r:embed="rId5"/>
              </a:buBlip>
            </a:pPr>
            <a:r>
              <a:rPr lang="en-GB" sz="2200" dirty="0">
                <a:solidFill>
                  <a:schemeClr val="tx1"/>
                </a:solidFill>
                <a:latin typeface="Arial" panose="020B0604020202020204" pitchFamily="34" charset="0"/>
                <a:cs typeface="Arial" panose="020B0604020202020204" pitchFamily="34" charset="0"/>
              </a:rPr>
              <a:t>How do we describe the change?</a:t>
            </a:r>
          </a:p>
          <a:p>
            <a:pPr marL="285750" indent="-285750">
              <a:buBlip>
                <a:blip r:embed="rId5"/>
              </a:buBlip>
            </a:pPr>
            <a:r>
              <a:rPr lang="en-GB" sz="2200" dirty="0">
                <a:solidFill>
                  <a:schemeClr val="tx1"/>
                </a:solidFill>
                <a:latin typeface="Arial" panose="020B0604020202020204" pitchFamily="34" charset="0"/>
                <a:cs typeface="Arial" panose="020B0604020202020204" pitchFamily="34" charset="0"/>
              </a:rPr>
              <a:t>How do we relate the changes to our economic activities?  </a:t>
            </a:r>
          </a:p>
          <a:p>
            <a:pPr marL="285750" indent="-285750">
              <a:buBlip>
                <a:blip r:embed="rId5"/>
              </a:buBlip>
            </a:pPr>
            <a:r>
              <a:rPr lang="en-GB" sz="2200" dirty="0">
                <a:solidFill>
                  <a:schemeClr val="tx1"/>
                </a:solidFill>
                <a:latin typeface="Arial" panose="020B0604020202020204" pitchFamily="34" charset="0"/>
                <a:cs typeface="Arial" panose="020B0604020202020204" pitchFamily="34" charset="0"/>
              </a:rPr>
              <a:t>How do we quantify the impact? </a:t>
            </a:r>
          </a:p>
          <a:p>
            <a:pPr marL="285750" indent="-285750">
              <a:buBlip>
                <a:blip r:embed="rId5"/>
              </a:buBlip>
            </a:pPr>
            <a:r>
              <a:rPr lang="en-GB" sz="2200" dirty="0">
                <a:solidFill>
                  <a:schemeClr val="tx1"/>
                </a:solidFill>
                <a:latin typeface="Arial" panose="020B0604020202020204" pitchFamily="34" charset="0"/>
                <a:cs typeface="Arial" panose="020B0604020202020204" pitchFamily="34" charset="0"/>
              </a:rPr>
              <a:t>How do we address the issue? </a:t>
            </a:r>
          </a:p>
          <a:p>
            <a:pPr marL="285750" indent="-285750">
              <a:buBlip>
                <a:blip r:embed="rId5"/>
              </a:buBlip>
            </a:pPr>
            <a:r>
              <a:rPr lang="en-GB" sz="2200" dirty="0">
                <a:solidFill>
                  <a:schemeClr val="tx1"/>
                </a:solidFill>
                <a:latin typeface="Arial" panose="020B0604020202020204" pitchFamily="34" charset="0"/>
                <a:cs typeface="Arial" panose="020B0604020202020204" pitchFamily="34" charset="0"/>
              </a:rPr>
              <a:t>How do we describe and quantify improvement? </a:t>
            </a:r>
          </a:p>
          <a:p>
            <a:pPr marL="285750" indent="-285750">
              <a:buBlip>
                <a:blip r:embed="rId5"/>
              </a:buBlip>
            </a:pPr>
            <a:r>
              <a:rPr lang="en-GB" sz="2200" dirty="0">
                <a:solidFill>
                  <a:schemeClr val="tx1"/>
                </a:solidFill>
                <a:latin typeface="Arial" panose="020B0604020202020204" pitchFamily="34" charset="0"/>
                <a:cs typeface="Arial" panose="020B0604020202020204" pitchFamily="34" charset="0"/>
              </a:rPr>
              <a:t>How do we know the actions we take are high quality? </a:t>
            </a:r>
          </a:p>
        </p:txBody>
      </p:sp>
      <p:grpSp>
        <p:nvGrpSpPr>
          <p:cNvPr id="16" name="Group 15">
            <a:extLst>
              <a:ext uri="{FF2B5EF4-FFF2-40B4-BE49-F238E27FC236}">
                <a16:creationId xmlns:a16="http://schemas.microsoft.com/office/drawing/2014/main" id="{73024EB6-7686-8DC6-5DF6-3A358329BF13}"/>
              </a:ext>
            </a:extLst>
          </p:cNvPr>
          <p:cNvGrpSpPr/>
          <p:nvPr/>
        </p:nvGrpSpPr>
        <p:grpSpPr>
          <a:xfrm>
            <a:off x="369674" y="1486498"/>
            <a:ext cx="5174383" cy="2117205"/>
            <a:chOff x="369674" y="1486498"/>
            <a:chExt cx="5174383" cy="2117205"/>
          </a:xfrm>
        </p:grpSpPr>
        <p:sp>
          <p:nvSpPr>
            <p:cNvPr id="12" name="Rectangle 11">
              <a:extLst>
                <a:ext uri="{FF2B5EF4-FFF2-40B4-BE49-F238E27FC236}">
                  <a16:creationId xmlns:a16="http://schemas.microsoft.com/office/drawing/2014/main" id="{8A2B856B-ED2F-273A-5FE7-05C9BF1F3411}"/>
                </a:ext>
              </a:extLst>
            </p:cNvPr>
            <p:cNvSpPr/>
            <p:nvPr/>
          </p:nvSpPr>
          <p:spPr>
            <a:xfrm>
              <a:off x="369674" y="1486498"/>
              <a:ext cx="4731715" cy="211720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5FC1FFD-CAD2-4B95-0E9B-661114DD6C57}"/>
                </a:ext>
              </a:extLst>
            </p:cNvPr>
            <p:cNvSpPr txBox="1"/>
            <p:nvPr/>
          </p:nvSpPr>
          <p:spPr>
            <a:xfrm rot="5400000">
              <a:off x="4791186" y="2210586"/>
              <a:ext cx="982521" cy="523220"/>
            </a:xfrm>
            <a:prstGeom prst="rect">
              <a:avLst/>
            </a:prstGeom>
            <a:noFill/>
          </p:spPr>
          <p:txBody>
            <a:bodyPr wrap="square" rtlCol="0">
              <a:spAutoFit/>
            </a:bodyPr>
            <a:lstStyle/>
            <a:p>
              <a:r>
                <a:rPr lang="en-GB" sz="2800" dirty="0"/>
                <a:t>TNFD</a:t>
              </a:r>
            </a:p>
          </p:txBody>
        </p:sp>
      </p:grpSp>
      <p:grpSp>
        <p:nvGrpSpPr>
          <p:cNvPr id="17" name="Group 16">
            <a:extLst>
              <a:ext uri="{FF2B5EF4-FFF2-40B4-BE49-F238E27FC236}">
                <a16:creationId xmlns:a16="http://schemas.microsoft.com/office/drawing/2014/main" id="{8F61C213-9A4C-E23D-ED39-2A4BA67BA1DF}"/>
              </a:ext>
            </a:extLst>
          </p:cNvPr>
          <p:cNvGrpSpPr/>
          <p:nvPr/>
        </p:nvGrpSpPr>
        <p:grpSpPr>
          <a:xfrm>
            <a:off x="374706" y="3563427"/>
            <a:ext cx="5477127" cy="1808076"/>
            <a:chOff x="374706" y="3563427"/>
            <a:chExt cx="5477127" cy="1808076"/>
          </a:xfrm>
        </p:grpSpPr>
        <p:sp>
          <p:nvSpPr>
            <p:cNvPr id="14" name="Rectangle 13">
              <a:extLst>
                <a:ext uri="{FF2B5EF4-FFF2-40B4-BE49-F238E27FC236}">
                  <a16:creationId xmlns:a16="http://schemas.microsoft.com/office/drawing/2014/main" id="{E0727CDF-DB0F-432C-8288-2856E9751BC7}"/>
                </a:ext>
              </a:extLst>
            </p:cNvPr>
            <p:cNvSpPr/>
            <p:nvPr/>
          </p:nvSpPr>
          <p:spPr>
            <a:xfrm>
              <a:off x="374706" y="3621003"/>
              <a:ext cx="4731715" cy="17505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02AEB75-BA2F-ED1E-F8EB-3E8F0778CB86}"/>
                </a:ext>
              </a:extLst>
            </p:cNvPr>
            <p:cNvSpPr txBox="1"/>
            <p:nvPr/>
          </p:nvSpPr>
          <p:spPr>
            <a:xfrm rot="5400000">
              <a:off x="4543287" y="4040976"/>
              <a:ext cx="1786095" cy="830997"/>
            </a:xfrm>
            <a:prstGeom prst="rect">
              <a:avLst/>
            </a:prstGeom>
            <a:noFill/>
          </p:spPr>
          <p:txBody>
            <a:bodyPr wrap="square" rtlCol="0">
              <a:spAutoFit/>
            </a:bodyPr>
            <a:lstStyle/>
            <a:p>
              <a:pPr algn="ctr"/>
              <a:r>
                <a:rPr lang="en-GB" sz="2400" dirty="0"/>
                <a:t>SBTs for Nature</a:t>
              </a:r>
            </a:p>
          </p:txBody>
        </p:sp>
      </p:grpSp>
    </p:spTree>
    <p:extLst>
      <p:ext uri="{BB962C8B-B14F-4D97-AF65-F5344CB8AC3E}">
        <p14:creationId xmlns:p14="http://schemas.microsoft.com/office/powerpoint/2010/main" val="3259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A3B-05E6-FDEF-206F-75B7C6887691}"/>
              </a:ext>
            </a:extLst>
          </p:cNvPr>
          <p:cNvSpPr>
            <a:spLocks noGrp="1"/>
          </p:cNvSpPr>
          <p:nvPr>
            <p:ph type="title"/>
          </p:nvPr>
        </p:nvSpPr>
        <p:spPr>
          <a:xfrm>
            <a:off x="596784" y="629775"/>
            <a:ext cx="9382080" cy="445152"/>
          </a:xfrm>
        </p:spPr>
        <p:txBody>
          <a:bodyPr/>
          <a:lstStyle/>
          <a:p>
            <a:r>
              <a:rPr lang="en-GB"/>
              <a:t>Agenda</a:t>
            </a:r>
          </a:p>
        </p:txBody>
      </p:sp>
      <p:sp>
        <p:nvSpPr>
          <p:cNvPr id="4" name="Content Placeholder 3">
            <a:extLst>
              <a:ext uri="{FF2B5EF4-FFF2-40B4-BE49-F238E27FC236}">
                <a16:creationId xmlns:a16="http://schemas.microsoft.com/office/drawing/2014/main" id="{CBF47361-B761-0C80-3B16-5822CEEEBF2C}"/>
              </a:ext>
            </a:extLst>
          </p:cNvPr>
          <p:cNvSpPr>
            <a:spLocks noGrp="1"/>
          </p:cNvSpPr>
          <p:nvPr>
            <p:ph idx="1"/>
          </p:nvPr>
        </p:nvSpPr>
        <p:spPr>
          <a:xfrm>
            <a:off x="1209675" y="1409117"/>
            <a:ext cx="6305550" cy="3818402"/>
          </a:xfrm>
        </p:spPr>
        <p:txBody>
          <a:bodyPr lIns="0" tIns="0" rIns="0" bIns="0" anchor="t"/>
          <a:lstStyle/>
          <a:p>
            <a:pPr marL="285750" indent="-285750">
              <a:lnSpc>
                <a:spcPct val="150000"/>
              </a:lnSpc>
              <a:buBlip>
                <a:blip r:embed="rId3"/>
              </a:buBlip>
            </a:pPr>
            <a:r>
              <a:rPr lang="en-GB" sz="2200">
                <a:solidFill>
                  <a:schemeClr val="bg1">
                    <a:lumMod val="50000"/>
                  </a:schemeClr>
                </a:solidFill>
                <a:ea typeface="Open Sans"/>
                <a:cs typeface="Open Sans"/>
              </a:rPr>
              <a:t>Why nature? </a:t>
            </a:r>
          </a:p>
          <a:p>
            <a:pPr marL="285750" indent="-285750">
              <a:lnSpc>
                <a:spcPct val="150000"/>
              </a:lnSpc>
              <a:buBlip>
                <a:blip r:embed="rId3"/>
              </a:buBlip>
            </a:pPr>
            <a:r>
              <a:rPr lang="en-GB" sz="2200">
                <a:solidFill>
                  <a:schemeClr val="bg1">
                    <a:lumMod val="50000"/>
                  </a:schemeClr>
                </a:solidFill>
                <a:ea typeface="Open Sans"/>
                <a:cs typeface="Open Sans"/>
              </a:rPr>
              <a:t>How is nature defined? </a:t>
            </a:r>
            <a:endParaRPr lang="en-GB" sz="2200">
              <a:solidFill>
                <a:schemeClr val="bg1">
                  <a:lumMod val="50000"/>
                </a:schemeClr>
              </a:solidFill>
            </a:endParaRPr>
          </a:p>
          <a:p>
            <a:pPr marL="285750" indent="-285750">
              <a:lnSpc>
                <a:spcPct val="150000"/>
              </a:lnSpc>
              <a:buBlip>
                <a:blip r:embed="rId3"/>
              </a:buBlip>
            </a:pPr>
            <a:r>
              <a:rPr lang="en-GB" sz="2200">
                <a:ea typeface="Open Sans"/>
                <a:cs typeface="Open Sans"/>
              </a:rPr>
              <a:t>TNFD overview</a:t>
            </a:r>
          </a:p>
          <a:p>
            <a:pPr marL="285750" indent="-285750">
              <a:lnSpc>
                <a:spcPct val="150000"/>
              </a:lnSpc>
              <a:buBlip>
                <a:blip r:embed="rId3"/>
              </a:buBlip>
            </a:pPr>
            <a:r>
              <a:rPr lang="en-GB" sz="2200">
                <a:solidFill>
                  <a:schemeClr val="bg1">
                    <a:lumMod val="50000"/>
                  </a:schemeClr>
                </a:solidFill>
                <a:ea typeface="Open Sans"/>
                <a:cs typeface="Open Sans"/>
              </a:rPr>
              <a:t>SBTN overview</a:t>
            </a:r>
          </a:p>
          <a:p>
            <a:pPr marL="285750" indent="-285750">
              <a:lnSpc>
                <a:spcPct val="150000"/>
              </a:lnSpc>
              <a:buBlip>
                <a:blip r:embed="rId3"/>
              </a:buBlip>
            </a:pPr>
            <a:r>
              <a:rPr lang="en-GB" sz="2200">
                <a:solidFill>
                  <a:schemeClr val="bg1">
                    <a:lumMod val="50000"/>
                  </a:schemeClr>
                </a:solidFill>
                <a:ea typeface="Open Sans"/>
                <a:cs typeface="Open Sans"/>
              </a:rPr>
              <a:t>CDP's expanded scope</a:t>
            </a:r>
          </a:p>
          <a:p>
            <a:pPr marL="285750" indent="-285750">
              <a:lnSpc>
                <a:spcPct val="150000"/>
              </a:lnSpc>
              <a:buBlip>
                <a:blip r:embed="rId3"/>
              </a:buBlip>
            </a:pPr>
            <a:r>
              <a:rPr lang="en-GB" sz="2200">
                <a:solidFill>
                  <a:schemeClr val="bg1">
                    <a:lumMod val="50000"/>
                  </a:schemeClr>
                </a:solidFill>
                <a:ea typeface="Open Sans"/>
                <a:cs typeface="Open Sans"/>
              </a:rPr>
              <a:t>CDP’s recommended next steps on nature</a:t>
            </a:r>
          </a:p>
          <a:p>
            <a:pPr marL="285750" indent="-285750">
              <a:lnSpc>
                <a:spcPct val="150000"/>
              </a:lnSpc>
              <a:buBlip>
                <a:blip r:embed="rId3"/>
              </a:buBlip>
            </a:pPr>
            <a:endParaRPr lang="en-GB" sz="2200">
              <a:ea typeface="Open Sans"/>
              <a:cs typeface="Open Sans"/>
            </a:endParaRPr>
          </a:p>
        </p:txBody>
      </p:sp>
      <p:sp>
        <p:nvSpPr>
          <p:cNvPr id="5" name="Slide Number Placeholder 4">
            <a:extLst>
              <a:ext uri="{FF2B5EF4-FFF2-40B4-BE49-F238E27FC236}">
                <a16:creationId xmlns:a16="http://schemas.microsoft.com/office/drawing/2014/main" id="{69B0EA31-87F2-12A0-6BD2-A34A06B7763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E3AA6-5088-D944-AC75-93D07D6D345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22955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7C36-9DCC-44E5-89C3-42966C553B7B}"/>
              </a:ext>
            </a:extLst>
          </p:cNvPr>
          <p:cNvSpPr>
            <a:spLocks noGrp="1"/>
          </p:cNvSpPr>
          <p:nvPr>
            <p:ph type="title"/>
          </p:nvPr>
        </p:nvSpPr>
        <p:spPr>
          <a:xfrm>
            <a:off x="198992" y="308346"/>
            <a:ext cx="3110856" cy="903765"/>
          </a:xfrm>
        </p:spPr>
        <p:txBody>
          <a:bodyPr/>
          <a:lstStyle/>
          <a:p>
            <a:r>
              <a:rPr lang="en-GB" sz="2800" b="1">
                <a:solidFill>
                  <a:schemeClr val="tx1"/>
                </a:solidFill>
              </a:rPr>
              <a:t>TNFD disclosure recommendations</a:t>
            </a:r>
            <a:br>
              <a:rPr lang="en-GB" sz="2800" b="1">
                <a:solidFill>
                  <a:schemeClr val="tx1"/>
                </a:solidFill>
              </a:rPr>
            </a:br>
            <a:endParaRPr lang="en-US"/>
          </a:p>
        </p:txBody>
      </p:sp>
      <p:sp>
        <p:nvSpPr>
          <p:cNvPr id="5" name="Slide Number Placeholder 4">
            <a:extLst>
              <a:ext uri="{FF2B5EF4-FFF2-40B4-BE49-F238E27FC236}">
                <a16:creationId xmlns:a16="http://schemas.microsoft.com/office/drawing/2014/main" id="{486A5952-50D9-4D2A-9FC6-9F786275356C}"/>
              </a:ext>
            </a:extLst>
          </p:cNvPr>
          <p:cNvSpPr>
            <a:spLocks noGrp="1"/>
          </p:cNvSpPr>
          <p:nvPr>
            <p:ph type="sldNum" sz="quarter" idx="17"/>
          </p:nvPr>
        </p:nvSpPr>
        <p:spPr/>
        <p:txBody>
          <a:bodyPr/>
          <a:lstStyle/>
          <a:p>
            <a:fld id="{CA7E3AA6-5088-D944-AC75-93D07D6D345B}" type="slidenum">
              <a:rPr lang="en-US" smtClean="0"/>
              <a:t>15</a:t>
            </a:fld>
            <a:endParaRPr lang="en-US"/>
          </a:p>
        </p:txBody>
      </p:sp>
      <p:pic>
        <p:nvPicPr>
          <p:cNvPr id="14" name="Picture 13">
            <a:extLst>
              <a:ext uri="{FF2B5EF4-FFF2-40B4-BE49-F238E27FC236}">
                <a16:creationId xmlns:a16="http://schemas.microsoft.com/office/drawing/2014/main" id="{F4EF5106-8135-40FC-B330-5C75D34AB519}"/>
              </a:ext>
            </a:extLst>
          </p:cNvPr>
          <p:cNvPicPr>
            <a:picLocks noChangeAspect="1"/>
          </p:cNvPicPr>
          <p:nvPr/>
        </p:nvPicPr>
        <p:blipFill>
          <a:blip r:embed="rId3"/>
          <a:stretch>
            <a:fillRect/>
          </a:stretch>
        </p:blipFill>
        <p:spPr>
          <a:xfrm>
            <a:off x="3848986" y="87965"/>
            <a:ext cx="8144022" cy="6682070"/>
          </a:xfrm>
          <a:prstGeom prst="rect">
            <a:avLst/>
          </a:prstGeom>
        </p:spPr>
      </p:pic>
      <p:sp>
        <p:nvSpPr>
          <p:cNvPr id="15" name="Rectangle: Rounded Corners 14">
            <a:extLst>
              <a:ext uri="{FF2B5EF4-FFF2-40B4-BE49-F238E27FC236}">
                <a16:creationId xmlns:a16="http://schemas.microsoft.com/office/drawing/2014/main" id="{02F62C45-C892-4605-9AED-FA7A5B4E61FC}"/>
              </a:ext>
            </a:extLst>
          </p:cNvPr>
          <p:cNvSpPr/>
          <p:nvPr/>
        </p:nvSpPr>
        <p:spPr>
          <a:xfrm>
            <a:off x="3979256" y="2121242"/>
            <a:ext cx="1658679" cy="67761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Rounded Corners 15">
            <a:extLst>
              <a:ext uri="{FF2B5EF4-FFF2-40B4-BE49-F238E27FC236}">
                <a16:creationId xmlns:a16="http://schemas.microsoft.com/office/drawing/2014/main" id="{0C436E1C-305D-4CE1-A274-AF01352ACC5A}"/>
              </a:ext>
            </a:extLst>
          </p:cNvPr>
          <p:cNvSpPr/>
          <p:nvPr/>
        </p:nvSpPr>
        <p:spPr>
          <a:xfrm>
            <a:off x="3979256" y="2873655"/>
            <a:ext cx="1658679" cy="84773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7" name="Rectangle: Rounded Corners 16">
            <a:extLst>
              <a:ext uri="{FF2B5EF4-FFF2-40B4-BE49-F238E27FC236}">
                <a16:creationId xmlns:a16="http://schemas.microsoft.com/office/drawing/2014/main" id="{BA9E39B4-B12A-4A63-83A2-31650E544548}"/>
              </a:ext>
            </a:extLst>
          </p:cNvPr>
          <p:cNvSpPr/>
          <p:nvPr/>
        </p:nvSpPr>
        <p:spPr>
          <a:xfrm>
            <a:off x="5984310" y="2121242"/>
            <a:ext cx="1815920" cy="96386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8" name="Rectangle: Rounded Corners 17">
            <a:extLst>
              <a:ext uri="{FF2B5EF4-FFF2-40B4-BE49-F238E27FC236}">
                <a16:creationId xmlns:a16="http://schemas.microsoft.com/office/drawing/2014/main" id="{03260062-6953-4458-95F4-26506347FE26}"/>
              </a:ext>
            </a:extLst>
          </p:cNvPr>
          <p:cNvSpPr/>
          <p:nvPr/>
        </p:nvSpPr>
        <p:spPr>
          <a:xfrm>
            <a:off x="5984310" y="3172138"/>
            <a:ext cx="1815920" cy="124083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9" name="Rectangle: Rounded Corners 18">
            <a:extLst>
              <a:ext uri="{FF2B5EF4-FFF2-40B4-BE49-F238E27FC236}">
                <a16:creationId xmlns:a16="http://schemas.microsoft.com/office/drawing/2014/main" id="{497E93ED-F8A4-4027-8817-9692B3FC196B}"/>
              </a:ext>
            </a:extLst>
          </p:cNvPr>
          <p:cNvSpPr/>
          <p:nvPr/>
        </p:nvSpPr>
        <p:spPr>
          <a:xfrm>
            <a:off x="5984310" y="4500005"/>
            <a:ext cx="1815920" cy="97049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Rectangle: Rounded Corners 19">
            <a:extLst>
              <a:ext uri="{FF2B5EF4-FFF2-40B4-BE49-F238E27FC236}">
                <a16:creationId xmlns:a16="http://schemas.microsoft.com/office/drawing/2014/main" id="{8276BD78-FEEB-4071-807D-A7DE478B8037}"/>
              </a:ext>
            </a:extLst>
          </p:cNvPr>
          <p:cNvSpPr/>
          <p:nvPr/>
        </p:nvSpPr>
        <p:spPr>
          <a:xfrm>
            <a:off x="8046719" y="2114614"/>
            <a:ext cx="1751377" cy="112951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Rounded Corners 20">
            <a:extLst>
              <a:ext uri="{FF2B5EF4-FFF2-40B4-BE49-F238E27FC236}">
                <a16:creationId xmlns:a16="http://schemas.microsoft.com/office/drawing/2014/main" id="{2342E0E0-0E82-4191-951A-46946217C4C7}"/>
              </a:ext>
            </a:extLst>
          </p:cNvPr>
          <p:cNvSpPr/>
          <p:nvPr/>
        </p:nvSpPr>
        <p:spPr>
          <a:xfrm>
            <a:off x="8046719" y="4643561"/>
            <a:ext cx="1751378" cy="87262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2" name="Rectangle: Rounded Corners 21">
            <a:extLst>
              <a:ext uri="{FF2B5EF4-FFF2-40B4-BE49-F238E27FC236}">
                <a16:creationId xmlns:a16="http://schemas.microsoft.com/office/drawing/2014/main" id="{3A858870-CDA6-468B-A65C-5E40CC2C0F64}"/>
              </a:ext>
            </a:extLst>
          </p:cNvPr>
          <p:cNvSpPr/>
          <p:nvPr/>
        </p:nvSpPr>
        <p:spPr>
          <a:xfrm>
            <a:off x="8046719" y="5586984"/>
            <a:ext cx="1751378" cy="111419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Rectangle: Rounded Corners 22">
            <a:extLst>
              <a:ext uri="{FF2B5EF4-FFF2-40B4-BE49-F238E27FC236}">
                <a16:creationId xmlns:a16="http://schemas.microsoft.com/office/drawing/2014/main" id="{EBCC099F-487E-42D7-9378-11E026267CA8}"/>
              </a:ext>
            </a:extLst>
          </p:cNvPr>
          <p:cNvSpPr/>
          <p:nvPr/>
        </p:nvSpPr>
        <p:spPr>
          <a:xfrm>
            <a:off x="10044585" y="2083659"/>
            <a:ext cx="1815920" cy="103903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Rectangle: Rounded Corners 23">
            <a:extLst>
              <a:ext uri="{FF2B5EF4-FFF2-40B4-BE49-F238E27FC236}">
                <a16:creationId xmlns:a16="http://schemas.microsoft.com/office/drawing/2014/main" id="{978A08B3-A32F-48A2-8E31-6B68FD50EC32}"/>
              </a:ext>
            </a:extLst>
          </p:cNvPr>
          <p:cNvSpPr/>
          <p:nvPr/>
        </p:nvSpPr>
        <p:spPr>
          <a:xfrm>
            <a:off x="10044585" y="3173587"/>
            <a:ext cx="1815920" cy="65774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5" name="Rectangle: Rounded Corners 24">
            <a:extLst>
              <a:ext uri="{FF2B5EF4-FFF2-40B4-BE49-F238E27FC236}">
                <a16:creationId xmlns:a16="http://schemas.microsoft.com/office/drawing/2014/main" id="{A108CF4A-5176-418E-8554-FCF012B4B66D}"/>
              </a:ext>
            </a:extLst>
          </p:cNvPr>
          <p:cNvSpPr/>
          <p:nvPr/>
        </p:nvSpPr>
        <p:spPr>
          <a:xfrm>
            <a:off x="10044585" y="3934289"/>
            <a:ext cx="1815920" cy="97049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6" name="TextBox 25">
            <a:extLst>
              <a:ext uri="{FF2B5EF4-FFF2-40B4-BE49-F238E27FC236}">
                <a16:creationId xmlns:a16="http://schemas.microsoft.com/office/drawing/2014/main" id="{1222E6DB-0E32-4024-9299-2B20093EF0D7}"/>
              </a:ext>
            </a:extLst>
          </p:cNvPr>
          <p:cNvSpPr txBox="1"/>
          <p:nvPr/>
        </p:nvSpPr>
        <p:spPr>
          <a:xfrm>
            <a:off x="90857" y="3640474"/>
            <a:ext cx="3411754" cy="2308324"/>
          </a:xfrm>
          <a:prstGeom prst="rect">
            <a:avLst/>
          </a:prstGeom>
          <a:noFill/>
        </p:spPr>
        <p:txBody>
          <a:bodyPr wrap="square" lIns="91440" tIns="45720" rIns="91440" bIns="45720" rtlCol="0" anchor="t">
            <a:spAutoFit/>
          </a:bodyPr>
          <a:lstStyle/>
          <a:p>
            <a:endParaRPr lang="en-GB" dirty="0"/>
          </a:p>
          <a:p>
            <a:pPr marL="285750" indent="-285750">
              <a:buBlip>
                <a:blip r:embed="rId4"/>
              </a:buBlip>
            </a:pPr>
            <a:r>
              <a:rPr lang="en-GB" i="1" dirty="0"/>
              <a:t>TCFD </a:t>
            </a:r>
            <a:r>
              <a:rPr lang="en-GB" dirty="0"/>
              <a:t>disclosure recommendations (in red) carried over to the TNFD</a:t>
            </a:r>
          </a:p>
          <a:p>
            <a:pPr marL="742950" lvl="1" indent="-285750">
              <a:buBlip>
                <a:blip r:embed="rId4"/>
              </a:buBlip>
            </a:pPr>
            <a:r>
              <a:rPr lang="en-GB" dirty="0"/>
              <a:t>Adapted to better suit nature issues.</a:t>
            </a:r>
          </a:p>
          <a:p>
            <a:pPr marL="742950" lvl="1" indent="-285750">
              <a:buBlip>
                <a:blip r:embed="rId4"/>
              </a:buBlip>
            </a:pPr>
            <a:r>
              <a:rPr lang="en-GB" dirty="0"/>
              <a:t>Four pillars, 14 recommended topics</a:t>
            </a:r>
          </a:p>
        </p:txBody>
      </p:sp>
      <p:sp>
        <p:nvSpPr>
          <p:cNvPr id="3" name="TextBox 2">
            <a:extLst>
              <a:ext uri="{FF2B5EF4-FFF2-40B4-BE49-F238E27FC236}">
                <a16:creationId xmlns:a16="http://schemas.microsoft.com/office/drawing/2014/main" id="{6CA64069-4601-D7DA-E2D2-8CFB6B04336D}"/>
              </a:ext>
            </a:extLst>
          </p:cNvPr>
          <p:cNvSpPr txBox="1"/>
          <p:nvPr/>
        </p:nvSpPr>
        <p:spPr>
          <a:xfrm>
            <a:off x="198992" y="1386711"/>
            <a:ext cx="3303619" cy="2585323"/>
          </a:xfrm>
          <a:prstGeom prst="rect">
            <a:avLst/>
          </a:prstGeom>
          <a:noFill/>
        </p:spPr>
        <p:txBody>
          <a:bodyPr wrap="square" rtlCol="0">
            <a:spAutoFit/>
          </a:bodyPr>
          <a:lstStyle/>
          <a:p>
            <a:pPr marL="285750" lvl="1" indent="-285750">
              <a:buBlip>
                <a:blip r:embed="rId4"/>
              </a:buBlip>
            </a:pPr>
            <a:r>
              <a:rPr lang="en-GB" dirty="0"/>
              <a:t>Intended for public reporting</a:t>
            </a:r>
          </a:p>
          <a:p>
            <a:endParaRPr lang="en-GB" dirty="0"/>
          </a:p>
          <a:p>
            <a:pPr marL="285750" indent="-285750">
              <a:buBlip>
                <a:blip r:embed="rId4"/>
              </a:buBlip>
            </a:pPr>
            <a:r>
              <a:rPr lang="en-GB" dirty="0"/>
              <a:t>There is already significant  alignment with CDP’s questionnaires due to longstanding alignment with the </a:t>
            </a:r>
            <a:r>
              <a:rPr lang="en-GB" i="1" dirty="0"/>
              <a:t>TCFD.</a:t>
            </a:r>
            <a:endParaRPr lang="en-GB" dirty="0"/>
          </a:p>
          <a:p>
            <a:endParaRPr lang="en-GB" dirty="0"/>
          </a:p>
        </p:txBody>
      </p:sp>
    </p:spTree>
    <p:extLst>
      <p:ext uri="{BB962C8B-B14F-4D97-AF65-F5344CB8AC3E}">
        <p14:creationId xmlns:p14="http://schemas.microsoft.com/office/powerpoint/2010/main" val="13945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F74998-48FE-FA4A-97EB-14E2ACD86B41}"/>
              </a:ext>
            </a:extLst>
          </p:cNvPr>
          <p:cNvSpPr>
            <a:spLocks noGrp="1"/>
          </p:cNvSpPr>
          <p:nvPr>
            <p:ph type="title"/>
          </p:nvPr>
        </p:nvSpPr>
        <p:spPr>
          <a:xfrm>
            <a:off x="587415" y="497543"/>
            <a:ext cx="9333850" cy="445152"/>
          </a:xfrm>
        </p:spPr>
        <p:txBody>
          <a:bodyPr/>
          <a:lstStyle/>
          <a:p>
            <a:r>
              <a:rPr lang="en-GB" b="1">
                <a:latin typeface="Arial"/>
                <a:ea typeface="Open Sans"/>
                <a:cs typeface="Arial"/>
              </a:rPr>
              <a:t>LEAP Framework:</a:t>
            </a:r>
            <a:br>
              <a:rPr lang="en-GB" b="1">
                <a:latin typeface="Arial"/>
                <a:ea typeface="Open Sans"/>
                <a:cs typeface="Arial"/>
              </a:rPr>
            </a:br>
            <a:br>
              <a:rPr lang="en-GB" b="1">
                <a:latin typeface="Arial"/>
                <a:ea typeface="Open Sans"/>
                <a:cs typeface="Arial"/>
              </a:rPr>
            </a:br>
            <a:br>
              <a:rPr lang="en-GB" sz="2400" b="1">
                <a:solidFill>
                  <a:schemeClr val="tx1"/>
                </a:solidFill>
                <a:latin typeface="Arial" panose="020B0604020202020204" pitchFamily="34" charset="0"/>
                <a:cs typeface="Arial" panose="020B0604020202020204" pitchFamily="34" charset="0"/>
              </a:rPr>
            </a:br>
            <a:endParaRPr lang="en-GB" sz="4000">
              <a:solidFill>
                <a:schemeClr val="tx1"/>
              </a:solidFill>
            </a:endParaRPr>
          </a:p>
        </p:txBody>
      </p:sp>
      <p:sp>
        <p:nvSpPr>
          <p:cNvPr id="7" name="Slide Number Placeholder 6">
            <a:extLst>
              <a:ext uri="{FF2B5EF4-FFF2-40B4-BE49-F238E27FC236}">
                <a16:creationId xmlns:a16="http://schemas.microsoft.com/office/drawing/2014/main" id="{06AF6950-2D30-B330-E1B6-9AA499EDF20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E3AA6-5088-D944-AC75-93D07D6D345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Content Placeholder 2">
            <a:extLst>
              <a:ext uri="{FF2B5EF4-FFF2-40B4-BE49-F238E27FC236}">
                <a16:creationId xmlns:a16="http://schemas.microsoft.com/office/drawing/2014/main" id="{43E0EE92-DF19-226C-48D3-E8C70CEF1FD1}"/>
              </a:ext>
            </a:extLst>
          </p:cNvPr>
          <p:cNvSpPr txBox="1">
            <a:spLocks/>
          </p:cNvSpPr>
          <p:nvPr/>
        </p:nvSpPr>
        <p:spPr>
          <a:xfrm>
            <a:off x="397888" y="1477327"/>
            <a:ext cx="4259837" cy="3903346"/>
          </a:xfrm>
          <a:prstGeom prst="rect">
            <a:avLst/>
          </a:prstGeom>
        </p:spPr>
        <p:txBody>
          <a:bodyPr lIns="0" tIns="0" rIns="0" bIns="0" anchor="t"/>
          <a:lstStyle>
            <a:lvl1pPr marL="285744" marR="0" indent="-285744" algn="l" defTabSz="914377" rtl="0" eaLnBrk="1" fontAlgn="auto" latinLnBrk="0" hangingPunct="1">
              <a:lnSpc>
                <a:spcPct val="200000"/>
              </a:lnSpc>
              <a:spcBef>
                <a:spcPts val="1000"/>
              </a:spcBef>
              <a:spcAft>
                <a:spcPts val="0"/>
              </a:spcAft>
              <a:buClr>
                <a:schemeClr val="accent2"/>
              </a:buClr>
              <a:buSzPct val="100000"/>
              <a:buFont typeface="Wingdings 3" panose="05040102010807070707" pitchFamily="18" charset="2"/>
              <a:buChar char=""/>
              <a:tabLst/>
              <a:defRPr sz="2200" b="0" kern="1200" baseline="0">
                <a:solidFill>
                  <a:schemeClr val="tx1"/>
                </a:solidFill>
                <a:latin typeface="+mj-lt"/>
                <a:ea typeface="Open Sans" panose="020B0606030504020204" pitchFamily="34" charset="0"/>
                <a:cs typeface="Open Sans" panose="020B0606030504020204" pitchFamily="34" charset="0"/>
              </a:defRPr>
            </a:lvl1pPr>
            <a:lvl2pPr marL="457189"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754"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115">
              <a:lnSpc>
                <a:spcPct val="100000"/>
              </a:lnSpc>
            </a:pPr>
            <a:r>
              <a:rPr lang="en-GB" dirty="0">
                <a:ea typeface="Open Sans"/>
                <a:cs typeface="Open Sans"/>
              </a:rPr>
              <a:t>Internal materiality assessment tool for companies to collect data and prepare to publicly disclose.</a:t>
            </a:r>
          </a:p>
          <a:p>
            <a:pPr marL="0" indent="0">
              <a:lnSpc>
                <a:spcPct val="100000"/>
              </a:lnSpc>
              <a:buNone/>
            </a:pPr>
            <a:endParaRPr lang="en-GB" dirty="0">
              <a:ea typeface="Open Sans"/>
              <a:cs typeface="Open Sans"/>
            </a:endParaRPr>
          </a:p>
          <a:p>
            <a:pPr marL="285115" indent="-285115">
              <a:lnSpc>
                <a:spcPct val="100000"/>
              </a:lnSpc>
            </a:pPr>
            <a:r>
              <a:rPr lang="en-GB" dirty="0">
                <a:ea typeface="Open Sans"/>
                <a:cs typeface="Open Sans"/>
              </a:rPr>
              <a:t>Four steps:  </a:t>
            </a:r>
            <a:endParaRPr lang="en-GB" sz="1800" dirty="0">
              <a:ea typeface="Open Sans"/>
              <a:cs typeface="Open Sans"/>
            </a:endParaRPr>
          </a:p>
          <a:p>
            <a:pPr marL="1349375" indent="-457200">
              <a:lnSpc>
                <a:spcPct val="100000"/>
              </a:lnSpc>
            </a:pPr>
            <a:r>
              <a:rPr lang="en-GB" sz="2800" dirty="0">
                <a:ea typeface="Open Sans"/>
                <a:cs typeface="Open Sans"/>
              </a:rPr>
              <a:t>Locate </a:t>
            </a:r>
          </a:p>
          <a:p>
            <a:pPr marL="1349375" indent="-457200">
              <a:lnSpc>
                <a:spcPct val="100000"/>
              </a:lnSpc>
            </a:pPr>
            <a:r>
              <a:rPr lang="en-GB" sz="2800" dirty="0">
                <a:ea typeface="Open Sans"/>
                <a:cs typeface="Open Sans"/>
              </a:rPr>
              <a:t>Evaluate</a:t>
            </a:r>
          </a:p>
          <a:p>
            <a:pPr marL="1349375" indent="-457200">
              <a:lnSpc>
                <a:spcPct val="100000"/>
              </a:lnSpc>
            </a:pPr>
            <a:r>
              <a:rPr lang="en-GB" sz="2800" dirty="0">
                <a:ea typeface="Open Sans"/>
                <a:cs typeface="Open Sans"/>
              </a:rPr>
              <a:t>Assess</a:t>
            </a:r>
          </a:p>
          <a:p>
            <a:pPr marL="1349375" indent="-457200">
              <a:lnSpc>
                <a:spcPct val="100000"/>
              </a:lnSpc>
            </a:pPr>
            <a:r>
              <a:rPr lang="en-GB" sz="2800" dirty="0">
                <a:ea typeface="Open Sans"/>
                <a:cs typeface="Open Sans"/>
              </a:rPr>
              <a:t>Prepare</a:t>
            </a:r>
            <a:endParaRPr lang="en-US" sz="2800" dirty="0"/>
          </a:p>
        </p:txBody>
      </p:sp>
      <p:pic>
        <p:nvPicPr>
          <p:cNvPr id="3" name="Picture 2">
            <a:extLst>
              <a:ext uri="{FF2B5EF4-FFF2-40B4-BE49-F238E27FC236}">
                <a16:creationId xmlns:a16="http://schemas.microsoft.com/office/drawing/2014/main" id="{EF0261AE-D985-C7B4-125E-DCDBDA9741F8}"/>
              </a:ext>
            </a:extLst>
          </p:cNvPr>
          <p:cNvPicPr>
            <a:picLocks noChangeAspect="1"/>
          </p:cNvPicPr>
          <p:nvPr/>
        </p:nvPicPr>
        <p:blipFill>
          <a:blip r:embed="rId3"/>
          <a:stretch>
            <a:fillRect/>
          </a:stretch>
        </p:blipFill>
        <p:spPr>
          <a:xfrm>
            <a:off x="5360550" y="0"/>
            <a:ext cx="6850538" cy="6858000"/>
          </a:xfrm>
          <a:prstGeom prst="rect">
            <a:avLst/>
          </a:prstGeom>
        </p:spPr>
      </p:pic>
    </p:spTree>
    <p:extLst>
      <p:ext uri="{BB962C8B-B14F-4D97-AF65-F5344CB8AC3E}">
        <p14:creationId xmlns:p14="http://schemas.microsoft.com/office/powerpoint/2010/main" val="125678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DE780-CCC6-3CE7-C9CA-7EE8B1F932DE}"/>
              </a:ext>
            </a:extLst>
          </p:cNvPr>
          <p:cNvSpPr>
            <a:spLocks noGrp="1"/>
          </p:cNvSpPr>
          <p:nvPr>
            <p:ph type="title"/>
          </p:nvPr>
        </p:nvSpPr>
        <p:spPr>
          <a:xfrm>
            <a:off x="432154" y="278296"/>
            <a:ext cx="8274524" cy="740697"/>
          </a:xfrm>
        </p:spPr>
        <p:txBody>
          <a:bodyPr vert="horz" lIns="91440" tIns="45720" rIns="91440" bIns="45720" rtlCol="0" anchor="b">
            <a:normAutofit fontScale="90000"/>
          </a:bodyPr>
          <a:lstStyle/>
          <a:p>
            <a:r>
              <a:rPr lang="en-US" sz="3800" kern="1200">
                <a:solidFill>
                  <a:schemeClr val="tx1"/>
                </a:solidFill>
                <a:latin typeface="+mj-lt"/>
                <a:ea typeface="+mj-ea"/>
                <a:cs typeface="+mj-cs"/>
              </a:rPr>
              <a:t>TNFD LEAP Approach: </a:t>
            </a:r>
            <a:r>
              <a:rPr lang="en-US" sz="4800" kern="1200">
                <a:solidFill>
                  <a:schemeClr val="tx1"/>
                </a:solidFill>
                <a:latin typeface="+mj-lt"/>
                <a:ea typeface="+mj-ea"/>
                <a:cs typeface="+mj-cs"/>
              </a:rPr>
              <a:t>Evaluate</a:t>
            </a:r>
          </a:p>
        </p:txBody>
      </p:sp>
      <p:pic>
        <p:nvPicPr>
          <p:cNvPr id="4" name="Picture 3">
            <a:extLst>
              <a:ext uri="{FF2B5EF4-FFF2-40B4-BE49-F238E27FC236}">
                <a16:creationId xmlns:a16="http://schemas.microsoft.com/office/drawing/2014/main" id="{55845F9E-E5F2-FB96-4804-47A3549635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7498" y="1815760"/>
            <a:ext cx="8597004" cy="4763944"/>
          </a:xfrm>
          <a:prstGeom prst="rect">
            <a:avLst/>
          </a:prstGeom>
        </p:spPr>
      </p:pic>
      <p:sp>
        <p:nvSpPr>
          <p:cNvPr id="6" name="Slide Number Placeholder 5">
            <a:extLst>
              <a:ext uri="{FF2B5EF4-FFF2-40B4-BE49-F238E27FC236}">
                <a16:creationId xmlns:a16="http://schemas.microsoft.com/office/drawing/2014/main" id="{562794D4-B4A1-6CD0-48FB-03765A30B579}"/>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a:spcAft>
                <a:spcPts val="600"/>
              </a:spcAft>
            </a:pPr>
            <a:fld id="{CA7E3AA6-5088-D944-AC75-93D07D6D345B}" type="slidenum">
              <a:rPr lang="en-US" smtClean="0"/>
              <a:pPr>
                <a:spcAft>
                  <a:spcPts val="600"/>
                </a:spcAft>
              </a:pPr>
              <a:t>17</a:t>
            </a:fld>
            <a:endParaRPr lang="en-US"/>
          </a:p>
        </p:txBody>
      </p:sp>
      <p:sp>
        <p:nvSpPr>
          <p:cNvPr id="2" name="TextBox 1">
            <a:extLst>
              <a:ext uri="{FF2B5EF4-FFF2-40B4-BE49-F238E27FC236}">
                <a16:creationId xmlns:a16="http://schemas.microsoft.com/office/drawing/2014/main" id="{7E72C33E-CED5-30CA-1554-2016CBD9F032}"/>
              </a:ext>
            </a:extLst>
          </p:cNvPr>
          <p:cNvSpPr txBox="1"/>
          <p:nvPr/>
        </p:nvSpPr>
        <p:spPr>
          <a:xfrm>
            <a:off x="807455" y="1304657"/>
            <a:ext cx="7523922" cy="430887"/>
          </a:xfrm>
          <a:prstGeom prst="rect">
            <a:avLst/>
          </a:prstGeom>
          <a:noFill/>
        </p:spPr>
        <p:txBody>
          <a:bodyPr wrap="square" rtlCol="0">
            <a:spAutoFit/>
          </a:bodyPr>
          <a:lstStyle/>
          <a:p>
            <a:r>
              <a:rPr lang="en-GB" sz="2200" b="1"/>
              <a:t>Impact assessment from Kirin, 2022</a:t>
            </a:r>
          </a:p>
        </p:txBody>
      </p:sp>
    </p:spTree>
    <p:extLst>
      <p:ext uri="{BB962C8B-B14F-4D97-AF65-F5344CB8AC3E}">
        <p14:creationId xmlns:p14="http://schemas.microsoft.com/office/powerpoint/2010/main" val="2213023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DE780-CCC6-3CE7-C9CA-7EE8B1F932DE}"/>
              </a:ext>
            </a:extLst>
          </p:cNvPr>
          <p:cNvSpPr>
            <a:spLocks noGrp="1"/>
          </p:cNvSpPr>
          <p:nvPr>
            <p:ph type="title"/>
          </p:nvPr>
        </p:nvSpPr>
        <p:spPr>
          <a:xfrm>
            <a:off x="432154" y="278296"/>
            <a:ext cx="8274524" cy="740697"/>
          </a:xfrm>
        </p:spPr>
        <p:txBody>
          <a:bodyPr vert="horz" lIns="91440" tIns="45720" rIns="91440" bIns="45720" rtlCol="0" anchor="b">
            <a:normAutofit fontScale="90000"/>
          </a:bodyPr>
          <a:lstStyle/>
          <a:p>
            <a:r>
              <a:rPr lang="en-US" sz="3800" kern="1200">
                <a:solidFill>
                  <a:schemeClr val="tx1"/>
                </a:solidFill>
                <a:latin typeface="+mj-lt"/>
                <a:ea typeface="+mj-ea"/>
                <a:cs typeface="+mj-cs"/>
              </a:rPr>
              <a:t>TNFD LEAP Approach: </a:t>
            </a:r>
            <a:r>
              <a:rPr lang="en-US" sz="4800" kern="1200">
                <a:solidFill>
                  <a:schemeClr val="tx1"/>
                </a:solidFill>
                <a:latin typeface="+mj-lt"/>
                <a:ea typeface="+mj-ea"/>
                <a:cs typeface="+mj-cs"/>
              </a:rPr>
              <a:t>Evaluate</a:t>
            </a:r>
          </a:p>
        </p:txBody>
      </p:sp>
      <p:sp>
        <p:nvSpPr>
          <p:cNvPr id="6" name="Slide Number Placeholder 5">
            <a:extLst>
              <a:ext uri="{FF2B5EF4-FFF2-40B4-BE49-F238E27FC236}">
                <a16:creationId xmlns:a16="http://schemas.microsoft.com/office/drawing/2014/main" id="{562794D4-B4A1-6CD0-48FB-03765A30B579}"/>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a:spcAft>
                <a:spcPts val="600"/>
              </a:spcAft>
            </a:pPr>
            <a:fld id="{CA7E3AA6-5088-D944-AC75-93D07D6D345B}" type="slidenum">
              <a:rPr lang="en-US" smtClean="0"/>
              <a:pPr>
                <a:spcAft>
                  <a:spcPts val="600"/>
                </a:spcAft>
              </a:pPr>
              <a:t>18</a:t>
            </a:fld>
            <a:endParaRPr lang="en-US"/>
          </a:p>
        </p:txBody>
      </p:sp>
      <p:sp>
        <p:nvSpPr>
          <p:cNvPr id="2" name="TextBox 1">
            <a:extLst>
              <a:ext uri="{FF2B5EF4-FFF2-40B4-BE49-F238E27FC236}">
                <a16:creationId xmlns:a16="http://schemas.microsoft.com/office/drawing/2014/main" id="{7E72C33E-CED5-30CA-1554-2016CBD9F032}"/>
              </a:ext>
            </a:extLst>
          </p:cNvPr>
          <p:cNvSpPr txBox="1"/>
          <p:nvPr/>
        </p:nvSpPr>
        <p:spPr>
          <a:xfrm>
            <a:off x="577515" y="1013195"/>
            <a:ext cx="7523922" cy="430887"/>
          </a:xfrm>
          <a:prstGeom prst="rect">
            <a:avLst/>
          </a:prstGeom>
          <a:noFill/>
        </p:spPr>
        <p:txBody>
          <a:bodyPr wrap="square" rtlCol="0">
            <a:spAutoFit/>
          </a:bodyPr>
          <a:lstStyle/>
          <a:p>
            <a:r>
              <a:rPr lang="en-GB" sz="2200" b="1"/>
              <a:t>Adapted from TNFD </a:t>
            </a:r>
            <a:r>
              <a:rPr lang="en-GB" sz="2200" b="1" err="1"/>
              <a:t>Ecopetrol</a:t>
            </a:r>
            <a:r>
              <a:rPr lang="en-GB" sz="2200" b="1"/>
              <a:t> Pilot Report, 2022</a:t>
            </a:r>
          </a:p>
        </p:txBody>
      </p:sp>
      <p:graphicFrame>
        <p:nvGraphicFramePr>
          <p:cNvPr id="5" name="Table 4">
            <a:extLst>
              <a:ext uri="{FF2B5EF4-FFF2-40B4-BE49-F238E27FC236}">
                <a16:creationId xmlns:a16="http://schemas.microsoft.com/office/drawing/2014/main" id="{A41E8D4A-0480-BBAA-AC49-CEFBA29211B1}"/>
              </a:ext>
            </a:extLst>
          </p:cNvPr>
          <p:cNvGraphicFramePr>
            <a:graphicFrameLocks noGrp="1"/>
          </p:cNvGraphicFramePr>
          <p:nvPr>
            <p:extLst>
              <p:ext uri="{D42A27DB-BD31-4B8C-83A1-F6EECF244321}">
                <p14:modId xmlns:p14="http://schemas.microsoft.com/office/powerpoint/2010/main" val="54871325"/>
              </p:ext>
            </p:extLst>
          </p:nvPr>
        </p:nvGraphicFramePr>
        <p:xfrm>
          <a:off x="577514" y="2918725"/>
          <a:ext cx="10960765" cy="2926080"/>
        </p:xfrm>
        <a:graphic>
          <a:graphicData uri="http://schemas.openxmlformats.org/drawingml/2006/table">
            <a:tbl>
              <a:tblPr firstRow="1" bandRow="1">
                <a:tableStyleId>{5C22544A-7EE6-4342-B048-85BDC9FD1C3A}</a:tableStyleId>
              </a:tblPr>
              <a:tblGrid>
                <a:gridCol w="1251284">
                  <a:extLst>
                    <a:ext uri="{9D8B030D-6E8A-4147-A177-3AD203B41FA5}">
                      <a16:colId xmlns:a16="http://schemas.microsoft.com/office/drawing/2014/main" val="2878114572"/>
                    </a:ext>
                  </a:extLst>
                </a:gridCol>
                <a:gridCol w="1443789">
                  <a:extLst>
                    <a:ext uri="{9D8B030D-6E8A-4147-A177-3AD203B41FA5}">
                      <a16:colId xmlns:a16="http://schemas.microsoft.com/office/drawing/2014/main" val="1870313374"/>
                    </a:ext>
                  </a:extLst>
                </a:gridCol>
                <a:gridCol w="3007895">
                  <a:extLst>
                    <a:ext uri="{9D8B030D-6E8A-4147-A177-3AD203B41FA5}">
                      <a16:colId xmlns:a16="http://schemas.microsoft.com/office/drawing/2014/main" val="682966566"/>
                    </a:ext>
                  </a:extLst>
                </a:gridCol>
                <a:gridCol w="1383632">
                  <a:extLst>
                    <a:ext uri="{9D8B030D-6E8A-4147-A177-3AD203B41FA5}">
                      <a16:colId xmlns:a16="http://schemas.microsoft.com/office/drawing/2014/main" val="1698911644"/>
                    </a:ext>
                  </a:extLst>
                </a:gridCol>
                <a:gridCol w="3874165">
                  <a:extLst>
                    <a:ext uri="{9D8B030D-6E8A-4147-A177-3AD203B41FA5}">
                      <a16:colId xmlns:a16="http://schemas.microsoft.com/office/drawing/2014/main" val="3255863800"/>
                    </a:ext>
                  </a:extLst>
                </a:gridCol>
              </a:tblGrid>
              <a:tr h="370840">
                <a:tc>
                  <a:txBody>
                    <a:bodyPr/>
                    <a:lstStyle/>
                    <a:p>
                      <a:pPr algn="ctr"/>
                      <a:r>
                        <a:rPr lang="en-GB"/>
                        <a:t>Risk</a:t>
                      </a:r>
                    </a:p>
                  </a:txBody>
                  <a:tcPr/>
                </a:tc>
                <a:tc>
                  <a:txBody>
                    <a:bodyPr/>
                    <a:lstStyle/>
                    <a:p>
                      <a:pPr algn="ctr"/>
                      <a:r>
                        <a:rPr lang="en-GB" dirty="0"/>
                        <a:t>Risk Categories</a:t>
                      </a:r>
                    </a:p>
                  </a:txBody>
                  <a:tcPr/>
                </a:tc>
                <a:tc>
                  <a:txBody>
                    <a:bodyPr/>
                    <a:lstStyle/>
                    <a:p>
                      <a:r>
                        <a:rPr lang="en-GB"/>
                        <a:t>Exposure Indicators</a:t>
                      </a:r>
                    </a:p>
                  </a:txBody>
                  <a:tcPr/>
                </a:tc>
                <a:tc>
                  <a:txBody>
                    <a:bodyPr/>
                    <a:lstStyle/>
                    <a:p>
                      <a:r>
                        <a:rPr lang="en-GB"/>
                        <a:t>Likelihood</a:t>
                      </a:r>
                    </a:p>
                  </a:txBody>
                  <a:tcPr/>
                </a:tc>
                <a:tc>
                  <a:txBody>
                    <a:bodyPr/>
                    <a:lstStyle/>
                    <a:p>
                      <a:r>
                        <a:rPr lang="en-GB"/>
                        <a:t>Magnitude Indicators</a:t>
                      </a:r>
                    </a:p>
                  </a:txBody>
                  <a:tcPr/>
                </a:tc>
                <a:extLst>
                  <a:ext uri="{0D108BD9-81ED-4DB2-BD59-A6C34878D82A}">
                    <a16:rowId xmlns:a16="http://schemas.microsoft.com/office/drawing/2014/main" val="2887482362"/>
                  </a:ext>
                </a:extLst>
              </a:tr>
              <a:tr h="370840">
                <a:tc>
                  <a:txBody>
                    <a:bodyPr/>
                    <a:lstStyle/>
                    <a:p>
                      <a:pPr algn="ctr"/>
                      <a:r>
                        <a:rPr lang="en-GB"/>
                        <a:t>Conflict over water use</a:t>
                      </a:r>
                    </a:p>
                  </a:txBody>
                  <a:tcPr/>
                </a:tc>
                <a:tc>
                  <a:txBody>
                    <a:bodyPr/>
                    <a:lstStyle/>
                    <a:p>
                      <a:pPr algn="ctr"/>
                      <a:r>
                        <a:rPr lang="en-GB" dirty="0"/>
                        <a:t>Transition</a:t>
                      </a:r>
                    </a:p>
                    <a:p>
                      <a:pPr algn="ctr"/>
                      <a:endParaRPr lang="en-GB" dirty="0"/>
                    </a:p>
                    <a:p>
                      <a:pPr algn="ctr"/>
                      <a:endParaRPr lang="en-GB" dirty="0"/>
                    </a:p>
                    <a:p>
                      <a:pPr algn="ctr"/>
                      <a:endParaRPr lang="en-GB" dirty="0"/>
                    </a:p>
                    <a:p>
                      <a:pPr algn="ctr"/>
                      <a:endParaRPr lang="en-GB" dirty="0"/>
                    </a:p>
                    <a:p>
                      <a:pPr algn="ctr"/>
                      <a:r>
                        <a:rPr lang="en-GB" dirty="0"/>
                        <a:t>Reputation</a:t>
                      </a:r>
                    </a:p>
                  </a:txBody>
                  <a:tcPr/>
                </a:tc>
                <a:tc>
                  <a:txBody>
                    <a:bodyPr/>
                    <a:lstStyle/>
                    <a:p>
                      <a:pPr marL="285750" indent="-285750">
                        <a:buFont typeface="Arial" panose="020B0604020202020204" pitchFamily="34" charset="0"/>
                        <a:buChar char="•"/>
                      </a:pPr>
                      <a:r>
                        <a:rPr lang="en-GB" dirty="0"/>
                        <a:t>Amount and concentration of pollutants. </a:t>
                      </a:r>
                    </a:p>
                    <a:p>
                      <a:pPr marL="285750" indent="-285750">
                        <a:buFont typeface="Arial" panose="020B0604020202020204" pitchFamily="34" charset="0"/>
                        <a:buChar char="•"/>
                      </a:pPr>
                      <a:r>
                        <a:rPr lang="en-GB" dirty="0"/>
                        <a:t>Change in the median of species in water bodies. </a:t>
                      </a:r>
                    </a:p>
                    <a:p>
                      <a:pPr marL="285750" indent="-285750">
                        <a:buFont typeface="Arial" panose="020B0604020202020204" pitchFamily="34" charset="0"/>
                        <a:buChar char="•"/>
                      </a:pPr>
                      <a:r>
                        <a:rPr lang="en-GB" dirty="0"/>
                        <a:t>Increased socioenvironmental conflicts</a:t>
                      </a:r>
                    </a:p>
                  </a:txBody>
                  <a:tcPr/>
                </a:tc>
                <a:tc>
                  <a:txBody>
                    <a:bodyPr/>
                    <a:lstStyle/>
                    <a:p>
                      <a:pPr marL="285750" indent="-285750">
                        <a:buFont typeface="Arial" panose="020B0604020202020204" pitchFamily="34" charset="0"/>
                        <a:buChar char="•"/>
                      </a:pPr>
                      <a:r>
                        <a:rPr lang="en-GB"/>
                        <a:t>Likely</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Possible</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Unlikely</a:t>
                      </a:r>
                    </a:p>
                  </a:txBody>
                  <a:tcPr/>
                </a:tc>
                <a:tc>
                  <a:txBody>
                    <a:bodyPr/>
                    <a:lstStyle/>
                    <a:p>
                      <a:pPr marL="285750" indent="-285750">
                        <a:buFont typeface="Arial" panose="020B0604020202020204" pitchFamily="34" charset="0"/>
                        <a:buChar char="•"/>
                      </a:pPr>
                      <a:r>
                        <a:rPr lang="en-GB" dirty="0"/>
                        <a:t>Cost associated with relocation of assets. </a:t>
                      </a:r>
                    </a:p>
                    <a:p>
                      <a:pPr marL="285750" indent="-285750">
                        <a:buFont typeface="Arial" panose="020B0604020202020204" pitchFamily="34" charset="0"/>
                        <a:buChar char="•"/>
                      </a:pPr>
                      <a:r>
                        <a:rPr lang="en-GB" dirty="0"/>
                        <a:t>Reduced revenue due to disruption of operations</a:t>
                      </a:r>
                    </a:p>
                    <a:p>
                      <a:pPr marL="285750" indent="-285750">
                        <a:buFont typeface="Arial" panose="020B0604020202020204" pitchFamily="34" charset="0"/>
                        <a:buChar char="•"/>
                      </a:pPr>
                      <a:r>
                        <a:rPr lang="en-GB" dirty="0"/>
                        <a:t>Reduction in market valuation due to reputational impacts</a:t>
                      </a:r>
                    </a:p>
                  </a:txBody>
                  <a:tcPr/>
                </a:tc>
                <a:extLst>
                  <a:ext uri="{0D108BD9-81ED-4DB2-BD59-A6C34878D82A}">
                    <a16:rowId xmlns:a16="http://schemas.microsoft.com/office/drawing/2014/main" val="159656990"/>
                  </a:ext>
                </a:extLst>
              </a:tr>
            </a:tbl>
          </a:graphicData>
        </a:graphic>
      </p:graphicFrame>
      <p:sp>
        <p:nvSpPr>
          <p:cNvPr id="7" name="TextBox 6">
            <a:extLst>
              <a:ext uri="{FF2B5EF4-FFF2-40B4-BE49-F238E27FC236}">
                <a16:creationId xmlns:a16="http://schemas.microsoft.com/office/drawing/2014/main" id="{D7B71FB9-3FFD-A62B-92FA-5EF79EA5B1D1}"/>
              </a:ext>
            </a:extLst>
          </p:cNvPr>
          <p:cNvSpPr txBox="1"/>
          <p:nvPr/>
        </p:nvSpPr>
        <p:spPr>
          <a:xfrm>
            <a:off x="577514" y="1739623"/>
            <a:ext cx="10960765" cy="923330"/>
          </a:xfrm>
          <a:prstGeom prst="rect">
            <a:avLst/>
          </a:prstGeom>
          <a:noFill/>
        </p:spPr>
        <p:txBody>
          <a:bodyPr wrap="square">
            <a:spAutoFit/>
          </a:bodyPr>
          <a:lstStyle/>
          <a:p>
            <a:pPr algn="l" rtl="0" fontAlgn="base"/>
            <a:r>
              <a:rPr lang="en-US" sz="1800" b="1" i="0" u="none" strike="noStrike" dirty="0">
                <a:solidFill>
                  <a:srgbClr val="000000"/>
                </a:solidFill>
                <a:effectLst/>
                <a:latin typeface="Arial" panose="020B0604020202020204" pitchFamily="34" charset="0"/>
              </a:rPr>
              <a:t>Overall goal: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sz="1800" b="0" i="0" u="none" strike="noStrike" dirty="0">
                <a:solidFill>
                  <a:srgbClr val="000000"/>
                </a:solidFill>
                <a:effectLst/>
                <a:latin typeface="Arial" panose="020B0604020202020204" pitchFamily="34" charset="0"/>
              </a:rPr>
              <a:t>Deep dive risk and opportunity assessment for priority sectors, value chains, and geographies.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24261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DE780-CCC6-3CE7-C9CA-7EE8B1F932DE}"/>
              </a:ext>
            </a:extLst>
          </p:cNvPr>
          <p:cNvSpPr>
            <a:spLocks noGrp="1"/>
          </p:cNvSpPr>
          <p:nvPr>
            <p:ph type="title"/>
          </p:nvPr>
        </p:nvSpPr>
        <p:spPr>
          <a:xfrm>
            <a:off x="432154" y="278296"/>
            <a:ext cx="8274524" cy="740697"/>
          </a:xfrm>
        </p:spPr>
        <p:txBody>
          <a:bodyPr vert="horz" lIns="91440" tIns="45720" rIns="91440" bIns="45720" rtlCol="0" anchor="b">
            <a:normAutofit fontScale="90000"/>
          </a:bodyPr>
          <a:lstStyle/>
          <a:p>
            <a:r>
              <a:rPr lang="en-US" sz="3800" kern="1200">
                <a:solidFill>
                  <a:schemeClr val="tx1"/>
                </a:solidFill>
                <a:latin typeface="+mj-lt"/>
                <a:ea typeface="+mj-ea"/>
                <a:cs typeface="+mj-cs"/>
              </a:rPr>
              <a:t>TNFD LEAP Approach: </a:t>
            </a:r>
            <a:r>
              <a:rPr lang="en-US" sz="4800" kern="1200">
                <a:solidFill>
                  <a:schemeClr val="tx1"/>
                </a:solidFill>
                <a:latin typeface="+mj-lt"/>
                <a:ea typeface="+mj-ea"/>
                <a:cs typeface="+mj-cs"/>
              </a:rPr>
              <a:t>Evaluate</a:t>
            </a:r>
          </a:p>
        </p:txBody>
      </p:sp>
      <p:sp>
        <p:nvSpPr>
          <p:cNvPr id="6" name="Slide Number Placeholder 5">
            <a:extLst>
              <a:ext uri="{FF2B5EF4-FFF2-40B4-BE49-F238E27FC236}">
                <a16:creationId xmlns:a16="http://schemas.microsoft.com/office/drawing/2014/main" id="{562794D4-B4A1-6CD0-48FB-03765A30B579}"/>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a:spcAft>
                <a:spcPts val="600"/>
              </a:spcAft>
            </a:pPr>
            <a:fld id="{CA7E3AA6-5088-D944-AC75-93D07D6D345B}" type="slidenum">
              <a:rPr lang="en-US" smtClean="0"/>
              <a:pPr>
                <a:spcAft>
                  <a:spcPts val="600"/>
                </a:spcAft>
              </a:pPr>
              <a:t>19</a:t>
            </a:fld>
            <a:endParaRPr lang="en-US"/>
          </a:p>
        </p:txBody>
      </p:sp>
      <p:sp>
        <p:nvSpPr>
          <p:cNvPr id="2" name="TextBox 1">
            <a:extLst>
              <a:ext uri="{FF2B5EF4-FFF2-40B4-BE49-F238E27FC236}">
                <a16:creationId xmlns:a16="http://schemas.microsoft.com/office/drawing/2014/main" id="{7E72C33E-CED5-30CA-1554-2016CBD9F032}"/>
              </a:ext>
            </a:extLst>
          </p:cNvPr>
          <p:cNvSpPr txBox="1"/>
          <p:nvPr/>
        </p:nvSpPr>
        <p:spPr>
          <a:xfrm>
            <a:off x="577515" y="1013195"/>
            <a:ext cx="7523922" cy="430887"/>
          </a:xfrm>
          <a:prstGeom prst="rect">
            <a:avLst/>
          </a:prstGeom>
          <a:noFill/>
        </p:spPr>
        <p:txBody>
          <a:bodyPr wrap="square" rtlCol="0">
            <a:spAutoFit/>
          </a:bodyPr>
          <a:lstStyle/>
          <a:p>
            <a:r>
              <a:rPr lang="en-GB" sz="2200" b="1"/>
              <a:t>Adapted from TNFD </a:t>
            </a:r>
            <a:r>
              <a:rPr lang="en-GB" sz="2200" b="1" err="1"/>
              <a:t>Ecopetrol</a:t>
            </a:r>
            <a:r>
              <a:rPr lang="en-GB" sz="2200" b="1"/>
              <a:t> Pilot Report, 2022</a:t>
            </a:r>
          </a:p>
        </p:txBody>
      </p:sp>
      <p:graphicFrame>
        <p:nvGraphicFramePr>
          <p:cNvPr id="7" name="Table 6">
            <a:extLst>
              <a:ext uri="{FF2B5EF4-FFF2-40B4-BE49-F238E27FC236}">
                <a16:creationId xmlns:a16="http://schemas.microsoft.com/office/drawing/2014/main" id="{94019674-BE0B-84B0-CDCC-1E2D3B0E3750}"/>
              </a:ext>
            </a:extLst>
          </p:cNvPr>
          <p:cNvGraphicFramePr>
            <a:graphicFrameLocks noGrp="1"/>
          </p:cNvGraphicFramePr>
          <p:nvPr/>
        </p:nvGraphicFramePr>
        <p:xfrm>
          <a:off x="615617" y="2354572"/>
          <a:ext cx="10960765" cy="2377440"/>
        </p:xfrm>
        <a:graphic>
          <a:graphicData uri="http://schemas.openxmlformats.org/drawingml/2006/table">
            <a:tbl>
              <a:tblPr firstRow="1" bandRow="1">
                <a:tableStyleId>{5C22544A-7EE6-4342-B048-85BDC9FD1C3A}</a:tableStyleId>
              </a:tblPr>
              <a:tblGrid>
                <a:gridCol w="1513972">
                  <a:extLst>
                    <a:ext uri="{9D8B030D-6E8A-4147-A177-3AD203B41FA5}">
                      <a16:colId xmlns:a16="http://schemas.microsoft.com/office/drawing/2014/main" val="2878114572"/>
                    </a:ext>
                  </a:extLst>
                </a:gridCol>
                <a:gridCol w="1395664">
                  <a:extLst>
                    <a:ext uri="{9D8B030D-6E8A-4147-A177-3AD203B41FA5}">
                      <a16:colId xmlns:a16="http://schemas.microsoft.com/office/drawing/2014/main" val="1870313374"/>
                    </a:ext>
                  </a:extLst>
                </a:gridCol>
                <a:gridCol w="2793332">
                  <a:extLst>
                    <a:ext uri="{9D8B030D-6E8A-4147-A177-3AD203B41FA5}">
                      <a16:colId xmlns:a16="http://schemas.microsoft.com/office/drawing/2014/main" val="682966566"/>
                    </a:ext>
                  </a:extLst>
                </a:gridCol>
                <a:gridCol w="1383632">
                  <a:extLst>
                    <a:ext uri="{9D8B030D-6E8A-4147-A177-3AD203B41FA5}">
                      <a16:colId xmlns:a16="http://schemas.microsoft.com/office/drawing/2014/main" val="1698911644"/>
                    </a:ext>
                  </a:extLst>
                </a:gridCol>
                <a:gridCol w="3874165">
                  <a:extLst>
                    <a:ext uri="{9D8B030D-6E8A-4147-A177-3AD203B41FA5}">
                      <a16:colId xmlns:a16="http://schemas.microsoft.com/office/drawing/2014/main" val="3255863800"/>
                    </a:ext>
                  </a:extLst>
                </a:gridCol>
              </a:tblGrid>
              <a:tr h="370840">
                <a:tc>
                  <a:txBody>
                    <a:bodyPr/>
                    <a:lstStyle/>
                    <a:p>
                      <a:pPr algn="ctr"/>
                      <a:r>
                        <a:rPr lang="en-GB"/>
                        <a:t>Opportunity</a:t>
                      </a:r>
                    </a:p>
                  </a:txBody>
                  <a:tcPr/>
                </a:tc>
                <a:tc>
                  <a:txBody>
                    <a:bodyPr/>
                    <a:lstStyle/>
                    <a:p>
                      <a:pPr algn="ctr"/>
                      <a:r>
                        <a:rPr lang="en-GB"/>
                        <a:t>Risk Categories</a:t>
                      </a:r>
                    </a:p>
                  </a:txBody>
                  <a:tcPr/>
                </a:tc>
                <a:tc>
                  <a:txBody>
                    <a:bodyPr/>
                    <a:lstStyle/>
                    <a:p>
                      <a:r>
                        <a:rPr lang="en-GB"/>
                        <a:t>Exposure Indicators</a:t>
                      </a:r>
                    </a:p>
                  </a:txBody>
                  <a:tcPr/>
                </a:tc>
                <a:tc>
                  <a:txBody>
                    <a:bodyPr/>
                    <a:lstStyle/>
                    <a:p>
                      <a:r>
                        <a:rPr lang="en-GB"/>
                        <a:t>Likelihood</a:t>
                      </a:r>
                    </a:p>
                  </a:txBody>
                  <a:tcPr/>
                </a:tc>
                <a:tc>
                  <a:txBody>
                    <a:bodyPr/>
                    <a:lstStyle/>
                    <a:p>
                      <a:r>
                        <a:rPr lang="en-GB"/>
                        <a:t>Magnitude Indicators</a:t>
                      </a:r>
                    </a:p>
                  </a:txBody>
                  <a:tcPr/>
                </a:tc>
                <a:extLst>
                  <a:ext uri="{0D108BD9-81ED-4DB2-BD59-A6C34878D82A}">
                    <a16:rowId xmlns:a16="http://schemas.microsoft.com/office/drawing/2014/main" val="2887482362"/>
                  </a:ext>
                </a:extLst>
              </a:tr>
              <a:tr h="370840">
                <a:tc>
                  <a:txBody>
                    <a:bodyPr/>
                    <a:lstStyle/>
                    <a:p>
                      <a:pPr algn="ctr"/>
                      <a:r>
                        <a:rPr lang="en-GB"/>
                        <a:t>Restoration of La Doncella </a:t>
                      </a:r>
                      <a:r>
                        <a:rPr lang="en-GB" err="1"/>
                        <a:t>Ecoreserve</a:t>
                      </a:r>
                      <a:endParaRPr lang="en-GB"/>
                    </a:p>
                  </a:txBody>
                  <a:tcPr/>
                </a:tc>
                <a:tc>
                  <a:txBody>
                    <a:bodyPr/>
                    <a:lstStyle/>
                    <a:p>
                      <a:pPr algn="ctr"/>
                      <a:r>
                        <a:rPr lang="en-GB"/>
                        <a:t>Resilience</a:t>
                      </a:r>
                    </a:p>
                    <a:p>
                      <a:pPr algn="ctr"/>
                      <a:endParaRPr lang="en-GB"/>
                    </a:p>
                    <a:p>
                      <a:pPr algn="ctr"/>
                      <a:r>
                        <a:rPr lang="en-GB"/>
                        <a:t>Reputation</a:t>
                      </a:r>
                    </a:p>
                  </a:txBody>
                  <a:tcPr/>
                </a:tc>
                <a:tc>
                  <a:txBody>
                    <a:bodyPr/>
                    <a:lstStyle/>
                    <a:p>
                      <a:pPr marL="285750" indent="-285750">
                        <a:buFont typeface="Arial" panose="020B0604020202020204" pitchFamily="34" charset="0"/>
                        <a:buChar char="•"/>
                      </a:pPr>
                      <a:r>
                        <a:rPr lang="en-GB"/>
                        <a:t>Degraded area for restoration</a:t>
                      </a:r>
                    </a:p>
                    <a:p>
                      <a:pPr marL="285750" indent="-285750">
                        <a:buFont typeface="Arial" panose="020B0604020202020204" pitchFamily="34" charset="0"/>
                        <a:buChar char="•"/>
                      </a:pPr>
                      <a:r>
                        <a:rPr lang="en-GB"/>
                        <a:t>Improvement of ecosystem conditions</a:t>
                      </a:r>
                    </a:p>
                    <a:p>
                      <a:pPr marL="285750" indent="-285750">
                        <a:buFont typeface="Arial" panose="020B0604020202020204" pitchFamily="34" charset="0"/>
                        <a:buChar char="•"/>
                      </a:pPr>
                      <a:r>
                        <a:rPr lang="en-GB"/>
                        <a:t>Decrease in socio-environmental conflicts</a:t>
                      </a:r>
                    </a:p>
                  </a:txBody>
                  <a:tcPr/>
                </a:tc>
                <a:tc>
                  <a:txBody>
                    <a:bodyPr/>
                    <a:lstStyle/>
                    <a:p>
                      <a:pPr marL="285750" indent="-285750">
                        <a:buFont typeface="Arial" panose="020B0604020202020204" pitchFamily="34" charset="0"/>
                        <a:buChar char="•"/>
                      </a:pPr>
                      <a:r>
                        <a:rPr lang="en-GB"/>
                        <a:t>Highly likely</a:t>
                      </a:r>
                    </a:p>
                    <a:p>
                      <a:pPr marL="285750" indent="-285750">
                        <a:buFont typeface="Arial" panose="020B0604020202020204" pitchFamily="34" charset="0"/>
                        <a:buChar char="•"/>
                      </a:pPr>
                      <a:r>
                        <a:rPr lang="en-GB"/>
                        <a:t>Highly likely</a:t>
                      </a:r>
                    </a:p>
                    <a:p>
                      <a:pPr marL="285750" indent="-285750">
                        <a:buFont typeface="Arial" panose="020B0604020202020204" pitchFamily="34" charset="0"/>
                        <a:buChar char="•"/>
                      </a:pPr>
                      <a:r>
                        <a:rPr lang="en-GB"/>
                        <a:t>Likely</a:t>
                      </a:r>
                    </a:p>
                  </a:txBody>
                  <a:tcPr/>
                </a:tc>
                <a:tc>
                  <a:txBody>
                    <a:bodyPr/>
                    <a:lstStyle/>
                    <a:p>
                      <a:pPr marL="285750" indent="-285750">
                        <a:buFont typeface="Arial" panose="020B0604020202020204" pitchFamily="34" charset="0"/>
                        <a:buChar char="•"/>
                      </a:pPr>
                      <a:r>
                        <a:rPr lang="en-GB"/>
                        <a:t>Enhance resilience to natural disasters</a:t>
                      </a:r>
                    </a:p>
                    <a:p>
                      <a:pPr marL="285750" indent="-285750">
                        <a:buFont typeface="Arial" panose="020B0604020202020204" pitchFamily="34" charset="0"/>
                        <a:buChar char="•"/>
                      </a:pPr>
                      <a:r>
                        <a:rPr lang="en-GB"/>
                        <a:t>Market valuation boost</a:t>
                      </a:r>
                    </a:p>
                    <a:p>
                      <a:pPr marL="285750" indent="-285750">
                        <a:buFont typeface="Arial" panose="020B0604020202020204" pitchFamily="34" charset="0"/>
                        <a:buChar char="•"/>
                      </a:pPr>
                      <a:r>
                        <a:rPr lang="en-GB"/>
                        <a:t>Better stakeholder engagement</a:t>
                      </a:r>
                    </a:p>
                    <a:p>
                      <a:pPr marL="285750" indent="-285750">
                        <a:buFont typeface="Arial" panose="020B0604020202020204" pitchFamily="34" charset="0"/>
                        <a:buChar char="•"/>
                      </a:pPr>
                      <a:r>
                        <a:rPr lang="en-GB"/>
                        <a:t>Climate adaptation</a:t>
                      </a:r>
                    </a:p>
                  </a:txBody>
                  <a:tcPr/>
                </a:tc>
                <a:extLst>
                  <a:ext uri="{0D108BD9-81ED-4DB2-BD59-A6C34878D82A}">
                    <a16:rowId xmlns:a16="http://schemas.microsoft.com/office/drawing/2014/main" val="159656990"/>
                  </a:ext>
                </a:extLst>
              </a:tr>
            </a:tbl>
          </a:graphicData>
        </a:graphic>
      </p:graphicFrame>
    </p:spTree>
    <p:extLst>
      <p:ext uri="{BB962C8B-B14F-4D97-AF65-F5344CB8AC3E}">
        <p14:creationId xmlns:p14="http://schemas.microsoft.com/office/powerpoint/2010/main" val="3749633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58D5C-E4CD-F90D-B608-28B5E0E1E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39AFB-9619-9C2C-CE89-A7122B08473A}"/>
              </a:ext>
            </a:extLst>
          </p:cNvPr>
          <p:cNvSpPr>
            <a:spLocks noGrp="1"/>
          </p:cNvSpPr>
          <p:nvPr>
            <p:ph type="title"/>
          </p:nvPr>
        </p:nvSpPr>
        <p:spPr>
          <a:xfrm>
            <a:off x="596784" y="629775"/>
            <a:ext cx="9382080" cy="445152"/>
          </a:xfrm>
        </p:spPr>
        <p:txBody>
          <a:bodyPr/>
          <a:lstStyle/>
          <a:p>
            <a:r>
              <a:rPr lang="en-GB" dirty="0"/>
              <a:t>Housekeeping</a:t>
            </a:r>
          </a:p>
        </p:txBody>
      </p:sp>
      <p:sp>
        <p:nvSpPr>
          <p:cNvPr id="4" name="Content Placeholder 3">
            <a:extLst>
              <a:ext uri="{FF2B5EF4-FFF2-40B4-BE49-F238E27FC236}">
                <a16:creationId xmlns:a16="http://schemas.microsoft.com/office/drawing/2014/main" id="{BC177EEB-C21C-7826-6500-27207FDDC6D1}"/>
              </a:ext>
            </a:extLst>
          </p:cNvPr>
          <p:cNvSpPr>
            <a:spLocks noGrp="1"/>
          </p:cNvSpPr>
          <p:nvPr>
            <p:ph idx="1"/>
          </p:nvPr>
        </p:nvSpPr>
        <p:spPr>
          <a:xfrm>
            <a:off x="1095565" y="1798788"/>
            <a:ext cx="10000869" cy="3818402"/>
          </a:xfrm>
        </p:spPr>
        <p:txBody>
          <a:bodyPr lIns="0" tIns="0" rIns="0" bIns="0" anchor="t"/>
          <a:lstStyle/>
          <a:p>
            <a:pPr marL="285750" indent="-285750">
              <a:lnSpc>
                <a:spcPct val="150000"/>
              </a:lnSpc>
              <a:buBlip>
                <a:blip r:embed="rId3"/>
              </a:buBlip>
            </a:pPr>
            <a:r>
              <a:rPr lang="en-GB" sz="2200" dirty="0">
                <a:ea typeface="Open Sans"/>
                <a:cs typeface="Open Sans"/>
              </a:rPr>
              <a:t>Please feel free to add questions to chat. I will pause throughout.</a:t>
            </a:r>
          </a:p>
          <a:p>
            <a:pPr marL="285750" indent="-285750">
              <a:lnSpc>
                <a:spcPct val="150000"/>
              </a:lnSpc>
              <a:buBlip>
                <a:blip r:embed="rId3"/>
              </a:buBlip>
            </a:pPr>
            <a:r>
              <a:rPr lang="en-GB" sz="2200" dirty="0">
                <a:ea typeface="Open Sans"/>
                <a:cs typeface="Open Sans"/>
              </a:rPr>
              <a:t>For unanswered questions, I will generate answers and send to Sebastien. </a:t>
            </a:r>
          </a:p>
          <a:p>
            <a:pPr marL="285750" indent="-285750">
              <a:lnSpc>
                <a:spcPct val="150000"/>
              </a:lnSpc>
              <a:buBlip>
                <a:blip r:embed="rId3"/>
              </a:buBlip>
            </a:pPr>
            <a:r>
              <a:rPr lang="en-GB" sz="2200" dirty="0">
                <a:ea typeface="Open Sans"/>
                <a:cs typeface="Open Sans"/>
              </a:rPr>
              <a:t>Slides will also be emailed. </a:t>
            </a:r>
          </a:p>
        </p:txBody>
      </p:sp>
      <p:sp>
        <p:nvSpPr>
          <p:cNvPr id="5" name="Slide Number Placeholder 4">
            <a:extLst>
              <a:ext uri="{FF2B5EF4-FFF2-40B4-BE49-F238E27FC236}">
                <a16:creationId xmlns:a16="http://schemas.microsoft.com/office/drawing/2014/main" id="{49EEC43C-D5C8-ED61-1E0C-C970381E4AD1}"/>
              </a:ext>
            </a:extLst>
          </p:cNvPr>
          <p:cNvSpPr>
            <a:spLocks noGrp="1"/>
          </p:cNvSpPr>
          <p:nvPr>
            <p:ph type="sldNum" sz="quarter" idx="15"/>
          </p:nvPr>
        </p:nvSpPr>
        <p:spPr/>
        <p:txBody>
          <a:bodyPr/>
          <a:lstStyle/>
          <a:p>
            <a:fld id="{CA7E3AA6-5088-D944-AC75-93D07D6D345B}" type="slidenum">
              <a:rPr lang="en-US" smtClean="0"/>
              <a:t>2</a:t>
            </a:fld>
            <a:endParaRPr lang="en-US"/>
          </a:p>
        </p:txBody>
      </p:sp>
    </p:spTree>
    <p:extLst>
      <p:ext uri="{BB962C8B-B14F-4D97-AF65-F5344CB8AC3E}">
        <p14:creationId xmlns:p14="http://schemas.microsoft.com/office/powerpoint/2010/main" val="1632418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A3B-05E6-FDEF-206F-75B7C6887691}"/>
              </a:ext>
            </a:extLst>
          </p:cNvPr>
          <p:cNvSpPr>
            <a:spLocks noGrp="1"/>
          </p:cNvSpPr>
          <p:nvPr>
            <p:ph type="title"/>
          </p:nvPr>
        </p:nvSpPr>
        <p:spPr>
          <a:xfrm>
            <a:off x="596784" y="629775"/>
            <a:ext cx="9382080" cy="445152"/>
          </a:xfrm>
        </p:spPr>
        <p:txBody>
          <a:bodyPr/>
          <a:lstStyle/>
          <a:p>
            <a:r>
              <a:rPr lang="en-GB"/>
              <a:t>Agenda</a:t>
            </a:r>
          </a:p>
        </p:txBody>
      </p:sp>
      <p:sp>
        <p:nvSpPr>
          <p:cNvPr id="4" name="Content Placeholder 3">
            <a:extLst>
              <a:ext uri="{FF2B5EF4-FFF2-40B4-BE49-F238E27FC236}">
                <a16:creationId xmlns:a16="http://schemas.microsoft.com/office/drawing/2014/main" id="{CBF47361-B761-0C80-3B16-5822CEEEBF2C}"/>
              </a:ext>
            </a:extLst>
          </p:cNvPr>
          <p:cNvSpPr>
            <a:spLocks noGrp="1"/>
          </p:cNvSpPr>
          <p:nvPr>
            <p:ph idx="1"/>
          </p:nvPr>
        </p:nvSpPr>
        <p:spPr>
          <a:xfrm>
            <a:off x="1209675" y="1409117"/>
            <a:ext cx="6305550" cy="3818402"/>
          </a:xfrm>
        </p:spPr>
        <p:txBody>
          <a:bodyPr lIns="0" tIns="0" rIns="0" bIns="0" anchor="t"/>
          <a:lstStyle/>
          <a:p>
            <a:pPr marL="285750" indent="-285750">
              <a:lnSpc>
                <a:spcPct val="150000"/>
              </a:lnSpc>
              <a:buBlip>
                <a:blip r:embed="rId3"/>
              </a:buBlip>
            </a:pPr>
            <a:r>
              <a:rPr lang="en-GB" sz="2200">
                <a:solidFill>
                  <a:schemeClr val="bg1">
                    <a:lumMod val="50000"/>
                  </a:schemeClr>
                </a:solidFill>
                <a:ea typeface="Open Sans"/>
                <a:cs typeface="Open Sans"/>
              </a:rPr>
              <a:t>Why nature? </a:t>
            </a:r>
          </a:p>
          <a:p>
            <a:pPr marL="285750" indent="-285750">
              <a:lnSpc>
                <a:spcPct val="150000"/>
              </a:lnSpc>
              <a:buBlip>
                <a:blip r:embed="rId3"/>
              </a:buBlip>
            </a:pPr>
            <a:r>
              <a:rPr lang="en-GB" sz="2200">
                <a:solidFill>
                  <a:schemeClr val="bg1">
                    <a:lumMod val="50000"/>
                  </a:schemeClr>
                </a:solidFill>
                <a:ea typeface="Open Sans"/>
                <a:cs typeface="Open Sans"/>
              </a:rPr>
              <a:t>How is nature defined? </a:t>
            </a:r>
            <a:endParaRPr lang="en-GB" sz="2200">
              <a:solidFill>
                <a:schemeClr val="bg1">
                  <a:lumMod val="50000"/>
                </a:schemeClr>
              </a:solidFill>
            </a:endParaRPr>
          </a:p>
          <a:p>
            <a:pPr marL="285750" indent="-285750">
              <a:lnSpc>
                <a:spcPct val="150000"/>
              </a:lnSpc>
              <a:buBlip>
                <a:blip r:embed="rId3"/>
              </a:buBlip>
            </a:pPr>
            <a:r>
              <a:rPr lang="en-GB" sz="2200">
                <a:solidFill>
                  <a:schemeClr val="bg1">
                    <a:lumMod val="50000"/>
                  </a:schemeClr>
                </a:solidFill>
                <a:ea typeface="Open Sans"/>
                <a:cs typeface="Open Sans"/>
              </a:rPr>
              <a:t>TNFD overview</a:t>
            </a:r>
          </a:p>
          <a:p>
            <a:pPr marL="285750" indent="-285750">
              <a:lnSpc>
                <a:spcPct val="150000"/>
              </a:lnSpc>
              <a:buBlip>
                <a:blip r:embed="rId3"/>
              </a:buBlip>
            </a:pPr>
            <a:r>
              <a:rPr lang="en-GB" sz="2200">
                <a:ea typeface="Open Sans"/>
                <a:cs typeface="Open Sans"/>
              </a:rPr>
              <a:t>SBTN overview</a:t>
            </a:r>
          </a:p>
          <a:p>
            <a:pPr marL="285750" indent="-285750">
              <a:lnSpc>
                <a:spcPct val="150000"/>
              </a:lnSpc>
              <a:buBlip>
                <a:blip r:embed="rId3"/>
              </a:buBlip>
            </a:pPr>
            <a:r>
              <a:rPr lang="en-GB" sz="2200">
                <a:solidFill>
                  <a:schemeClr val="bg1">
                    <a:lumMod val="50000"/>
                  </a:schemeClr>
                </a:solidFill>
                <a:ea typeface="Open Sans"/>
                <a:cs typeface="Open Sans"/>
              </a:rPr>
              <a:t>CDP's expanded scope</a:t>
            </a:r>
          </a:p>
          <a:p>
            <a:pPr marL="285750" indent="-285750">
              <a:lnSpc>
                <a:spcPct val="150000"/>
              </a:lnSpc>
              <a:buBlip>
                <a:blip r:embed="rId3"/>
              </a:buBlip>
            </a:pPr>
            <a:r>
              <a:rPr lang="en-GB" sz="2200">
                <a:solidFill>
                  <a:schemeClr val="bg1">
                    <a:lumMod val="50000"/>
                  </a:schemeClr>
                </a:solidFill>
                <a:ea typeface="Open Sans"/>
                <a:cs typeface="Open Sans"/>
              </a:rPr>
              <a:t>CDP’s recommended next steps on nature</a:t>
            </a:r>
          </a:p>
          <a:p>
            <a:pPr marL="285750" indent="-285750">
              <a:lnSpc>
                <a:spcPct val="150000"/>
              </a:lnSpc>
              <a:buBlip>
                <a:blip r:embed="rId3"/>
              </a:buBlip>
            </a:pPr>
            <a:endParaRPr lang="en-GB" sz="2200">
              <a:ea typeface="Open Sans"/>
              <a:cs typeface="Open Sans"/>
            </a:endParaRPr>
          </a:p>
        </p:txBody>
      </p:sp>
      <p:sp>
        <p:nvSpPr>
          <p:cNvPr id="5" name="Slide Number Placeholder 4">
            <a:extLst>
              <a:ext uri="{FF2B5EF4-FFF2-40B4-BE49-F238E27FC236}">
                <a16:creationId xmlns:a16="http://schemas.microsoft.com/office/drawing/2014/main" id="{69B0EA31-87F2-12A0-6BD2-A34A06B7763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E3AA6-5088-D944-AC75-93D07D6D345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41428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451461" y="388027"/>
            <a:ext cx="5558892" cy="847853"/>
          </a:xfrm>
        </p:spPr>
        <p:txBody>
          <a:bodyPr lIns="0" tIns="0" rIns="0" bIns="0" anchor="t">
            <a:normAutofit/>
          </a:bodyPr>
          <a:lstStyle/>
          <a:p>
            <a:r>
              <a:rPr lang="en-GB">
                <a:ea typeface="Open Sans"/>
                <a:cs typeface="Arial"/>
              </a:rPr>
              <a:t>What are SBTs for Nature?</a:t>
            </a:r>
            <a:endParaRPr lang="en-US">
              <a:ea typeface="Open Sans"/>
              <a:cs typeface="Arial"/>
            </a:endParaRPr>
          </a:p>
        </p:txBody>
      </p:sp>
      <p:sp>
        <p:nvSpPr>
          <p:cNvPr id="7" name="Slide Number Placeholder 6"/>
          <p:cNvSpPr>
            <a:spLocks noGrp="1"/>
          </p:cNvSpPr>
          <p:nvPr>
            <p:ph type="sldNum" sz="quarter" idx="17"/>
          </p:nvPr>
        </p:nvSpPr>
        <p:spPr/>
        <p:txBody>
          <a:bodyPr/>
          <a:lstStyle/>
          <a:p>
            <a:fld id="{CA7E3AA6-5088-D944-AC75-93D07D6D345B}" type="slidenum">
              <a:rPr lang="en-US" smtClean="0"/>
              <a:t>21</a:t>
            </a:fld>
            <a:endParaRPr lang="en-US"/>
          </a:p>
        </p:txBody>
      </p:sp>
      <p:sp>
        <p:nvSpPr>
          <p:cNvPr id="9" name="Content Placeholder 28"/>
          <p:cNvSpPr>
            <a:spLocks noGrp="1"/>
          </p:cNvSpPr>
          <p:nvPr>
            <p:ph idx="15"/>
          </p:nvPr>
        </p:nvSpPr>
        <p:spPr>
          <a:xfrm>
            <a:off x="2244944" y="1121534"/>
            <a:ext cx="7238815" cy="847853"/>
          </a:xfrm>
        </p:spPr>
        <p:txBody>
          <a:bodyPr/>
          <a:lstStyle/>
          <a:p>
            <a:pPr marL="0" indent="0" algn="ctr">
              <a:lnSpc>
                <a:spcPct val="100000"/>
              </a:lnSpc>
              <a:spcBef>
                <a:spcPts val="1200"/>
              </a:spcBef>
              <a:spcAft>
                <a:spcPts val="1200"/>
              </a:spcAft>
              <a:buNone/>
            </a:pPr>
            <a:r>
              <a:rPr lang="en-US">
                <a:latin typeface="+mn-lt"/>
                <a:cs typeface="Arial" panose="020B0604020202020204" pitchFamily="34" charset="0"/>
              </a:rPr>
              <a:t> “…measurable, actionable, and time-bound objectives, based on best available science…”</a:t>
            </a:r>
          </a:p>
        </p:txBody>
      </p:sp>
      <p:sp>
        <p:nvSpPr>
          <p:cNvPr id="3" name="TextBox 2">
            <a:extLst>
              <a:ext uri="{FF2B5EF4-FFF2-40B4-BE49-F238E27FC236}">
                <a16:creationId xmlns:a16="http://schemas.microsoft.com/office/drawing/2014/main" id="{38A54295-E4FF-83E4-0EA7-61B0892947AD}"/>
              </a:ext>
            </a:extLst>
          </p:cNvPr>
          <p:cNvSpPr txBox="1"/>
          <p:nvPr/>
        </p:nvSpPr>
        <p:spPr>
          <a:xfrm>
            <a:off x="1795781" y="5374454"/>
            <a:ext cx="8602897" cy="1323439"/>
          </a:xfrm>
          <a:prstGeom prst="rect">
            <a:avLst/>
          </a:prstGeom>
          <a:noFill/>
        </p:spPr>
        <p:txBody>
          <a:bodyPr wrap="square" lIns="91440" tIns="45720" rIns="91440" bIns="45720" rtlCol="0" anchor="t">
            <a:spAutoFit/>
          </a:bodyPr>
          <a:lstStyle/>
          <a:p>
            <a:pPr marL="285750" indent="-285750">
              <a:buBlip>
                <a:blip r:embed="rId3"/>
              </a:buBlip>
            </a:pPr>
            <a:r>
              <a:rPr lang="en-GB" sz="2000">
                <a:cs typeface="Arial" panose="020B0604020202020204" pitchFamily="34" charset="0"/>
              </a:rPr>
              <a:t>Four “hubs”/issue areas</a:t>
            </a:r>
          </a:p>
          <a:p>
            <a:pPr marL="742950" lvl="1" indent="-285750">
              <a:buFont typeface="Courier New"/>
              <a:buChar char="o"/>
            </a:pPr>
            <a:r>
              <a:rPr lang="en-GB" sz="2000">
                <a:cs typeface="Arial"/>
              </a:rPr>
              <a:t>Sets of targets within each issue area</a:t>
            </a:r>
          </a:p>
          <a:p>
            <a:pPr marL="285750" indent="-285750">
              <a:buBlip>
                <a:blip r:embed="rId3"/>
              </a:buBlip>
            </a:pPr>
            <a:r>
              <a:rPr lang="en-GB" sz="2000">
                <a:cs typeface="Arial" panose="020B0604020202020204" pitchFamily="34" charset="0"/>
              </a:rPr>
              <a:t>Scope is direct operations and upstream supply chain stages (currently)</a:t>
            </a:r>
          </a:p>
          <a:p>
            <a:pPr marL="285750" indent="-285750">
              <a:buBlip>
                <a:blip r:embed="rId3"/>
              </a:buBlip>
            </a:pPr>
            <a:r>
              <a:rPr lang="en-GB" sz="2000">
                <a:cs typeface="Arial" panose="020B0604020202020204" pitchFamily="34" charset="0"/>
              </a:rPr>
              <a:t>Target users are companies, independent of sector</a:t>
            </a:r>
          </a:p>
        </p:txBody>
      </p:sp>
      <p:pic>
        <p:nvPicPr>
          <p:cNvPr id="1030" name="Picture 6">
            <a:extLst>
              <a:ext uri="{FF2B5EF4-FFF2-40B4-BE49-F238E27FC236}">
                <a16:creationId xmlns:a16="http://schemas.microsoft.com/office/drawing/2014/main" id="{45C9B1F4-943D-4F56-6D37-6229ED995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3974" y="2382865"/>
            <a:ext cx="657225" cy="6477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122721F-F454-F610-63A0-B941E2C96344}"/>
              </a:ext>
            </a:extLst>
          </p:cNvPr>
          <p:cNvSpPr txBox="1"/>
          <p:nvPr/>
        </p:nvSpPr>
        <p:spPr>
          <a:xfrm>
            <a:off x="1889359" y="3111784"/>
            <a:ext cx="1692357" cy="1785104"/>
          </a:xfrm>
          <a:prstGeom prst="rect">
            <a:avLst/>
          </a:prstGeom>
          <a:noFill/>
        </p:spPr>
        <p:txBody>
          <a:bodyPr wrap="square">
            <a:spAutoFit/>
          </a:bodyPr>
          <a:lstStyle/>
          <a:p>
            <a:pPr algn="ctr"/>
            <a:r>
              <a:rPr lang="en-GB" sz="2200">
                <a:latin typeface="Kanit"/>
              </a:rPr>
              <a:t>Preserving freshwater resources and water security</a:t>
            </a:r>
            <a:endParaRPr lang="en-GB" sz="2200"/>
          </a:p>
        </p:txBody>
      </p:sp>
      <p:pic>
        <p:nvPicPr>
          <p:cNvPr id="1032" name="Picture 8">
            <a:extLst>
              <a:ext uri="{FF2B5EF4-FFF2-40B4-BE49-F238E27FC236}">
                <a16:creationId xmlns:a16="http://schemas.microsoft.com/office/drawing/2014/main" id="{C1000F61-2510-90AC-85DF-0C36AF7F7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441" y="2382865"/>
            <a:ext cx="657225" cy="6477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37B7C66-C304-946E-E670-D7456B82B696}"/>
              </a:ext>
            </a:extLst>
          </p:cNvPr>
          <p:cNvSpPr txBox="1"/>
          <p:nvPr/>
        </p:nvSpPr>
        <p:spPr>
          <a:xfrm>
            <a:off x="3888368" y="3194411"/>
            <a:ext cx="1600549" cy="1794284"/>
          </a:xfrm>
          <a:prstGeom prst="rect">
            <a:avLst/>
          </a:prstGeom>
          <a:noFill/>
        </p:spPr>
        <p:txBody>
          <a:bodyPr wrap="square">
            <a:spAutoFit/>
          </a:bodyPr>
          <a:lstStyle/>
          <a:p>
            <a:pPr algn="ctr"/>
            <a:r>
              <a:rPr lang="en-GB" sz="2200">
                <a:latin typeface="Kanit"/>
              </a:rPr>
              <a:t>Supporting biodiversity and ecosystem services</a:t>
            </a:r>
            <a:endParaRPr lang="en-GB" sz="2200"/>
          </a:p>
        </p:txBody>
      </p:sp>
      <p:pic>
        <p:nvPicPr>
          <p:cNvPr id="1034" name="Picture 10">
            <a:extLst>
              <a:ext uri="{FF2B5EF4-FFF2-40B4-BE49-F238E27FC236}">
                <a16:creationId xmlns:a16="http://schemas.microsoft.com/office/drawing/2014/main" id="{F2A6180D-8D4E-8544-2DC1-F808AB07C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4496" y="2382865"/>
            <a:ext cx="657225" cy="647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BFF3B15-2756-6219-3FD8-DD6AECEA7506}"/>
              </a:ext>
            </a:extLst>
          </p:cNvPr>
          <p:cNvSpPr txBox="1"/>
          <p:nvPr/>
        </p:nvSpPr>
        <p:spPr>
          <a:xfrm>
            <a:off x="7850623" y="3144780"/>
            <a:ext cx="1773423" cy="1455730"/>
          </a:xfrm>
          <a:prstGeom prst="rect">
            <a:avLst/>
          </a:prstGeom>
          <a:noFill/>
        </p:spPr>
        <p:txBody>
          <a:bodyPr wrap="square">
            <a:spAutoFit/>
          </a:bodyPr>
          <a:lstStyle/>
          <a:p>
            <a:pPr algn="ctr"/>
            <a:r>
              <a:rPr lang="en-GB" sz="2200">
                <a:latin typeface="Kanit"/>
              </a:rPr>
              <a:t>Preserving and regenerating land systems</a:t>
            </a:r>
            <a:endParaRPr lang="en-GB" sz="2200"/>
          </a:p>
        </p:txBody>
      </p:sp>
      <p:pic>
        <p:nvPicPr>
          <p:cNvPr id="1036" name="Picture 12">
            <a:extLst>
              <a:ext uri="{FF2B5EF4-FFF2-40B4-BE49-F238E27FC236}">
                <a16:creationId xmlns:a16="http://schemas.microsoft.com/office/drawing/2014/main" id="{1B1BE597-E855-6705-E945-DAB670A6DB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603" y="2384562"/>
            <a:ext cx="657225" cy="6477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936399C-FBBF-F6D3-17AC-C4090196614C}"/>
              </a:ext>
            </a:extLst>
          </p:cNvPr>
          <p:cNvSpPr txBox="1"/>
          <p:nvPr/>
        </p:nvSpPr>
        <p:spPr>
          <a:xfrm>
            <a:off x="5837857" y="3111784"/>
            <a:ext cx="1699978" cy="1446550"/>
          </a:xfrm>
          <a:prstGeom prst="rect">
            <a:avLst/>
          </a:prstGeom>
          <a:noFill/>
        </p:spPr>
        <p:txBody>
          <a:bodyPr wrap="square">
            <a:spAutoFit/>
          </a:bodyPr>
          <a:lstStyle/>
          <a:p>
            <a:pPr algn="ctr"/>
            <a:r>
              <a:rPr lang="en-GB" sz="2200">
                <a:latin typeface="Kanit"/>
              </a:rPr>
              <a:t>Securing healthy, diverse oceans</a:t>
            </a:r>
            <a:endParaRPr lang="en-GB" sz="2200"/>
          </a:p>
        </p:txBody>
      </p:sp>
      <p:sp>
        <p:nvSpPr>
          <p:cNvPr id="24" name="TextBox 23">
            <a:extLst>
              <a:ext uri="{FF2B5EF4-FFF2-40B4-BE49-F238E27FC236}">
                <a16:creationId xmlns:a16="http://schemas.microsoft.com/office/drawing/2014/main" id="{409B86F2-741D-0E24-7801-5696F4D27075}"/>
              </a:ext>
            </a:extLst>
          </p:cNvPr>
          <p:cNvSpPr txBox="1"/>
          <p:nvPr/>
        </p:nvSpPr>
        <p:spPr>
          <a:xfrm>
            <a:off x="3834843" y="2148120"/>
            <a:ext cx="1699200" cy="2840855"/>
          </a:xfrm>
          <a:prstGeom prst="rect">
            <a:avLst/>
          </a:prstGeom>
          <a:noFill/>
          <a:ln>
            <a:solidFill>
              <a:schemeClr val="tx1"/>
            </a:solidFill>
          </a:ln>
        </p:spPr>
        <p:txBody>
          <a:bodyPr wrap="square" rtlCol="0">
            <a:spAutoFit/>
          </a:bodyPr>
          <a:lstStyle/>
          <a:p>
            <a:endParaRPr lang="en-GB"/>
          </a:p>
        </p:txBody>
      </p:sp>
      <p:sp>
        <p:nvSpPr>
          <p:cNvPr id="25" name="TextBox 24">
            <a:extLst>
              <a:ext uri="{FF2B5EF4-FFF2-40B4-BE49-F238E27FC236}">
                <a16:creationId xmlns:a16="http://schemas.microsoft.com/office/drawing/2014/main" id="{51F97A2C-306F-6643-65D7-B96475B10F93}"/>
              </a:ext>
            </a:extLst>
          </p:cNvPr>
          <p:cNvSpPr txBox="1"/>
          <p:nvPr/>
        </p:nvSpPr>
        <p:spPr>
          <a:xfrm>
            <a:off x="7873509" y="2148120"/>
            <a:ext cx="1699200" cy="2840855"/>
          </a:xfrm>
          <a:prstGeom prst="rect">
            <a:avLst/>
          </a:prstGeom>
          <a:noFill/>
          <a:ln>
            <a:solidFill>
              <a:schemeClr val="tx1"/>
            </a:solidFill>
          </a:ln>
        </p:spPr>
        <p:txBody>
          <a:bodyPr wrap="square" rtlCol="0">
            <a:spAutoFit/>
          </a:bodyPr>
          <a:lstStyle/>
          <a:p>
            <a:endParaRPr lang="en-GB"/>
          </a:p>
        </p:txBody>
      </p:sp>
      <p:sp>
        <p:nvSpPr>
          <p:cNvPr id="26" name="TextBox 25">
            <a:extLst>
              <a:ext uri="{FF2B5EF4-FFF2-40B4-BE49-F238E27FC236}">
                <a16:creationId xmlns:a16="http://schemas.microsoft.com/office/drawing/2014/main" id="{F2C1C75E-8449-CC69-129A-723C25F4A5CF}"/>
              </a:ext>
            </a:extLst>
          </p:cNvPr>
          <p:cNvSpPr txBox="1"/>
          <p:nvPr/>
        </p:nvSpPr>
        <p:spPr>
          <a:xfrm>
            <a:off x="5838635" y="2148120"/>
            <a:ext cx="1699200" cy="2840855"/>
          </a:xfrm>
          <a:prstGeom prst="rect">
            <a:avLst/>
          </a:prstGeom>
          <a:noFill/>
          <a:ln>
            <a:solidFill>
              <a:schemeClr val="tx1"/>
            </a:solidFill>
          </a:ln>
        </p:spPr>
        <p:txBody>
          <a:bodyPr wrap="square" rtlCol="0">
            <a:spAutoFit/>
          </a:bodyPr>
          <a:lstStyle/>
          <a:p>
            <a:endParaRPr lang="en-GB"/>
          </a:p>
        </p:txBody>
      </p:sp>
      <p:sp>
        <p:nvSpPr>
          <p:cNvPr id="4" name="Rectangle 3">
            <a:extLst>
              <a:ext uri="{FF2B5EF4-FFF2-40B4-BE49-F238E27FC236}">
                <a16:creationId xmlns:a16="http://schemas.microsoft.com/office/drawing/2014/main" id="{A395AFA5-EF19-4765-48F7-0B6E9F6CBADB}"/>
              </a:ext>
            </a:extLst>
          </p:cNvPr>
          <p:cNvSpPr/>
          <p:nvPr/>
        </p:nvSpPr>
        <p:spPr>
          <a:xfrm>
            <a:off x="1869058" y="2148832"/>
            <a:ext cx="1698433" cy="28368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6D7717AF-A2B6-4506-7927-4576358DAC41}"/>
              </a:ext>
            </a:extLst>
          </p:cNvPr>
          <p:cNvCxnSpPr>
            <a:cxnSpLocks/>
            <a:stCxn id="11" idx="1"/>
          </p:cNvCxnSpPr>
          <p:nvPr/>
        </p:nvCxnSpPr>
        <p:spPr>
          <a:xfrm flipH="1">
            <a:off x="9239220" y="3671712"/>
            <a:ext cx="720500" cy="738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F9A7CFC-7AA1-63A8-887E-7AABC27E2088}"/>
              </a:ext>
            </a:extLst>
          </p:cNvPr>
          <p:cNvSpPr txBox="1"/>
          <p:nvPr/>
        </p:nvSpPr>
        <p:spPr>
          <a:xfrm>
            <a:off x="9959720" y="2933048"/>
            <a:ext cx="1338470" cy="1477328"/>
          </a:xfrm>
          <a:prstGeom prst="rect">
            <a:avLst/>
          </a:prstGeom>
          <a:noFill/>
          <a:ln>
            <a:solidFill>
              <a:schemeClr val="tx1"/>
            </a:solidFill>
          </a:ln>
        </p:spPr>
        <p:txBody>
          <a:bodyPr wrap="square" rtlCol="0">
            <a:spAutoFit/>
          </a:bodyPr>
          <a:lstStyle/>
          <a:p>
            <a:pPr algn="ctr"/>
            <a:r>
              <a:rPr lang="en-GB"/>
              <a:t>Integrated FLAG targets for land-based emissions</a:t>
            </a:r>
          </a:p>
        </p:txBody>
      </p:sp>
    </p:spTree>
    <p:extLst>
      <p:ext uri="{BB962C8B-B14F-4D97-AF65-F5344CB8AC3E}">
        <p14:creationId xmlns:p14="http://schemas.microsoft.com/office/powerpoint/2010/main" val="331337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537108" y="528364"/>
            <a:ext cx="6270091" cy="847853"/>
          </a:xfrm>
        </p:spPr>
        <p:txBody>
          <a:bodyPr>
            <a:normAutofit/>
          </a:bodyPr>
          <a:lstStyle/>
          <a:p>
            <a:r>
              <a:rPr lang="en-GB" sz="2500">
                <a:latin typeface="Arial" panose="020B0604020202020204" pitchFamily="34" charset="0"/>
                <a:cs typeface="Arial" panose="020B0604020202020204" pitchFamily="34" charset="0"/>
              </a:rPr>
              <a:t>SBTN’s Five Step Process</a:t>
            </a:r>
            <a:endParaRPr lang="en-US" sz="250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7"/>
          </p:nvPr>
        </p:nvSpPr>
        <p:spPr/>
        <p:txBody>
          <a:bodyPr/>
          <a:lstStyle/>
          <a:p>
            <a:fld id="{CA7E3AA6-5088-D944-AC75-93D07D6D345B}" type="slidenum">
              <a:rPr lang="en-US" smtClean="0"/>
              <a:t>22</a:t>
            </a:fld>
            <a:endParaRPr lang="en-US"/>
          </a:p>
        </p:txBody>
      </p:sp>
      <p:pic>
        <p:nvPicPr>
          <p:cNvPr id="2051" name="Picture 3">
            <a:extLst>
              <a:ext uri="{FF2B5EF4-FFF2-40B4-BE49-F238E27FC236}">
                <a16:creationId xmlns:a16="http://schemas.microsoft.com/office/drawing/2014/main" id="{D1AA51DB-49B9-31AF-4995-20ED2C29C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92" y="1479535"/>
            <a:ext cx="11506200" cy="40957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5189D4C3-4A06-FADC-C263-D5F0645E89A8}"/>
              </a:ext>
            </a:extLst>
          </p:cNvPr>
          <p:cNvSpPr/>
          <p:nvPr/>
        </p:nvSpPr>
        <p:spPr>
          <a:xfrm>
            <a:off x="397888" y="1636889"/>
            <a:ext cx="1656690" cy="346568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C0404C8-50B6-648E-8144-B110B32A939C}"/>
              </a:ext>
            </a:extLst>
          </p:cNvPr>
          <p:cNvSpPr/>
          <p:nvPr/>
        </p:nvSpPr>
        <p:spPr>
          <a:xfrm>
            <a:off x="2661311" y="1376217"/>
            <a:ext cx="1656690" cy="346568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Bent-Up 11">
            <a:extLst>
              <a:ext uri="{FF2B5EF4-FFF2-40B4-BE49-F238E27FC236}">
                <a16:creationId xmlns:a16="http://schemas.microsoft.com/office/drawing/2014/main" id="{ECD7B55B-09F6-0D58-AAE1-11DD56076384}"/>
              </a:ext>
            </a:extLst>
          </p:cNvPr>
          <p:cNvSpPr/>
          <p:nvPr/>
        </p:nvSpPr>
        <p:spPr>
          <a:xfrm rot="5400000">
            <a:off x="2424402" y="4710418"/>
            <a:ext cx="1400480" cy="1095022"/>
          </a:xfrm>
          <a:prstGeom prst="ben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F995261-D697-15B9-CF5E-EC6658690E3A}"/>
              </a:ext>
            </a:extLst>
          </p:cNvPr>
          <p:cNvSpPr txBox="1"/>
          <p:nvPr/>
        </p:nvSpPr>
        <p:spPr>
          <a:xfrm>
            <a:off x="3672154" y="5378465"/>
            <a:ext cx="2887672" cy="646331"/>
          </a:xfrm>
          <a:prstGeom prst="rect">
            <a:avLst/>
          </a:prstGeom>
          <a:noFill/>
          <a:ln w="66675">
            <a:solidFill>
              <a:schemeClr val="accent5"/>
            </a:solidFill>
          </a:ln>
        </p:spPr>
        <p:txBody>
          <a:bodyPr wrap="square" rtlCol="0">
            <a:spAutoFit/>
          </a:bodyPr>
          <a:lstStyle/>
          <a:p>
            <a:pPr algn="ctr"/>
            <a:r>
              <a:rPr lang="en-GB"/>
              <a:t>Guidance for Steps 1 and 2 released May 2023</a:t>
            </a:r>
          </a:p>
        </p:txBody>
      </p:sp>
    </p:spTree>
    <p:extLst>
      <p:ext uri="{BB962C8B-B14F-4D97-AF65-F5344CB8AC3E}">
        <p14:creationId xmlns:p14="http://schemas.microsoft.com/office/powerpoint/2010/main" val="2642754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537108" y="528364"/>
            <a:ext cx="6270091" cy="847853"/>
          </a:xfrm>
        </p:spPr>
        <p:txBody>
          <a:bodyPr>
            <a:normAutofit/>
          </a:bodyPr>
          <a:lstStyle/>
          <a:p>
            <a:r>
              <a:rPr lang="en-GB" sz="2500">
                <a:latin typeface="Arial" panose="020B0604020202020204" pitchFamily="34" charset="0"/>
                <a:cs typeface="Arial" panose="020B0604020202020204" pitchFamily="34" charset="0"/>
              </a:rPr>
              <a:t>SBTN’s Five Step Process</a:t>
            </a:r>
            <a:endParaRPr lang="en-US" sz="250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7"/>
          </p:nvPr>
        </p:nvSpPr>
        <p:spPr/>
        <p:txBody>
          <a:bodyPr/>
          <a:lstStyle/>
          <a:p>
            <a:fld id="{CA7E3AA6-5088-D944-AC75-93D07D6D345B}" type="slidenum">
              <a:rPr lang="en-US" smtClean="0"/>
              <a:t>23</a:t>
            </a:fld>
            <a:endParaRPr lang="en-US"/>
          </a:p>
        </p:txBody>
      </p:sp>
      <p:pic>
        <p:nvPicPr>
          <p:cNvPr id="2051" name="Picture 3">
            <a:extLst>
              <a:ext uri="{FF2B5EF4-FFF2-40B4-BE49-F238E27FC236}">
                <a16:creationId xmlns:a16="http://schemas.microsoft.com/office/drawing/2014/main" id="{D1AA51DB-49B9-31AF-4995-20ED2C29C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92" y="1479535"/>
            <a:ext cx="11506200" cy="409575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3C0404C8-50B6-648E-8144-B110B32A939C}"/>
              </a:ext>
            </a:extLst>
          </p:cNvPr>
          <p:cNvSpPr/>
          <p:nvPr/>
        </p:nvSpPr>
        <p:spPr>
          <a:xfrm>
            <a:off x="4952956" y="1282714"/>
            <a:ext cx="1656690" cy="346568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Bent-Up 11">
            <a:extLst>
              <a:ext uri="{FF2B5EF4-FFF2-40B4-BE49-F238E27FC236}">
                <a16:creationId xmlns:a16="http://schemas.microsoft.com/office/drawing/2014/main" id="{ECD7B55B-09F6-0D58-AAE1-11DD56076384}"/>
              </a:ext>
            </a:extLst>
          </p:cNvPr>
          <p:cNvSpPr/>
          <p:nvPr/>
        </p:nvSpPr>
        <p:spPr>
          <a:xfrm rot="5400000">
            <a:off x="5615413" y="4948486"/>
            <a:ext cx="1288549" cy="1095022"/>
          </a:xfrm>
          <a:prstGeom prst="ben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F995261-D697-15B9-CF5E-EC6658690E3A}"/>
              </a:ext>
            </a:extLst>
          </p:cNvPr>
          <p:cNvSpPr txBox="1"/>
          <p:nvPr/>
        </p:nvSpPr>
        <p:spPr>
          <a:xfrm>
            <a:off x="6848762" y="5378465"/>
            <a:ext cx="4814866" cy="923330"/>
          </a:xfrm>
          <a:prstGeom prst="rect">
            <a:avLst/>
          </a:prstGeom>
          <a:noFill/>
          <a:ln w="66675">
            <a:solidFill>
              <a:schemeClr val="accent5"/>
            </a:solidFill>
          </a:ln>
        </p:spPr>
        <p:txBody>
          <a:bodyPr wrap="square" rtlCol="0">
            <a:spAutoFit/>
          </a:bodyPr>
          <a:lstStyle/>
          <a:p>
            <a:pPr algn="ctr"/>
            <a:r>
              <a:rPr lang="en-GB"/>
              <a:t>Freshwater and land methods released with Steps 1 &amp; 2; </a:t>
            </a:r>
            <a:br>
              <a:rPr lang="en-GB"/>
            </a:br>
            <a:r>
              <a:rPr lang="en-GB"/>
              <a:t>methods for oceans and biodiversity to follow.</a:t>
            </a:r>
          </a:p>
        </p:txBody>
      </p:sp>
    </p:spTree>
    <p:extLst>
      <p:ext uri="{BB962C8B-B14F-4D97-AF65-F5344CB8AC3E}">
        <p14:creationId xmlns:p14="http://schemas.microsoft.com/office/powerpoint/2010/main" val="4144221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546439" y="662608"/>
            <a:ext cx="7391924" cy="718057"/>
          </a:xfrm>
        </p:spPr>
        <p:txBody>
          <a:bodyPr lIns="0" tIns="0" rIns="0" bIns="0" anchor="t"/>
          <a:lstStyle/>
          <a:p>
            <a:r>
              <a:rPr lang="en-GB" sz="2500">
                <a:latin typeface="Arial" panose="020B0604020202020204" pitchFamily="34" charset="0"/>
                <a:ea typeface="Open Sans"/>
                <a:cs typeface="Arial" panose="020B0604020202020204" pitchFamily="34" charset="0"/>
              </a:rPr>
              <a:t>Step 3: Freshwater Target Setting </a:t>
            </a:r>
            <a:endParaRPr lang="en-US" sz="2500">
              <a:latin typeface="Arial" panose="020B0604020202020204" pitchFamily="34" charset="0"/>
              <a:ea typeface="Open Sans"/>
              <a:cs typeface="Arial" panose="020B0604020202020204" pitchFamily="34" charset="0"/>
            </a:endParaRPr>
          </a:p>
        </p:txBody>
      </p:sp>
      <p:sp>
        <p:nvSpPr>
          <p:cNvPr id="7" name="Slide Number Placeholder 6"/>
          <p:cNvSpPr>
            <a:spLocks noGrp="1"/>
          </p:cNvSpPr>
          <p:nvPr>
            <p:ph type="sldNum" sz="quarter" idx="17"/>
          </p:nvPr>
        </p:nvSpPr>
        <p:spPr/>
        <p:txBody>
          <a:bodyPr/>
          <a:lstStyle/>
          <a:p>
            <a:fld id="{CA7E3AA6-5088-D944-AC75-93D07D6D345B}" type="slidenum">
              <a:rPr lang="en-US" smtClean="0"/>
              <a:t>24</a:t>
            </a:fld>
            <a:endParaRPr lang="en-US"/>
          </a:p>
        </p:txBody>
      </p:sp>
      <p:sp>
        <p:nvSpPr>
          <p:cNvPr id="4" name="TextBox 3">
            <a:extLst>
              <a:ext uri="{FF2B5EF4-FFF2-40B4-BE49-F238E27FC236}">
                <a16:creationId xmlns:a16="http://schemas.microsoft.com/office/drawing/2014/main" id="{E8C69EAA-7D41-18DF-27C1-06DD7E3354DA}"/>
              </a:ext>
            </a:extLst>
          </p:cNvPr>
          <p:cNvSpPr txBox="1"/>
          <p:nvPr/>
        </p:nvSpPr>
        <p:spPr>
          <a:xfrm>
            <a:off x="780044" y="1379008"/>
            <a:ext cx="10554706" cy="430887"/>
          </a:xfrm>
          <a:prstGeom prst="rect">
            <a:avLst/>
          </a:prstGeom>
          <a:solidFill>
            <a:schemeClr val="bg2"/>
          </a:solidFill>
        </p:spPr>
        <p:txBody>
          <a:bodyPr wrap="square" lIns="91440" tIns="45720" rIns="91440" bIns="45720" rtlCol="0" anchor="t">
            <a:spAutoFit/>
          </a:bodyPr>
          <a:lstStyle/>
          <a:p>
            <a:pPr algn="ctr"/>
            <a:r>
              <a:rPr lang="en-GB" sz="2200" b="1">
                <a:latin typeface="Arial"/>
                <a:cs typeface="Arial"/>
              </a:rPr>
              <a:t>Preliminary analysis, targets, and long-term monitoring will be basin specific.</a:t>
            </a:r>
          </a:p>
        </p:txBody>
      </p:sp>
      <p:pic>
        <p:nvPicPr>
          <p:cNvPr id="5" name="Picture 4" descr="Map&#10;&#10;Description automatically generated">
            <a:extLst>
              <a:ext uri="{FF2B5EF4-FFF2-40B4-BE49-F238E27FC236}">
                <a16:creationId xmlns:a16="http://schemas.microsoft.com/office/drawing/2014/main" id="{148650CA-4FB0-32AE-136A-9BF9EBDE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6" y="2131011"/>
            <a:ext cx="4663426" cy="3082056"/>
          </a:xfrm>
          <a:prstGeom prst="rect">
            <a:avLst/>
          </a:prstGeom>
        </p:spPr>
      </p:pic>
      <p:sp>
        <p:nvSpPr>
          <p:cNvPr id="6" name="TextBox 5">
            <a:extLst>
              <a:ext uri="{FF2B5EF4-FFF2-40B4-BE49-F238E27FC236}">
                <a16:creationId xmlns:a16="http://schemas.microsoft.com/office/drawing/2014/main" id="{7F93EDD4-6AF8-3280-0C33-43CCC7078FEC}"/>
              </a:ext>
            </a:extLst>
          </p:cNvPr>
          <p:cNvSpPr txBox="1"/>
          <p:nvPr/>
        </p:nvSpPr>
        <p:spPr>
          <a:xfrm>
            <a:off x="8886808" y="2364493"/>
            <a:ext cx="2576945" cy="1015663"/>
          </a:xfrm>
          <a:prstGeom prst="rect">
            <a:avLst/>
          </a:prstGeom>
          <a:noFill/>
          <a:ln>
            <a:solidFill>
              <a:schemeClr val="tx1"/>
            </a:solidFill>
          </a:ln>
        </p:spPr>
        <p:txBody>
          <a:bodyPr wrap="square" lIns="91440" tIns="45720" rIns="91440" bIns="45720" rtlCol="0" anchor="t">
            <a:spAutoFit/>
          </a:bodyPr>
          <a:lstStyle/>
          <a:p>
            <a:r>
              <a:rPr lang="en-GB" sz="2000" b="1">
                <a:latin typeface="Arial"/>
                <a:cs typeface="Arial"/>
              </a:rPr>
              <a:t>Two targets: </a:t>
            </a:r>
          </a:p>
          <a:p>
            <a:pPr marL="342900" indent="-342900">
              <a:buAutoNum type="arabicPeriod"/>
            </a:pPr>
            <a:r>
              <a:rPr lang="en-GB" sz="2000" b="1">
                <a:latin typeface="Arial"/>
                <a:cs typeface="Arial"/>
              </a:rPr>
              <a:t>Green River</a:t>
            </a:r>
          </a:p>
          <a:p>
            <a:pPr marL="342900" indent="-342900">
              <a:buAutoNum type="arabicPeriod"/>
            </a:pPr>
            <a:r>
              <a:rPr lang="en-GB" sz="2000" b="1">
                <a:latin typeface="Arial"/>
                <a:cs typeface="Arial"/>
              </a:rPr>
              <a:t>Upper Big River</a:t>
            </a:r>
          </a:p>
        </p:txBody>
      </p:sp>
      <p:sp>
        <p:nvSpPr>
          <p:cNvPr id="8" name="TextBox 7">
            <a:extLst>
              <a:ext uri="{FF2B5EF4-FFF2-40B4-BE49-F238E27FC236}">
                <a16:creationId xmlns:a16="http://schemas.microsoft.com/office/drawing/2014/main" id="{5ABFA213-9FC5-2908-1D17-7D0BD2DA1F1C}"/>
              </a:ext>
            </a:extLst>
          </p:cNvPr>
          <p:cNvSpPr txBox="1"/>
          <p:nvPr/>
        </p:nvSpPr>
        <p:spPr>
          <a:xfrm>
            <a:off x="8888111" y="3891024"/>
            <a:ext cx="2580359" cy="1323439"/>
          </a:xfrm>
          <a:prstGeom prst="rect">
            <a:avLst/>
          </a:prstGeom>
          <a:noFill/>
          <a:ln>
            <a:solidFill>
              <a:schemeClr val="tx1"/>
            </a:solidFill>
          </a:ln>
        </p:spPr>
        <p:txBody>
          <a:bodyPr wrap="square" lIns="91440" tIns="45720" rIns="91440" bIns="45720" rtlCol="0" anchor="t">
            <a:spAutoFit/>
          </a:bodyPr>
          <a:lstStyle/>
          <a:p>
            <a:pPr marL="285750" indent="-285750">
              <a:buFont typeface="Arial" panose="020B0604020202020204" pitchFamily="34" charset="0"/>
              <a:buChar char="•"/>
            </a:pPr>
            <a:r>
              <a:rPr lang="en-GB" sz="2000" b="1">
                <a:latin typeface="Arial"/>
                <a:cs typeface="Arial"/>
              </a:rPr>
              <a:t>Sites B &amp; C: data aggregated</a:t>
            </a:r>
          </a:p>
          <a:p>
            <a:pPr marL="285750" indent="-285750">
              <a:buFont typeface="Arial" panose="020B0604020202020204" pitchFamily="34" charset="0"/>
              <a:buChar char="•"/>
            </a:pPr>
            <a:r>
              <a:rPr lang="en-GB" sz="2000" b="1">
                <a:latin typeface="Arial"/>
                <a:cs typeface="Arial"/>
              </a:rPr>
              <a:t>Site A: reported separately</a:t>
            </a:r>
          </a:p>
        </p:txBody>
      </p:sp>
      <p:sp>
        <p:nvSpPr>
          <p:cNvPr id="2" name="TextBox 1">
            <a:extLst>
              <a:ext uri="{FF2B5EF4-FFF2-40B4-BE49-F238E27FC236}">
                <a16:creationId xmlns:a16="http://schemas.microsoft.com/office/drawing/2014/main" id="{7CD72C53-71C9-EFBA-0EA8-009A94D90773}"/>
              </a:ext>
            </a:extLst>
          </p:cNvPr>
          <p:cNvSpPr txBox="1"/>
          <p:nvPr/>
        </p:nvSpPr>
        <p:spPr>
          <a:xfrm>
            <a:off x="885808" y="2602617"/>
            <a:ext cx="2576945" cy="1938992"/>
          </a:xfrm>
          <a:prstGeom prst="rect">
            <a:avLst/>
          </a:prstGeom>
          <a:noFill/>
          <a:ln>
            <a:solidFill>
              <a:schemeClr val="tx1"/>
            </a:solidFill>
          </a:ln>
        </p:spPr>
        <p:txBody>
          <a:bodyPr wrap="square" lIns="91440" tIns="45720" rIns="91440" bIns="45720" rtlCol="0" anchor="t">
            <a:spAutoFit/>
          </a:bodyPr>
          <a:lstStyle/>
          <a:p>
            <a:r>
              <a:rPr lang="en-GB" sz="2000" b="1" dirty="0">
                <a:cs typeface="Arial"/>
              </a:rPr>
              <a:t>Three possible target types: </a:t>
            </a:r>
          </a:p>
          <a:p>
            <a:pPr marL="342900" indent="-342900">
              <a:buFont typeface="Calibri"/>
              <a:buChar char="-"/>
            </a:pPr>
            <a:r>
              <a:rPr lang="en-GB" sz="2000" b="1" dirty="0">
                <a:cs typeface="Arial"/>
              </a:rPr>
              <a:t>Nitrogen</a:t>
            </a:r>
          </a:p>
          <a:p>
            <a:pPr marL="342900" indent="-342900">
              <a:buFont typeface="Calibri"/>
              <a:buChar char="-"/>
            </a:pPr>
            <a:r>
              <a:rPr lang="en-GB" sz="2000" b="1">
                <a:cs typeface="Arial"/>
              </a:rPr>
              <a:t>Phosphorus</a:t>
            </a:r>
          </a:p>
          <a:p>
            <a:pPr marL="342900" indent="-342900">
              <a:buFont typeface="Calibri"/>
              <a:buChar char="-"/>
            </a:pPr>
            <a:r>
              <a:rPr lang="en-GB" sz="2000" b="1" dirty="0">
                <a:cs typeface="Arial"/>
              </a:rPr>
              <a:t>Water withdrawal</a:t>
            </a:r>
          </a:p>
        </p:txBody>
      </p:sp>
    </p:spTree>
    <p:extLst>
      <p:ext uri="{BB962C8B-B14F-4D97-AF65-F5344CB8AC3E}">
        <p14:creationId xmlns:p14="http://schemas.microsoft.com/office/powerpoint/2010/main" val="345249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537108" y="528364"/>
            <a:ext cx="6270091" cy="847853"/>
          </a:xfrm>
        </p:spPr>
        <p:txBody>
          <a:bodyPr>
            <a:normAutofit/>
          </a:bodyPr>
          <a:lstStyle/>
          <a:p>
            <a:r>
              <a:rPr lang="en-GB" sz="2500">
                <a:latin typeface="Arial" panose="020B0604020202020204" pitchFamily="34" charset="0"/>
                <a:cs typeface="Arial" panose="020B0604020202020204" pitchFamily="34" charset="0"/>
              </a:rPr>
              <a:t>SBTN’s Five Step Process</a:t>
            </a:r>
            <a:endParaRPr lang="en-US" sz="250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7"/>
          </p:nvPr>
        </p:nvSpPr>
        <p:spPr/>
        <p:txBody>
          <a:bodyPr/>
          <a:lstStyle/>
          <a:p>
            <a:fld id="{CA7E3AA6-5088-D944-AC75-93D07D6D345B}" type="slidenum">
              <a:rPr lang="en-US" smtClean="0"/>
              <a:t>25</a:t>
            </a:fld>
            <a:endParaRPr lang="en-US"/>
          </a:p>
        </p:txBody>
      </p:sp>
      <p:pic>
        <p:nvPicPr>
          <p:cNvPr id="2051" name="Picture 3">
            <a:extLst>
              <a:ext uri="{FF2B5EF4-FFF2-40B4-BE49-F238E27FC236}">
                <a16:creationId xmlns:a16="http://schemas.microsoft.com/office/drawing/2014/main" id="{D1AA51DB-49B9-31AF-4995-20ED2C29C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92" y="1479535"/>
            <a:ext cx="11506200" cy="409575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3C0404C8-50B6-648E-8144-B110B32A939C}"/>
              </a:ext>
            </a:extLst>
          </p:cNvPr>
          <p:cNvSpPr/>
          <p:nvPr/>
        </p:nvSpPr>
        <p:spPr>
          <a:xfrm>
            <a:off x="7283523" y="1479535"/>
            <a:ext cx="1656690" cy="346568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F995261-D697-15B9-CF5E-EC6658690E3A}"/>
              </a:ext>
            </a:extLst>
          </p:cNvPr>
          <p:cNvSpPr txBox="1"/>
          <p:nvPr/>
        </p:nvSpPr>
        <p:spPr>
          <a:xfrm>
            <a:off x="4586970" y="5520586"/>
            <a:ext cx="3768430" cy="646331"/>
          </a:xfrm>
          <a:prstGeom prst="rect">
            <a:avLst/>
          </a:prstGeom>
          <a:noFill/>
          <a:ln w="66675">
            <a:solidFill>
              <a:schemeClr val="accent5"/>
            </a:solidFill>
          </a:ln>
        </p:spPr>
        <p:txBody>
          <a:bodyPr wrap="square" rtlCol="0">
            <a:spAutoFit/>
          </a:bodyPr>
          <a:lstStyle/>
          <a:p>
            <a:pPr algn="ctr"/>
            <a:r>
              <a:rPr lang="en-GB"/>
              <a:t>Draft guidance for Steps 4 and 5 to be released in 2025</a:t>
            </a:r>
          </a:p>
        </p:txBody>
      </p:sp>
      <p:sp>
        <p:nvSpPr>
          <p:cNvPr id="2" name="Oval 1">
            <a:extLst>
              <a:ext uri="{FF2B5EF4-FFF2-40B4-BE49-F238E27FC236}">
                <a16:creationId xmlns:a16="http://schemas.microsoft.com/office/drawing/2014/main" id="{993E310D-5B0C-7AA5-41BD-BEFC3F9F5A30}"/>
              </a:ext>
            </a:extLst>
          </p:cNvPr>
          <p:cNvSpPr/>
          <p:nvPr/>
        </p:nvSpPr>
        <p:spPr>
          <a:xfrm>
            <a:off x="9609107" y="1743993"/>
            <a:ext cx="1656690" cy="346568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Bent 2">
            <a:extLst>
              <a:ext uri="{FF2B5EF4-FFF2-40B4-BE49-F238E27FC236}">
                <a16:creationId xmlns:a16="http://schemas.microsoft.com/office/drawing/2014/main" id="{F566B650-8CF2-0DA2-CBF3-FCA41F77B7F6}"/>
              </a:ext>
            </a:extLst>
          </p:cNvPr>
          <p:cNvSpPr/>
          <p:nvPr/>
        </p:nvSpPr>
        <p:spPr>
          <a:xfrm rot="10800000">
            <a:off x="8434558" y="4945224"/>
            <a:ext cx="1011309" cy="1146668"/>
          </a:xfrm>
          <a:prstGeom prst="ben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71492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42F1D-E600-E083-987B-18E0DC878C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D1D220-DF7B-CB04-D3F2-BF1E46ECE655}"/>
              </a:ext>
            </a:extLst>
          </p:cNvPr>
          <p:cNvSpPr>
            <a:spLocks noGrp="1"/>
          </p:cNvSpPr>
          <p:nvPr>
            <p:ph type="title"/>
          </p:nvPr>
        </p:nvSpPr>
        <p:spPr>
          <a:xfrm>
            <a:off x="862375" y="2983848"/>
            <a:ext cx="9985987" cy="445152"/>
          </a:xfrm>
        </p:spPr>
        <p:txBody>
          <a:bodyPr/>
          <a:lstStyle/>
          <a:p>
            <a:pPr algn="ctr"/>
            <a:r>
              <a:rPr lang="en-GB" dirty="0"/>
              <a:t>Questions? </a:t>
            </a:r>
          </a:p>
        </p:txBody>
      </p:sp>
      <p:sp>
        <p:nvSpPr>
          <p:cNvPr id="5" name="Slide Number Placeholder 4">
            <a:extLst>
              <a:ext uri="{FF2B5EF4-FFF2-40B4-BE49-F238E27FC236}">
                <a16:creationId xmlns:a16="http://schemas.microsoft.com/office/drawing/2014/main" id="{997FAE13-7393-ED22-072A-300519828540}"/>
              </a:ext>
            </a:extLst>
          </p:cNvPr>
          <p:cNvSpPr>
            <a:spLocks noGrp="1"/>
          </p:cNvSpPr>
          <p:nvPr>
            <p:ph type="sldNum" sz="quarter" idx="16"/>
          </p:nvPr>
        </p:nvSpPr>
        <p:spPr/>
        <p:txBody>
          <a:bodyPr/>
          <a:lstStyle/>
          <a:p>
            <a:fld id="{CA7E3AA6-5088-D944-AC75-93D07D6D345B}" type="slidenum">
              <a:rPr lang="en-US" smtClean="0"/>
              <a:t>26</a:t>
            </a:fld>
            <a:endParaRPr lang="en-US"/>
          </a:p>
        </p:txBody>
      </p:sp>
    </p:spTree>
    <p:extLst>
      <p:ext uri="{BB962C8B-B14F-4D97-AF65-F5344CB8AC3E}">
        <p14:creationId xmlns:p14="http://schemas.microsoft.com/office/powerpoint/2010/main" val="90163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A3B-05E6-FDEF-206F-75B7C6887691}"/>
              </a:ext>
            </a:extLst>
          </p:cNvPr>
          <p:cNvSpPr>
            <a:spLocks noGrp="1"/>
          </p:cNvSpPr>
          <p:nvPr>
            <p:ph type="title"/>
          </p:nvPr>
        </p:nvSpPr>
        <p:spPr>
          <a:xfrm>
            <a:off x="596784" y="629775"/>
            <a:ext cx="9382080" cy="445152"/>
          </a:xfrm>
        </p:spPr>
        <p:txBody>
          <a:bodyPr/>
          <a:lstStyle/>
          <a:p>
            <a:r>
              <a:rPr lang="en-GB"/>
              <a:t>Agenda</a:t>
            </a:r>
          </a:p>
        </p:txBody>
      </p:sp>
      <p:sp>
        <p:nvSpPr>
          <p:cNvPr id="4" name="Content Placeholder 3">
            <a:extLst>
              <a:ext uri="{FF2B5EF4-FFF2-40B4-BE49-F238E27FC236}">
                <a16:creationId xmlns:a16="http://schemas.microsoft.com/office/drawing/2014/main" id="{CBF47361-B761-0C80-3B16-5822CEEEBF2C}"/>
              </a:ext>
            </a:extLst>
          </p:cNvPr>
          <p:cNvSpPr>
            <a:spLocks noGrp="1"/>
          </p:cNvSpPr>
          <p:nvPr>
            <p:ph idx="1"/>
          </p:nvPr>
        </p:nvSpPr>
        <p:spPr>
          <a:xfrm>
            <a:off x="1209675" y="1409117"/>
            <a:ext cx="6305550" cy="3818402"/>
          </a:xfrm>
        </p:spPr>
        <p:txBody>
          <a:bodyPr lIns="0" tIns="0" rIns="0" bIns="0" anchor="t"/>
          <a:lstStyle/>
          <a:p>
            <a:pPr marL="285750" indent="-285750">
              <a:lnSpc>
                <a:spcPct val="150000"/>
              </a:lnSpc>
              <a:buBlip>
                <a:blip r:embed="rId3"/>
              </a:buBlip>
            </a:pPr>
            <a:r>
              <a:rPr lang="en-GB" sz="2200">
                <a:solidFill>
                  <a:schemeClr val="bg1">
                    <a:lumMod val="50000"/>
                  </a:schemeClr>
                </a:solidFill>
                <a:ea typeface="Open Sans"/>
                <a:cs typeface="Open Sans"/>
              </a:rPr>
              <a:t>Why nature? </a:t>
            </a:r>
          </a:p>
          <a:p>
            <a:pPr marL="285750" indent="-285750">
              <a:lnSpc>
                <a:spcPct val="150000"/>
              </a:lnSpc>
              <a:buBlip>
                <a:blip r:embed="rId3"/>
              </a:buBlip>
            </a:pPr>
            <a:r>
              <a:rPr lang="en-GB" sz="2200">
                <a:solidFill>
                  <a:schemeClr val="bg1">
                    <a:lumMod val="50000"/>
                  </a:schemeClr>
                </a:solidFill>
                <a:ea typeface="Open Sans"/>
                <a:cs typeface="Open Sans"/>
              </a:rPr>
              <a:t>How is nature defined? </a:t>
            </a:r>
            <a:endParaRPr lang="en-GB" sz="2200">
              <a:solidFill>
                <a:schemeClr val="bg1">
                  <a:lumMod val="50000"/>
                </a:schemeClr>
              </a:solidFill>
            </a:endParaRPr>
          </a:p>
          <a:p>
            <a:pPr marL="285750" indent="-285750">
              <a:lnSpc>
                <a:spcPct val="150000"/>
              </a:lnSpc>
              <a:buBlip>
                <a:blip r:embed="rId3"/>
              </a:buBlip>
            </a:pPr>
            <a:r>
              <a:rPr lang="en-GB" sz="2200">
                <a:solidFill>
                  <a:schemeClr val="bg1">
                    <a:lumMod val="50000"/>
                  </a:schemeClr>
                </a:solidFill>
                <a:ea typeface="Open Sans"/>
                <a:cs typeface="Open Sans"/>
              </a:rPr>
              <a:t>TNFD overview</a:t>
            </a:r>
          </a:p>
          <a:p>
            <a:pPr marL="285750" indent="-285750">
              <a:lnSpc>
                <a:spcPct val="150000"/>
              </a:lnSpc>
              <a:buBlip>
                <a:blip r:embed="rId3"/>
              </a:buBlip>
            </a:pPr>
            <a:r>
              <a:rPr lang="en-GB" sz="2200">
                <a:solidFill>
                  <a:schemeClr val="bg1">
                    <a:lumMod val="50000"/>
                  </a:schemeClr>
                </a:solidFill>
                <a:ea typeface="Open Sans"/>
                <a:cs typeface="Open Sans"/>
              </a:rPr>
              <a:t>SBTN overview</a:t>
            </a:r>
          </a:p>
          <a:p>
            <a:pPr marL="285750" indent="-285750">
              <a:lnSpc>
                <a:spcPct val="150000"/>
              </a:lnSpc>
              <a:buBlip>
                <a:blip r:embed="rId3"/>
              </a:buBlip>
            </a:pPr>
            <a:r>
              <a:rPr lang="en-GB" sz="2200">
                <a:ea typeface="Open Sans"/>
                <a:cs typeface="Open Sans"/>
              </a:rPr>
              <a:t>CDP's expanded scope</a:t>
            </a:r>
          </a:p>
          <a:p>
            <a:pPr marL="285750" indent="-285750">
              <a:lnSpc>
                <a:spcPct val="150000"/>
              </a:lnSpc>
              <a:buBlip>
                <a:blip r:embed="rId3"/>
              </a:buBlip>
            </a:pPr>
            <a:r>
              <a:rPr lang="en-GB" sz="2200">
                <a:solidFill>
                  <a:schemeClr val="bg1">
                    <a:lumMod val="50000"/>
                  </a:schemeClr>
                </a:solidFill>
                <a:ea typeface="Open Sans"/>
                <a:cs typeface="Open Sans"/>
              </a:rPr>
              <a:t>CDP’s recommended next steps on nature</a:t>
            </a:r>
          </a:p>
          <a:p>
            <a:pPr marL="285750" indent="-285750">
              <a:lnSpc>
                <a:spcPct val="150000"/>
              </a:lnSpc>
              <a:buBlip>
                <a:blip r:embed="rId3"/>
              </a:buBlip>
            </a:pPr>
            <a:endParaRPr lang="en-GB" sz="2200">
              <a:ea typeface="Open Sans"/>
              <a:cs typeface="Open Sans"/>
            </a:endParaRPr>
          </a:p>
        </p:txBody>
      </p:sp>
      <p:sp>
        <p:nvSpPr>
          <p:cNvPr id="5" name="Slide Number Placeholder 4">
            <a:extLst>
              <a:ext uri="{FF2B5EF4-FFF2-40B4-BE49-F238E27FC236}">
                <a16:creationId xmlns:a16="http://schemas.microsoft.com/office/drawing/2014/main" id="{69B0EA31-87F2-12A0-6BD2-A34A06B7763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E3AA6-5088-D944-AC75-93D07D6D345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80040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FA068E-16CC-4C2B-B757-FB0F886B740B}"/>
              </a:ext>
            </a:extLst>
          </p:cNvPr>
          <p:cNvSpPr>
            <a:spLocks noGrp="1"/>
          </p:cNvSpPr>
          <p:nvPr>
            <p:ph type="sldNum" sz="quarter" idx="17"/>
          </p:nvPr>
        </p:nvSpPr>
        <p:spPr/>
        <p:txBody>
          <a:bodyPr/>
          <a:lstStyle/>
          <a:p>
            <a:fld id="{CA7E3AA6-5088-D944-AC75-93D07D6D345B}" type="slidenum">
              <a:rPr lang="en-US" smtClean="0"/>
              <a:t>28</a:t>
            </a:fld>
            <a:endParaRPr lang="en-US"/>
          </a:p>
        </p:txBody>
      </p:sp>
      <p:sp>
        <p:nvSpPr>
          <p:cNvPr id="14" name="Title 4">
            <a:extLst>
              <a:ext uri="{FF2B5EF4-FFF2-40B4-BE49-F238E27FC236}">
                <a16:creationId xmlns:a16="http://schemas.microsoft.com/office/drawing/2014/main" id="{8D6D999E-1C66-3FCB-83D5-1BC51FA354BC}"/>
              </a:ext>
            </a:extLst>
          </p:cNvPr>
          <p:cNvSpPr txBox="1">
            <a:spLocks/>
          </p:cNvSpPr>
          <p:nvPr/>
        </p:nvSpPr>
        <p:spPr>
          <a:xfrm>
            <a:off x="519886" y="526671"/>
            <a:ext cx="5080685" cy="6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ea typeface="Open Sans"/>
                <a:cs typeface="Open Sans"/>
              </a:rPr>
              <a:t>CDP’s 2025 strategy</a:t>
            </a:r>
            <a:endParaRPr lang="en-GB">
              <a:ea typeface="+mj-ea"/>
              <a:cs typeface="+mj-cs"/>
            </a:endParaRPr>
          </a:p>
        </p:txBody>
      </p:sp>
      <p:sp>
        <p:nvSpPr>
          <p:cNvPr id="2" name="TextBox 1">
            <a:extLst>
              <a:ext uri="{FF2B5EF4-FFF2-40B4-BE49-F238E27FC236}">
                <a16:creationId xmlns:a16="http://schemas.microsoft.com/office/drawing/2014/main" id="{1B27A766-EB1F-F7E6-3CC9-CD681E947FF6}"/>
              </a:ext>
            </a:extLst>
          </p:cNvPr>
          <p:cNvSpPr txBox="1"/>
          <p:nvPr/>
        </p:nvSpPr>
        <p:spPr>
          <a:xfrm>
            <a:off x="596784" y="1519746"/>
            <a:ext cx="11331656" cy="3739485"/>
          </a:xfrm>
          <a:prstGeom prst="rect">
            <a:avLst/>
          </a:prstGeom>
          <a:noFill/>
        </p:spPr>
        <p:txBody>
          <a:bodyPr wrap="square" lIns="91440" tIns="45720" rIns="91440" bIns="45720" anchor="t">
            <a:spAutoFit/>
          </a:bodyPr>
          <a:lstStyle/>
          <a:p>
            <a:pPr algn="l"/>
            <a:r>
              <a:rPr lang="en-GB" sz="2200" b="1" i="0">
                <a:solidFill>
                  <a:srgbClr val="A4262C"/>
                </a:solidFill>
                <a:effectLst/>
              </a:rPr>
              <a:t>OUR VISION</a:t>
            </a:r>
            <a:endParaRPr lang="en-GB" sz="2200" b="0" i="0">
              <a:solidFill>
                <a:srgbClr val="323130"/>
              </a:solidFill>
              <a:effectLst/>
            </a:endParaRPr>
          </a:p>
          <a:p>
            <a:pPr algn="l">
              <a:spcAft>
                <a:spcPts val="600"/>
              </a:spcAft>
              <a:buClr>
                <a:srgbClr val="C00000"/>
              </a:buClr>
            </a:pPr>
            <a:r>
              <a:rPr lang="en-GB" sz="2200"/>
              <a:t>We want to see a thriving economy that works for people and planet in the long term.</a:t>
            </a:r>
          </a:p>
          <a:p>
            <a:pPr algn="l">
              <a:spcAft>
                <a:spcPts val="600"/>
              </a:spcAft>
              <a:buClr>
                <a:srgbClr val="C00000"/>
              </a:buClr>
            </a:pPr>
            <a:endParaRPr lang="en-GB" sz="2200">
              <a:solidFill>
                <a:schemeClr val="accent6">
                  <a:lumMod val="25000"/>
                </a:schemeClr>
              </a:solidFill>
            </a:endParaRPr>
          </a:p>
          <a:p>
            <a:pPr algn="l">
              <a:buClr>
                <a:srgbClr val="C00000"/>
              </a:buClr>
            </a:pPr>
            <a:endParaRPr lang="en-GB" sz="2200" b="1">
              <a:solidFill>
                <a:srgbClr val="A4262C"/>
              </a:solidFill>
            </a:endParaRPr>
          </a:p>
          <a:p>
            <a:pPr algn="l">
              <a:buClr>
                <a:srgbClr val="C00000"/>
              </a:buClr>
            </a:pPr>
            <a:r>
              <a:rPr lang="en-GB" sz="2200" b="1">
                <a:solidFill>
                  <a:srgbClr val="A4262C"/>
                </a:solidFill>
              </a:rPr>
              <a:t>OUR ENVIRONMENTAL PRIORITIES</a:t>
            </a:r>
          </a:p>
          <a:p>
            <a:pPr>
              <a:spcAft>
                <a:spcPts val="600"/>
              </a:spcAft>
              <a:buClr>
                <a:srgbClr val="C00000"/>
              </a:buClr>
            </a:pPr>
            <a:r>
              <a:rPr lang="en-GB" sz="2200"/>
              <a:t>CDP’s environmental priorities are to support the following objectives being achieved in the world</a:t>
            </a:r>
            <a:r>
              <a:rPr lang="en-GB" sz="2200">
                <a:solidFill>
                  <a:schemeClr val="accent6">
                    <a:lumMod val="25000"/>
                  </a:schemeClr>
                </a:solidFill>
              </a:rPr>
              <a:t>:</a:t>
            </a:r>
          </a:p>
          <a:p>
            <a:pPr marL="285750" indent="-285750" algn="l">
              <a:spcAft>
                <a:spcPts val="600"/>
              </a:spcAft>
              <a:buClr>
                <a:srgbClr val="C00000"/>
              </a:buClr>
              <a:buFont typeface="Wingdings 3" panose="05040102010807070707" pitchFamily="18" charset="2"/>
              <a:buChar char="{"/>
            </a:pPr>
            <a:r>
              <a:rPr lang="en-GB" sz="2200"/>
              <a:t>To reduce emissions in line with a </a:t>
            </a:r>
            <a:r>
              <a:rPr lang="en-GB" sz="2200">
                <a:solidFill>
                  <a:srgbClr val="FF0000"/>
                </a:solidFill>
                <a:cs typeface="Arial" panose="020B0604020202020204" pitchFamily="34" charset="0"/>
              </a:rPr>
              <a:t>1.5</a:t>
            </a:r>
            <a:r>
              <a:rPr lang="en-GB" sz="2200" b="0" i="0" u="none" strike="noStrike" baseline="0">
                <a:solidFill>
                  <a:srgbClr val="FF0000"/>
                </a:solidFill>
                <a:cs typeface="Arial" panose="020B0604020202020204" pitchFamily="34" charset="0"/>
              </a:rPr>
              <a:t>ºC </a:t>
            </a:r>
            <a:r>
              <a:rPr lang="en-GB" sz="2200">
                <a:solidFill>
                  <a:srgbClr val="FF0000"/>
                </a:solidFill>
              </a:rPr>
              <a:t>pathway</a:t>
            </a:r>
          </a:p>
          <a:p>
            <a:pPr marL="285750" indent="-285750" algn="l">
              <a:spcAft>
                <a:spcPts val="600"/>
              </a:spcAft>
              <a:buClr>
                <a:srgbClr val="C00000"/>
              </a:buClr>
              <a:buFont typeface="Wingdings 3" panose="05040102010807070707" pitchFamily="18" charset="2"/>
              <a:buChar char="{"/>
            </a:pPr>
            <a:r>
              <a:rPr lang="en-GB" sz="2200"/>
              <a:t>To restore </a:t>
            </a:r>
            <a:r>
              <a:rPr lang="en-GB" sz="2200">
                <a:solidFill>
                  <a:srgbClr val="FF0000"/>
                </a:solidFill>
              </a:rPr>
              <a:t>ecosystem health</a:t>
            </a:r>
          </a:p>
          <a:p>
            <a:pPr algn="l">
              <a:spcAft>
                <a:spcPts val="600"/>
              </a:spcAft>
              <a:buClr>
                <a:srgbClr val="C00000"/>
              </a:buClr>
            </a:pPr>
            <a:endParaRPr lang="en-GB" sz="1400">
              <a:solidFill>
                <a:srgbClr val="323130"/>
              </a:solidFill>
            </a:endParaRPr>
          </a:p>
        </p:txBody>
      </p:sp>
      <p:sp>
        <p:nvSpPr>
          <p:cNvPr id="4" name="TextBox 3">
            <a:extLst>
              <a:ext uri="{FF2B5EF4-FFF2-40B4-BE49-F238E27FC236}">
                <a16:creationId xmlns:a16="http://schemas.microsoft.com/office/drawing/2014/main" id="{406A2171-A7D5-E573-A127-1246769433AA}"/>
              </a:ext>
            </a:extLst>
          </p:cNvPr>
          <p:cNvSpPr txBox="1"/>
          <p:nvPr/>
        </p:nvSpPr>
        <p:spPr>
          <a:xfrm>
            <a:off x="1918866" y="5314286"/>
            <a:ext cx="8150823" cy="769441"/>
          </a:xfrm>
          <a:prstGeom prst="rect">
            <a:avLst/>
          </a:prstGeom>
          <a:noFill/>
        </p:spPr>
        <p:txBody>
          <a:bodyPr wrap="square" rtlCol="0">
            <a:spAutoFit/>
          </a:bodyPr>
          <a:lstStyle/>
          <a:p>
            <a:pPr algn="ctr"/>
            <a:r>
              <a:rPr lang="en-US" sz="2200" b="1" i="1">
                <a:solidFill>
                  <a:schemeClr val="accent2"/>
                </a:solidFill>
              </a:rPr>
              <a:t>‘We will expand our work to cover the full range of planetary boundaries and earth systems…</a:t>
            </a:r>
            <a:r>
              <a:rPr lang="en-GB" sz="2200" b="1" i="1">
                <a:solidFill>
                  <a:schemeClr val="accent2"/>
                </a:solidFill>
              </a:rPr>
              <a:t>’</a:t>
            </a:r>
            <a:endParaRPr lang="en-US" sz="2200" b="1" i="1">
              <a:solidFill>
                <a:schemeClr val="accent2"/>
              </a:solidFill>
            </a:endParaRPr>
          </a:p>
        </p:txBody>
      </p:sp>
    </p:spTree>
    <p:extLst>
      <p:ext uri="{BB962C8B-B14F-4D97-AF65-F5344CB8AC3E}">
        <p14:creationId xmlns:p14="http://schemas.microsoft.com/office/powerpoint/2010/main" val="3016888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2FBD51B-3319-E62D-379F-1D416D0B8313}"/>
              </a:ext>
            </a:extLst>
          </p:cNvPr>
          <p:cNvGrpSpPr/>
          <p:nvPr/>
        </p:nvGrpSpPr>
        <p:grpSpPr>
          <a:xfrm>
            <a:off x="1226222" y="1558870"/>
            <a:ext cx="10144858" cy="4588656"/>
            <a:chOff x="2709770" y="2221797"/>
            <a:chExt cx="9870703" cy="4236280"/>
          </a:xfrm>
        </p:grpSpPr>
        <p:grpSp>
          <p:nvGrpSpPr>
            <p:cNvPr id="37" name="Group 36">
              <a:extLst>
                <a:ext uri="{FF2B5EF4-FFF2-40B4-BE49-F238E27FC236}">
                  <a16:creationId xmlns:a16="http://schemas.microsoft.com/office/drawing/2014/main" id="{743E3481-F6A0-CE47-4791-46CA59CFD47F}"/>
                </a:ext>
              </a:extLst>
            </p:cNvPr>
            <p:cNvGrpSpPr/>
            <p:nvPr/>
          </p:nvGrpSpPr>
          <p:grpSpPr>
            <a:xfrm>
              <a:off x="2709770" y="2401722"/>
              <a:ext cx="1178175" cy="2929777"/>
              <a:chOff x="1734848" y="2782595"/>
              <a:chExt cx="867265" cy="2156636"/>
            </a:xfrm>
          </p:grpSpPr>
          <p:pic>
            <p:nvPicPr>
              <p:cNvPr id="6" name="Picture 5" descr="forests.png">
                <a:extLst>
                  <a:ext uri="{FF2B5EF4-FFF2-40B4-BE49-F238E27FC236}">
                    <a16:creationId xmlns:a16="http://schemas.microsoft.com/office/drawing/2014/main" id="{9B277A22-061D-CED6-D713-CD399D64D3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5725" y="4306142"/>
                <a:ext cx="673565" cy="633089"/>
              </a:xfrm>
              <a:prstGeom prst="rect">
                <a:avLst/>
              </a:prstGeom>
            </p:spPr>
          </p:pic>
          <p:pic>
            <p:nvPicPr>
              <p:cNvPr id="7" name="Picture 6" descr="water.png">
                <a:extLst>
                  <a:ext uri="{FF2B5EF4-FFF2-40B4-BE49-F238E27FC236}">
                    <a16:creationId xmlns:a16="http://schemas.microsoft.com/office/drawing/2014/main" id="{E04BE30E-1727-97ED-53B3-7BC442C66A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4848" y="3656890"/>
                <a:ext cx="867265" cy="397437"/>
              </a:xfrm>
              <a:prstGeom prst="rect">
                <a:avLst/>
              </a:prstGeom>
            </p:spPr>
          </p:pic>
          <p:pic>
            <p:nvPicPr>
              <p:cNvPr id="8" name="Picture 7" descr="climate.png">
                <a:extLst>
                  <a:ext uri="{FF2B5EF4-FFF2-40B4-BE49-F238E27FC236}">
                    <a16:creationId xmlns:a16="http://schemas.microsoft.com/office/drawing/2014/main" id="{AFEAAB28-486F-5971-A85E-BE65E755C7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8723" y="2782595"/>
                <a:ext cx="580567" cy="647155"/>
              </a:xfrm>
              <a:prstGeom prst="rect">
                <a:avLst/>
              </a:prstGeom>
            </p:spPr>
          </p:pic>
        </p:grpSp>
        <p:sp>
          <p:nvSpPr>
            <p:cNvPr id="10" name="Arrow: Down 9">
              <a:extLst>
                <a:ext uri="{FF2B5EF4-FFF2-40B4-BE49-F238E27FC236}">
                  <a16:creationId xmlns:a16="http://schemas.microsoft.com/office/drawing/2014/main" id="{0E640E71-7A3E-F66B-E4CD-B72155A22F28}"/>
                </a:ext>
              </a:extLst>
            </p:cNvPr>
            <p:cNvSpPr/>
            <p:nvPr/>
          </p:nvSpPr>
          <p:spPr>
            <a:xfrm rot="16200000">
              <a:off x="6127869" y="4986270"/>
              <a:ext cx="415429" cy="252818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TextBox 40">
              <a:extLst>
                <a:ext uri="{FF2B5EF4-FFF2-40B4-BE49-F238E27FC236}">
                  <a16:creationId xmlns:a16="http://schemas.microsoft.com/office/drawing/2014/main" id="{3A989076-2C3E-F941-7B79-219A062084AC}"/>
                </a:ext>
              </a:extLst>
            </p:cNvPr>
            <p:cNvSpPr txBox="1"/>
            <p:nvPr/>
          </p:nvSpPr>
          <p:spPr>
            <a:xfrm>
              <a:off x="4800926" y="2454270"/>
              <a:ext cx="2601807" cy="2988089"/>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600"/>
                </a:spcAft>
                <a:buClr>
                  <a:srgbClr val="C00000"/>
                </a:buClr>
                <a:buSzTx/>
                <a:buFont typeface="Wingdings 3" panose="05040102010807070707" pitchFamily="18" charset="2"/>
                <a:buChar char="{"/>
                <a:tabLst/>
                <a:defRPr/>
              </a:pPr>
              <a:r>
                <a:rPr kumimoji="0" lang="en-GB" sz="1600" b="1" i="0" u="none" strike="noStrike" kern="1200" cap="none" spc="0" normalizeH="0" baseline="0" noProof="0">
                  <a:ln>
                    <a:noFill/>
                  </a:ln>
                  <a:solidFill>
                    <a:srgbClr val="E1E8EC">
                      <a:lumMod val="25000"/>
                    </a:srgbClr>
                  </a:solidFill>
                  <a:effectLst/>
                  <a:uLnTx/>
                  <a:uFillTx/>
                  <a:latin typeface="Arial"/>
                  <a:ea typeface="+mn-ea"/>
                  <a:cs typeface="Arial"/>
                </a:rPr>
                <a:t>Scope </a:t>
              </a:r>
              <a:r>
                <a:rPr kumimoji="0" lang="en-GB" sz="1600" b="0" i="0" u="none" strike="noStrike" kern="1200" cap="none" spc="0" normalizeH="0" baseline="0" noProof="0">
                  <a:ln>
                    <a:noFill/>
                  </a:ln>
                  <a:solidFill>
                    <a:srgbClr val="E1E8EC">
                      <a:lumMod val="25000"/>
                    </a:srgbClr>
                  </a:solidFill>
                  <a:effectLst/>
                  <a:uLnTx/>
                  <a:uFillTx/>
                  <a:latin typeface="Arial"/>
                  <a:ea typeface="+mn-ea"/>
                  <a:cs typeface="Arial"/>
                </a:rPr>
                <a:t>– asking the right actors the right questions on the right issues</a:t>
              </a:r>
            </a:p>
            <a:p>
              <a:pPr marL="285750" marR="0" lvl="0" indent="-285750" algn="l" defTabSz="914400" rtl="0" eaLnBrk="1" fontAlgn="auto" latinLnBrk="0" hangingPunct="1">
                <a:lnSpc>
                  <a:spcPct val="100000"/>
                </a:lnSpc>
                <a:spcBef>
                  <a:spcPts val="0"/>
                </a:spcBef>
                <a:spcAft>
                  <a:spcPts val="600"/>
                </a:spcAft>
                <a:buClr>
                  <a:srgbClr val="C00000"/>
                </a:buClr>
                <a:buSzTx/>
                <a:buFont typeface="Wingdings 3" panose="05040102010807070707" pitchFamily="18" charset="2"/>
                <a:buChar char="{"/>
                <a:tabLst/>
                <a:defRPr/>
              </a:pPr>
              <a:r>
                <a:rPr kumimoji="0" lang="en-GB" sz="1600" b="1" i="0" u="none" strike="noStrike" kern="1200" cap="none" spc="0" normalizeH="0" baseline="0" noProof="0">
                  <a:ln>
                    <a:noFill/>
                  </a:ln>
                  <a:solidFill>
                    <a:srgbClr val="E1E8EC">
                      <a:lumMod val="25000"/>
                    </a:srgbClr>
                  </a:solidFill>
                  <a:effectLst/>
                  <a:uLnTx/>
                  <a:uFillTx/>
                  <a:latin typeface="Arial"/>
                  <a:ea typeface="+mn-ea"/>
                  <a:cs typeface="Arial"/>
                </a:rPr>
                <a:t>Rigour </a:t>
              </a:r>
              <a:r>
                <a:rPr kumimoji="0" lang="en-GB" sz="1600" b="0" i="0" u="none" strike="noStrike" kern="1200" cap="none" spc="0" normalizeH="0" baseline="0" noProof="0">
                  <a:ln>
                    <a:noFill/>
                  </a:ln>
                  <a:solidFill>
                    <a:srgbClr val="E1E8EC">
                      <a:lumMod val="25000"/>
                    </a:srgbClr>
                  </a:solidFill>
                  <a:effectLst/>
                  <a:uLnTx/>
                  <a:uFillTx/>
                  <a:latin typeface="Arial"/>
                  <a:ea typeface="+mn-ea"/>
                  <a:cs typeface="Arial"/>
                </a:rPr>
                <a:t>- ensuring the results we generate drive the change needed</a:t>
              </a:r>
            </a:p>
            <a:p>
              <a:pPr marL="285750" marR="0" lvl="0" indent="-285750" algn="l" defTabSz="914400" rtl="0" eaLnBrk="1" fontAlgn="auto" latinLnBrk="0" hangingPunct="1">
                <a:lnSpc>
                  <a:spcPct val="100000"/>
                </a:lnSpc>
                <a:spcBef>
                  <a:spcPts val="0"/>
                </a:spcBef>
                <a:spcAft>
                  <a:spcPts val="600"/>
                </a:spcAft>
                <a:buClr>
                  <a:srgbClr val="C00000"/>
                </a:buClr>
                <a:buSzTx/>
                <a:buFont typeface="Wingdings 3" panose="05040102010807070707" pitchFamily="18" charset="2"/>
                <a:buChar char="{"/>
                <a:tabLst/>
                <a:defRPr/>
              </a:pPr>
              <a:r>
                <a:rPr kumimoji="0" lang="en-GB" sz="1600" b="1" i="0" u="none" strike="noStrike" kern="1200" cap="none" spc="0" normalizeH="0" baseline="0" noProof="0">
                  <a:ln>
                    <a:noFill/>
                  </a:ln>
                  <a:solidFill>
                    <a:srgbClr val="E1E8EC">
                      <a:lumMod val="25000"/>
                    </a:srgbClr>
                  </a:solidFill>
                  <a:effectLst/>
                  <a:uLnTx/>
                  <a:uFillTx/>
                  <a:latin typeface="Arial"/>
                  <a:ea typeface="+mn-ea"/>
                  <a:cs typeface="Arial"/>
                </a:rPr>
                <a:t>Practicality </a:t>
              </a:r>
              <a:r>
                <a:rPr kumimoji="0" lang="en-GB" sz="1600" b="0" i="0" u="none" strike="noStrike" kern="1200" cap="none" spc="0" normalizeH="0" baseline="0" noProof="0">
                  <a:ln>
                    <a:noFill/>
                  </a:ln>
                  <a:solidFill>
                    <a:srgbClr val="E1E8EC">
                      <a:lumMod val="25000"/>
                    </a:srgbClr>
                  </a:solidFill>
                  <a:effectLst/>
                  <a:uLnTx/>
                  <a:uFillTx/>
                  <a:latin typeface="Arial"/>
                  <a:ea typeface="+mn-ea"/>
                  <a:cs typeface="Arial"/>
                </a:rPr>
                <a:t>– minimising reporting burden and maximising alignment</a:t>
              </a:r>
            </a:p>
          </p:txBody>
        </p:sp>
        <p:grpSp>
          <p:nvGrpSpPr>
            <p:cNvPr id="42" name="Group 41">
              <a:extLst>
                <a:ext uri="{FF2B5EF4-FFF2-40B4-BE49-F238E27FC236}">
                  <a16:creationId xmlns:a16="http://schemas.microsoft.com/office/drawing/2014/main" id="{4CC3035D-145A-081A-76AE-CCB1E740D35D}"/>
                </a:ext>
              </a:extLst>
            </p:cNvPr>
            <p:cNvGrpSpPr/>
            <p:nvPr/>
          </p:nvGrpSpPr>
          <p:grpSpPr>
            <a:xfrm>
              <a:off x="8066910" y="2221797"/>
              <a:ext cx="3625859" cy="3351176"/>
              <a:chOff x="5766706" y="595970"/>
              <a:chExt cx="3625859" cy="3351176"/>
            </a:xfrm>
          </p:grpSpPr>
          <p:grpSp>
            <p:nvGrpSpPr>
              <p:cNvPr id="2" name="Group 1">
                <a:extLst>
                  <a:ext uri="{FF2B5EF4-FFF2-40B4-BE49-F238E27FC236}">
                    <a16:creationId xmlns:a16="http://schemas.microsoft.com/office/drawing/2014/main" id="{E6F6FB0E-F280-F27D-52D7-28D19A31F714}"/>
                  </a:ext>
                </a:extLst>
              </p:cNvPr>
              <p:cNvGrpSpPr/>
              <p:nvPr/>
            </p:nvGrpSpPr>
            <p:grpSpPr>
              <a:xfrm>
                <a:off x="5766706" y="595970"/>
                <a:ext cx="3625859" cy="3351176"/>
                <a:chOff x="5766706" y="595970"/>
                <a:chExt cx="3625859" cy="3351176"/>
              </a:xfrm>
            </p:grpSpPr>
            <p:grpSp>
              <p:nvGrpSpPr>
                <p:cNvPr id="20" name="Group 19">
                  <a:extLst>
                    <a:ext uri="{FF2B5EF4-FFF2-40B4-BE49-F238E27FC236}">
                      <a16:creationId xmlns:a16="http://schemas.microsoft.com/office/drawing/2014/main" id="{B9CDE21A-E299-5EEB-1ECC-538034FFED61}"/>
                    </a:ext>
                  </a:extLst>
                </p:cNvPr>
                <p:cNvGrpSpPr/>
                <p:nvPr/>
              </p:nvGrpSpPr>
              <p:grpSpPr>
                <a:xfrm>
                  <a:off x="5766706" y="595970"/>
                  <a:ext cx="3625859" cy="3351176"/>
                  <a:chOff x="5766706" y="595970"/>
                  <a:chExt cx="3625859" cy="3351176"/>
                </a:xfrm>
              </p:grpSpPr>
              <p:sp>
                <p:nvSpPr>
                  <p:cNvPr id="13" name="Oval 12">
                    <a:extLst>
                      <a:ext uri="{FF2B5EF4-FFF2-40B4-BE49-F238E27FC236}">
                        <a16:creationId xmlns:a16="http://schemas.microsoft.com/office/drawing/2014/main" id="{405FCADB-4CCD-5393-3D9E-984C0195545E}"/>
                      </a:ext>
                    </a:extLst>
                  </p:cNvPr>
                  <p:cNvSpPr/>
                  <p:nvPr/>
                </p:nvSpPr>
                <p:spPr>
                  <a:xfrm>
                    <a:off x="5766706" y="595970"/>
                    <a:ext cx="3600000" cy="335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433C2958-8ADC-46C1-2F6C-77826F765321}"/>
                      </a:ext>
                    </a:extLst>
                  </p:cNvPr>
                  <p:cNvCxnSpPr>
                    <a:cxnSpLocks/>
                  </p:cNvCxnSpPr>
                  <p:nvPr/>
                </p:nvCxnSpPr>
                <p:spPr>
                  <a:xfrm>
                    <a:off x="7592565" y="595970"/>
                    <a:ext cx="0" cy="3351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942BD6-9AAA-5906-015E-FC91AA6026DA}"/>
                      </a:ext>
                    </a:extLst>
                  </p:cNvPr>
                  <p:cNvCxnSpPr>
                    <a:cxnSpLocks/>
                  </p:cNvCxnSpPr>
                  <p:nvPr/>
                </p:nvCxnSpPr>
                <p:spPr>
                  <a:xfrm rot="16200000">
                    <a:off x="7592565" y="394945"/>
                    <a:ext cx="0" cy="360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21E868-800D-26A9-9C10-390A8E0FFDBB}"/>
                      </a:ext>
                    </a:extLst>
                  </p:cNvPr>
                  <p:cNvCxnSpPr>
                    <a:cxnSpLocks/>
                  </p:cNvCxnSpPr>
                  <p:nvPr/>
                </p:nvCxnSpPr>
                <p:spPr>
                  <a:xfrm flipH="1">
                    <a:off x="6329763" y="1058448"/>
                    <a:ext cx="2484673" cy="2318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4B74E2-D1FD-DF47-F6F7-5774C727334A}"/>
                      </a:ext>
                    </a:extLst>
                  </p:cNvPr>
                  <p:cNvCxnSpPr>
                    <a:cxnSpLocks/>
                  </p:cNvCxnSpPr>
                  <p:nvPr/>
                </p:nvCxnSpPr>
                <p:spPr>
                  <a:xfrm flipH="1" flipV="1">
                    <a:off x="6347927" y="1025303"/>
                    <a:ext cx="2492368" cy="23212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61450D36-0952-7DE7-4A18-B76EF1E08349}"/>
                    </a:ext>
                  </a:extLst>
                </p:cNvPr>
                <p:cNvSpPr/>
                <p:nvPr/>
              </p:nvSpPr>
              <p:spPr>
                <a:xfrm>
                  <a:off x="6837067" y="1571601"/>
                  <a:ext cx="1440000" cy="1440000"/>
                </a:xfrm>
                <a:prstGeom prst="ellipse">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F97A15D4-8ACE-D237-82C5-486834319F77}"/>
                  </a:ext>
                </a:extLst>
              </p:cNvPr>
              <p:cNvSpPr txBox="1"/>
              <p:nvPr/>
            </p:nvSpPr>
            <p:spPr>
              <a:xfrm>
                <a:off x="6530616" y="713233"/>
                <a:ext cx="98135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GHG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emissions</a:t>
                </a:r>
              </a:p>
            </p:txBody>
          </p:sp>
          <p:sp>
            <p:nvSpPr>
              <p:cNvPr id="15" name="TextBox 14">
                <a:extLst>
                  <a:ext uri="{FF2B5EF4-FFF2-40B4-BE49-F238E27FC236}">
                    <a16:creationId xmlns:a16="http://schemas.microsoft.com/office/drawing/2014/main" id="{B863F394-265F-78F7-D3BE-5E5CE2571CC8}"/>
                  </a:ext>
                </a:extLst>
              </p:cNvPr>
              <p:cNvSpPr txBox="1"/>
              <p:nvPr/>
            </p:nvSpPr>
            <p:spPr>
              <a:xfrm>
                <a:off x="7624453" y="807056"/>
                <a:ext cx="96051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extraction</a:t>
                </a:r>
              </a:p>
            </p:txBody>
          </p:sp>
          <p:sp>
            <p:nvSpPr>
              <p:cNvPr id="33" name="TextBox 32">
                <a:extLst>
                  <a:ext uri="{FF2B5EF4-FFF2-40B4-BE49-F238E27FC236}">
                    <a16:creationId xmlns:a16="http://schemas.microsoft.com/office/drawing/2014/main" id="{2DD1947D-1D53-4C96-1E1C-5C414B1BA80B}"/>
                  </a:ext>
                </a:extLst>
              </p:cNvPr>
              <p:cNvSpPr txBox="1"/>
              <p:nvPr/>
            </p:nvSpPr>
            <p:spPr>
              <a:xfrm>
                <a:off x="8211183" y="2316986"/>
                <a:ext cx="1123781" cy="4830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Land conversion</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34" name="TextBox 33">
                <a:extLst>
                  <a:ext uri="{FF2B5EF4-FFF2-40B4-BE49-F238E27FC236}">
                    <a16:creationId xmlns:a16="http://schemas.microsoft.com/office/drawing/2014/main" id="{A38F78E8-48C9-1832-BB1B-8651FCBF06B2}"/>
                  </a:ext>
                </a:extLst>
              </p:cNvPr>
              <p:cNvSpPr txBox="1"/>
              <p:nvPr/>
            </p:nvSpPr>
            <p:spPr>
              <a:xfrm>
                <a:off x="8237872" y="1606716"/>
                <a:ext cx="112883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Freshwater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pollution</a:t>
                </a:r>
              </a:p>
            </p:txBody>
          </p:sp>
          <p:sp>
            <p:nvSpPr>
              <p:cNvPr id="36" name="TextBox 35">
                <a:extLst>
                  <a:ext uri="{FF2B5EF4-FFF2-40B4-BE49-F238E27FC236}">
                    <a16:creationId xmlns:a16="http://schemas.microsoft.com/office/drawing/2014/main" id="{D8BF06B9-8E97-557E-F520-B6C1275CDE22}"/>
                  </a:ext>
                </a:extLst>
              </p:cNvPr>
              <p:cNvSpPr txBox="1"/>
              <p:nvPr/>
            </p:nvSpPr>
            <p:spPr>
              <a:xfrm>
                <a:off x="5804212" y="2531041"/>
                <a:ext cx="1071816" cy="2841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Biodiversity</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38" name="TextBox 37">
                <a:extLst>
                  <a:ext uri="{FF2B5EF4-FFF2-40B4-BE49-F238E27FC236}">
                    <a16:creationId xmlns:a16="http://schemas.microsoft.com/office/drawing/2014/main" id="{85D2377C-2439-45EC-5290-F3F2DDDD7D8D}"/>
                  </a:ext>
                </a:extLst>
              </p:cNvPr>
              <p:cNvSpPr txBox="1"/>
              <p:nvPr/>
            </p:nvSpPr>
            <p:spPr>
              <a:xfrm>
                <a:off x="6502009" y="3361103"/>
                <a:ext cx="781713" cy="2841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Plastics</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39" name="TextBox 38">
                <a:extLst>
                  <a:ext uri="{FF2B5EF4-FFF2-40B4-BE49-F238E27FC236}">
                    <a16:creationId xmlns:a16="http://schemas.microsoft.com/office/drawing/2014/main" id="{11A5DD0D-C3A8-A33B-7F65-57B6AEE661FB}"/>
                  </a:ext>
                </a:extLst>
              </p:cNvPr>
              <p:cNvSpPr txBox="1"/>
              <p:nvPr/>
            </p:nvSpPr>
            <p:spPr>
              <a:xfrm>
                <a:off x="7577705" y="3547242"/>
                <a:ext cx="780155" cy="2841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prstClr val="black"/>
                    </a:solidFill>
                    <a:latin typeface="Arial"/>
                  </a:rPr>
                  <a:t>Oceans</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40" name="TextBox 39">
                <a:extLst>
                  <a:ext uri="{FF2B5EF4-FFF2-40B4-BE49-F238E27FC236}">
                    <a16:creationId xmlns:a16="http://schemas.microsoft.com/office/drawing/2014/main" id="{CBD1BFAB-8FF5-673E-2A88-5242BCC74207}"/>
                  </a:ext>
                </a:extLst>
              </p:cNvPr>
              <p:cNvSpPr txBox="1"/>
              <p:nvPr/>
            </p:nvSpPr>
            <p:spPr>
              <a:xfrm>
                <a:off x="5843493" y="1472808"/>
                <a:ext cx="1081174" cy="2841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New issue?</a:t>
                </a:r>
              </a:p>
            </p:txBody>
          </p:sp>
        </p:grpSp>
        <p:grpSp>
          <p:nvGrpSpPr>
            <p:cNvPr id="5" name="Group 4">
              <a:extLst>
                <a:ext uri="{FF2B5EF4-FFF2-40B4-BE49-F238E27FC236}">
                  <a16:creationId xmlns:a16="http://schemas.microsoft.com/office/drawing/2014/main" id="{854F2C98-E28A-DEB4-C085-D529F46E0F0D}"/>
                </a:ext>
              </a:extLst>
            </p:cNvPr>
            <p:cNvGrpSpPr/>
            <p:nvPr/>
          </p:nvGrpSpPr>
          <p:grpSpPr>
            <a:xfrm>
              <a:off x="11251443" y="4901476"/>
              <a:ext cx="1329030" cy="744245"/>
              <a:chOff x="11317404" y="5031668"/>
              <a:chExt cx="1627370" cy="911312"/>
            </a:xfrm>
          </p:grpSpPr>
          <p:cxnSp>
            <p:nvCxnSpPr>
              <p:cNvPr id="4" name="Straight Connector 3">
                <a:extLst>
                  <a:ext uri="{FF2B5EF4-FFF2-40B4-BE49-F238E27FC236}">
                    <a16:creationId xmlns:a16="http://schemas.microsoft.com/office/drawing/2014/main" id="{6FCC2570-C499-24B6-9F70-4CB379C40E42}"/>
                  </a:ext>
                </a:extLst>
              </p:cNvPr>
              <p:cNvCxnSpPr/>
              <p:nvPr/>
            </p:nvCxnSpPr>
            <p:spPr>
              <a:xfrm>
                <a:off x="11466705" y="5453117"/>
                <a:ext cx="1431577" cy="0"/>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0AAD2E-ED35-B5E4-4A8E-98441DA70DF4}"/>
                  </a:ext>
                </a:extLst>
              </p:cNvPr>
              <p:cNvSpPr txBox="1"/>
              <p:nvPr/>
            </p:nvSpPr>
            <p:spPr>
              <a:xfrm>
                <a:off x="11317404" y="5511184"/>
                <a:ext cx="16273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Disclosed performance</a:t>
                </a:r>
              </a:p>
            </p:txBody>
          </p:sp>
          <p:cxnSp>
            <p:nvCxnSpPr>
              <p:cNvPr id="81" name="Straight Connector 80">
                <a:extLst>
                  <a:ext uri="{FF2B5EF4-FFF2-40B4-BE49-F238E27FC236}">
                    <a16:creationId xmlns:a16="http://schemas.microsoft.com/office/drawing/2014/main" id="{79273A87-D762-ECF3-A179-8634ACA771E9}"/>
                  </a:ext>
                </a:extLst>
              </p:cNvPr>
              <p:cNvCxnSpPr/>
              <p:nvPr/>
            </p:nvCxnSpPr>
            <p:spPr>
              <a:xfrm>
                <a:off x="11466705" y="5942980"/>
                <a:ext cx="143157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A88EA6A-B404-3EE6-7EDB-B880095F2C09}"/>
                  </a:ext>
                </a:extLst>
              </p:cNvPr>
              <p:cNvSpPr txBox="1"/>
              <p:nvPr/>
            </p:nvSpPr>
            <p:spPr>
              <a:xfrm>
                <a:off x="11351302" y="5031668"/>
                <a:ext cx="14847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Environmental target</a:t>
                </a:r>
              </a:p>
            </p:txBody>
          </p:sp>
        </p:grpSp>
      </p:grpSp>
      <p:sp>
        <p:nvSpPr>
          <p:cNvPr id="80" name="Hexagon 79">
            <a:extLst>
              <a:ext uri="{FF2B5EF4-FFF2-40B4-BE49-F238E27FC236}">
                <a16:creationId xmlns:a16="http://schemas.microsoft.com/office/drawing/2014/main" id="{126551F9-1D93-86B4-F013-D2346B1AAA69}"/>
              </a:ext>
            </a:extLst>
          </p:cNvPr>
          <p:cNvSpPr/>
          <p:nvPr/>
        </p:nvSpPr>
        <p:spPr>
          <a:xfrm>
            <a:off x="7669687" y="2653682"/>
            <a:ext cx="1728516" cy="2125619"/>
          </a:xfrm>
          <a:custGeom>
            <a:avLst/>
            <a:gdLst>
              <a:gd name="connsiteX0" fmla="*/ 0 w 1048394"/>
              <a:gd name="connsiteY0" fmla="*/ 465744 h 931487"/>
              <a:gd name="connsiteX1" fmla="*/ 232872 w 1048394"/>
              <a:gd name="connsiteY1" fmla="*/ 0 h 931487"/>
              <a:gd name="connsiteX2" fmla="*/ 815522 w 1048394"/>
              <a:gd name="connsiteY2" fmla="*/ 0 h 931487"/>
              <a:gd name="connsiteX3" fmla="*/ 1048394 w 1048394"/>
              <a:gd name="connsiteY3" fmla="*/ 465744 h 931487"/>
              <a:gd name="connsiteX4" fmla="*/ 815522 w 1048394"/>
              <a:gd name="connsiteY4" fmla="*/ 931487 h 931487"/>
              <a:gd name="connsiteX5" fmla="*/ 232872 w 1048394"/>
              <a:gd name="connsiteY5" fmla="*/ 931487 h 931487"/>
              <a:gd name="connsiteX6" fmla="*/ 0 w 1048394"/>
              <a:gd name="connsiteY6" fmla="*/ 465744 h 931487"/>
              <a:gd name="connsiteX0" fmla="*/ 0 w 1048394"/>
              <a:gd name="connsiteY0" fmla="*/ 465744 h 934694"/>
              <a:gd name="connsiteX1" fmla="*/ 232872 w 1048394"/>
              <a:gd name="connsiteY1" fmla="*/ 0 h 934694"/>
              <a:gd name="connsiteX2" fmla="*/ 815522 w 1048394"/>
              <a:gd name="connsiteY2" fmla="*/ 0 h 934694"/>
              <a:gd name="connsiteX3" fmla="*/ 1048394 w 1048394"/>
              <a:gd name="connsiteY3" fmla="*/ 465744 h 934694"/>
              <a:gd name="connsiteX4" fmla="*/ 815522 w 1048394"/>
              <a:gd name="connsiteY4" fmla="*/ 931487 h 934694"/>
              <a:gd name="connsiteX5" fmla="*/ 466586 w 1048394"/>
              <a:gd name="connsiteY5" fmla="*/ 934694 h 934694"/>
              <a:gd name="connsiteX6" fmla="*/ 232872 w 1048394"/>
              <a:gd name="connsiteY6" fmla="*/ 931487 h 934694"/>
              <a:gd name="connsiteX7" fmla="*/ 0 w 1048394"/>
              <a:gd name="connsiteY7" fmla="*/ 465744 h 934694"/>
              <a:gd name="connsiteX0" fmla="*/ 0 w 1048394"/>
              <a:gd name="connsiteY0" fmla="*/ 478905 h 947855"/>
              <a:gd name="connsiteX1" fmla="*/ 232872 w 1048394"/>
              <a:gd name="connsiteY1" fmla="*/ 13161 h 947855"/>
              <a:gd name="connsiteX2" fmla="*/ 511191 w 1048394"/>
              <a:gd name="connsiteY2" fmla="*/ 0 h 947855"/>
              <a:gd name="connsiteX3" fmla="*/ 815522 w 1048394"/>
              <a:gd name="connsiteY3" fmla="*/ 13161 h 947855"/>
              <a:gd name="connsiteX4" fmla="*/ 1048394 w 1048394"/>
              <a:gd name="connsiteY4" fmla="*/ 478905 h 947855"/>
              <a:gd name="connsiteX5" fmla="*/ 815522 w 1048394"/>
              <a:gd name="connsiteY5" fmla="*/ 944648 h 947855"/>
              <a:gd name="connsiteX6" fmla="*/ 466586 w 1048394"/>
              <a:gd name="connsiteY6" fmla="*/ 947855 h 947855"/>
              <a:gd name="connsiteX7" fmla="*/ 232872 w 1048394"/>
              <a:gd name="connsiteY7" fmla="*/ 944648 h 947855"/>
              <a:gd name="connsiteX8" fmla="*/ 0 w 1048394"/>
              <a:gd name="connsiteY8" fmla="*/ 478905 h 947855"/>
              <a:gd name="connsiteX0" fmla="*/ 0 w 1048394"/>
              <a:gd name="connsiteY0" fmla="*/ 478905 h 1401848"/>
              <a:gd name="connsiteX1" fmla="*/ 232872 w 1048394"/>
              <a:gd name="connsiteY1" fmla="*/ 13161 h 1401848"/>
              <a:gd name="connsiteX2" fmla="*/ 511191 w 1048394"/>
              <a:gd name="connsiteY2" fmla="*/ 0 h 1401848"/>
              <a:gd name="connsiteX3" fmla="*/ 815522 w 1048394"/>
              <a:gd name="connsiteY3" fmla="*/ 13161 h 1401848"/>
              <a:gd name="connsiteX4" fmla="*/ 1048394 w 1048394"/>
              <a:gd name="connsiteY4" fmla="*/ 478905 h 1401848"/>
              <a:gd name="connsiteX5" fmla="*/ 815522 w 1048394"/>
              <a:gd name="connsiteY5" fmla="*/ 944648 h 1401848"/>
              <a:gd name="connsiteX6" fmla="*/ 466586 w 1048394"/>
              <a:gd name="connsiteY6" fmla="*/ 947855 h 1401848"/>
              <a:gd name="connsiteX7" fmla="*/ 143662 w 1048394"/>
              <a:gd name="connsiteY7" fmla="*/ 1401848 h 1401848"/>
              <a:gd name="connsiteX8" fmla="*/ 0 w 1048394"/>
              <a:gd name="connsiteY8" fmla="*/ 478905 h 1401848"/>
              <a:gd name="connsiteX0" fmla="*/ 0 w 1048394"/>
              <a:gd name="connsiteY0" fmla="*/ 478905 h 1401848"/>
              <a:gd name="connsiteX1" fmla="*/ 232872 w 1048394"/>
              <a:gd name="connsiteY1" fmla="*/ 13161 h 1401848"/>
              <a:gd name="connsiteX2" fmla="*/ 511191 w 1048394"/>
              <a:gd name="connsiteY2" fmla="*/ 0 h 1401848"/>
              <a:gd name="connsiteX3" fmla="*/ 815522 w 1048394"/>
              <a:gd name="connsiteY3" fmla="*/ 13161 h 1401848"/>
              <a:gd name="connsiteX4" fmla="*/ 1048394 w 1048394"/>
              <a:gd name="connsiteY4" fmla="*/ 478905 h 1401848"/>
              <a:gd name="connsiteX5" fmla="*/ 815522 w 1048394"/>
              <a:gd name="connsiteY5" fmla="*/ 944648 h 1401848"/>
              <a:gd name="connsiteX6" fmla="*/ 812274 w 1048394"/>
              <a:gd name="connsiteY6" fmla="*/ 1159728 h 1401848"/>
              <a:gd name="connsiteX7" fmla="*/ 143662 w 1048394"/>
              <a:gd name="connsiteY7" fmla="*/ 1401848 h 1401848"/>
              <a:gd name="connsiteX8" fmla="*/ 0 w 1048394"/>
              <a:gd name="connsiteY8" fmla="*/ 478905 h 1401848"/>
              <a:gd name="connsiteX0" fmla="*/ 0 w 1506898"/>
              <a:gd name="connsiteY0" fmla="*/ 478905 h 1401848"/>
              <a:gd name="connsiteX1" fmla="*/ 232872 w 1506898"/>
              <a:gd name="connsiteY1" fmla="*/ 13161 h 1401848"/>
              <a:gd name="connsiteX2" fmla="*/ 511191 w 1506898"/>
              <a:gd name="connsiteY2" fmla="*/ 0 h 1401848"/>
              <a:gd name="connsiteX3" fmla="*/ 815522 w 1506898"/>
              <a:gd name="connsiteY3" fmla="*/ 13161 h 1401848"/>
              <a:gd name="connsiteX4" fmla="*/ 1048394 w 1506898"/>
              <a:gd name="connsiteY4" fmla="*/ 478905 h 1401848"/>
              <a:gd name="connsiteX5" fmla="*/ 1506898 w 1506898"/>
              <a:gd name="connsiteY5" fmla="*/ 821984 h 1401848"/>
              <a:gd name="connsiteX6" fmla="*/ 812274 w 1506898"/>
              <a:gd name="connsiteY6" fmla="*/ 1159728 h 1401848"/>
              <a:gd name="connsiteX7" fmla="*/ 143662 w 1506898"/>
              <a:gd name="connsiteY7" fmla="*/ 1401848 h 1401848"/>
              <a:gd name="connsiteX8" fmla="*/ 0 w 1506898"/>
              <a:gd name="connsiteY8" fmla="*/ 478905 h 1401848"/>
              <a:gd name="connsiteX0" fmla="*/ 0 w 1506898"/>
              <a:gd name="connsiteY0" fmla="*/ 478905 h 1401848"/>
              <a:gd name="connsiteX1" fmla="*/ 232872 w 1506898"/>
              <a:gd name="connsiteY1" fmla="*/ 13161 h 1401848"/>
              <a:gd name="connsiteX2" fmla="*/ 511191 w 1506898"/>
              <a:gd name="connsiteY2" fmla="*/ 0 h 1401848"/>
              <a:gd name="connsiteX3" fmla="*/ 815522 w 1506898"/>
              <a:gd name="connsiteY3" fmla="*/ 13161 h 1401848"/>
              <a:gd name="connsiteX4" fmla="*/ 1382930 w 1506898"/>
              <a:gd name="connsiteY4" fmla="*/ 122066 h 1401848"/>
              <a:gd name="connsiteX5" fmla="*/ 1506898 w 1506898"/>
              <a:gd name="connsiteY5" fmla="*/ 821984 h 1401848"/>
              <a:gd name="connsiteX6" fmla="*/ 812274 w 1506898"/>
              <a:gd name="connsiteY6" fmla="*/ 1159728 h 1401848"/>
              <a:gd name="connsiteX7" fmla="*/ 143662 w 1506898"/>
              <a:gd name="connsiteY7" fmla="*/ 1401848 h 1401848"/>
              <a:gd name="connsiteX8" fmla="*/ 0 w 1506898"/>
              <a:gd name="connsiteY8" fmla="*/ 478905 h 1401848"/>
              <a:gd name="connsiteX0" fmla="*/ 0 w 1506898"/>
              <a:gd name="connsiteY0" fmla="*/ 1268631 h 2191574"/>
              <a:gd name="connsiteX1" fmla="*/ 232872 w 1506898"/>
              <a:gd name="connsiteY1" fmla="*/ 802887 h 2191574"/>
              <a:gd name="connsiteX2" fmla="*/ 511191 w 1506898"/>
              <a:gd name="connsiteY2" fmla="*/ 789726 h 2191574"/>
              <a:gd name="connsiteX3" fmla="*/ 1038547 w 1506898"/>
              <a:gd name="connsiteY3" fmla="*/ 0 h 2191574"/>
              <a:gd name="connsiteX4" fmla="*/ 1382930 w 1506898"/>
              <a:gd name="connsiteY4" fmla="*/ 911792 h 2191574"/>
              <a:gd name="connsiteX5" fmla="*/ 1506898 w 1506898"/>
              <a:gd name="connsiteY5" fmla="*/ 1611710 h 2191574"/>
              <a:gd name="connsiteX6" fmla="*/ 812274 w 1506898"/>
              <a:gd name="connsiteY6" fmla="*/ 1949454 h 2191574"/>
              <a:gd name="connsiteX7" fmla="*/ 143662 w 1506898"/>
              <a:gd name="connsiteY7" fmla="*/ 2191574 h 2191574"/>
              <a:gd name="connsiteX8" fmla="*/ 0 w 1506898"/>
              <a:gd name="connsiteY8" fmla="*/ 1268631 h 2191574"/>
              <a:gd name="connsiteX0" fmla="*/ 0 w 1506898"/>
              <a:gd name="connsiteY0" fmla="*/ 1268631 h 2191574"/>
              <a:gd name="connsiteX1" fmla="*/ 232872 w 1506898"/>
              <a:gd name="connsiteY1" fmla="*/ 802887 h 2191574"/>
              <a:gd name="connsiteX2" fmla="*/ 332771 w 1506898"/>
              <a:gd name="connsiteY2" fmla="*/ 745121 h 2191574"/>
              <a:gd name="connsiteX3" fmla="*/ 1038547 w 1506898"/>
              <a:gd name="connsiteY3" fmla="*/ 0 h 2191574"/>
              <a:gd name="connsiteX4" fmla="*/ 1382930 w 1506898"/>
              <a:gd name="connsiteY4" fmla="*/ 911792 h 2191574"/>
              <a:gd name="connsiteX5" fmla="*/ 1506898 w 1506898"/>
              <a:gd name="connsiteY5" fmla="*/ 1611710 h 2191574"/>
              <a:gd name="connsiteX6" fmla="*/ 812274 w 1506898"/>
              <a:gd name="connsiteY6" fmla="*/ 1949454 h 2191574"/>
              <a:gd name="connsiteX7" fmla="*/ 143662 w 1506898"/>
              <a:gd name="connsiteY7" fmla="*/ 2191574 h 2191574"/>
              <a:gd name="connsiteX8" fmla="*/ 0 w 1506898"/>
              <a:gd name="connsiteY8" fmla="*/ 1268631 h 2191574"/>
              <a:gd name="connsiteX0" fmla="*/ 0 w 1785678"/>
              <a:gd name="connsiteY0" fmla="*/ 1681226 h 2191574"/>
              <a:gd name="connsiteX1" fmla="*/ 511652 w 1785678"/>
              <a:gd name="connsiteY1" fmla="*/ 802887 h 2191574"/>
              <a:gd name="connsiteX2" fmla="*/ 611551 w 1785678"/>
              <a:gd name="connsiteY2" fmla="*/ 745121 h 2191574"/>
              <a:gd name="connsiteX3" fmla="*/ 1317327 w 1785678"/>
              <a:gd name="connsiteY3" fmla="*/ 0 h 2191574"/>
              <a:gd name="connsiteX4" fmla="*/ 1661710 w 1785678"/>
              <a:gd name="connsiteY4" fmla="*/ 911792 h 2191574"/>
              <a:gd name="connsiteX5" fmla="*/ 1785678 w 1785678"/>
              <a:gd name="connsiteY5" fmla="*/ 1611710 h 2191574"/>
              <a:gd name="connsiteX6" fmla="*/ 1091054 w 1785678"/>
              <a:gd name="connsiteY6" fmla="*/ 1949454 h 2191574"/>
              <a:gd name="connsiteX7" fmla="*/ 422442 w 1785678"/>
              <a:gd name="connsiteY7" fmla="*/ 2191574 h 2191574"/>
              <a:gd name="connsiteX8" fmla="*/ 0 w 1785678"/>
              <a:gd name="connsiteY8" fmla="*/ 1681226 h 2191574"/>
              <a:gd name="connsiteX0" fmla="*/ 146270 w 1931948"/>
              <a:gd name="connsiteY0" fmla="*/ 1681226 h 2191574"/>
              <a:gd name="connsiteX1" fmla="*/ 0 w 1931948"/>
              <a:gd name="connsiteY1" fmla="*/ 925550 h 2191574"/>
              <a:gd name="connsiteX2" fmla="*/ 757821 w 1931948"/>
              <a:gd name="connsiteY2" fmla="*/ 745121 h 2191574"/>
              <a:gd name="connsiteX3" fmla="*/ 1463597 w 1931948"/>
              <a:gd name="connsiteY3" fmla="*/ 0 h 2191574"/>
              <a:gd name="connsiteX4" fmla="*/ 1807980 w 1931948"/>
              <a:gd name="connsiteY4" fmla="*/ 911792 h 2191574"/>
              <a:gd name="connsiteX5" fmla="*/ 1931948 w 1931948"/>
              <a:gd name="connsiteY5" fmla="*/ 1611710 h 2191574"/>
              <a:gd name="connsiteX6" fmla="*/ 1237324 w 1931948"/>
              <a:gd name="connsiteY6" fmla="*/ 1949454 h 2191574"/>
              <a:gd name="connsiteX7" fmla="*/ 568712 w 1931948"/>
              <a:gd name="connsiteY7" fmla="*/ 2191574 h 2191574"/>
              <a:gd name="connsiteX8" fmla="*/ 146270 w 1931948"/>
              <a:gd name="connsiteY8" fmla="*/ 1681226 h 2191574"/>
              <a:gd name="connsiteX0" fmla="*/ 146270 w 1931948"/>
              <a:gd name="connsiteY0" fmla="*/ 1681226 h 2674283"/>
              <a:gd name="connsiteX1" fmla="*/ 0 w 1931948"/>
              <a:gd name="connsiteY1" fmla="*/ 925550 h 2674283"/>
              <a:gd name="connsiteX2" fmla="*/ 757821 w 1931948"/>
              <a:gd name="connsiteY2" fmla="*/ 745121 h 2674283"/>
              <a:gd name="connsiteX3" fmla="*/ 1463597 w 1931948"/>
              <a:gd name="connsiteY3" fmla="*/ 0 h 2674283"/>
              <a:gd name="connsiteX4" fmla="*/ 1807980 w 1931948"/>
              <a:gd name="connsiteY4" fmla="*/ 911792 h 2674283"/>
              <a:gd name="connsiteX5" fmla="*/ 1931948 w 1931948"/>
              <a:gd name="connsiteY5" fmla="*/ 1611710 h 2674283"/>
              <a:gd name="connsiteX6" fmla="*/ 1616465 w 1931948"/>
              <a:gd name="connsiteY6" fmla="*/ 2674283 h 2674283"/>
              <a:gd name="connsiteX7" fmla="*/ 568712 w 1931948"/>
              <a:gd name="connsiteY7" fmla="*/ 2191574 h 2674283"/>
              <a:gd name="connsiteX8" fmla="*/ 146270 w 1931948"/>
              <a:gd name="connsiteY8" fmla="*/ 1681226 h 2674283"/>
              <a:gd name="connsiteX0" fmla="*/ 146270 w 1807980"/>
              <a:gd name="connsiteY0" fmla="*/ 1681226 h 2674283"/>
              <a:gd name="connsiteX1" fmla="*/ 0 w 1807980"/>
              <a:gd name="connsiteY1" fmla="*/ 925550 h 2674283"/>
              <a:gd name="connsiteX2" fmla="*/ 757821 w 1807980"/>
              <a:gd name="connsiteY2" fmla="*/ 745121 h 2674283"/>
              <a:gd name="connsiteX3" fmla="*/ 1463597 w 1807980"/>
              <a:gd name="connsiteY3" fmla="*/ 0 h 2674283"/>
              <a:gd name="connsiteX4" fmla="*/ 1807980 w 1807980"/>
              <a:gd name="connsiteY4" fmla="*/ 911792 h 2674283"/>
              <a:gd name="connsiteX5" fmla="*/ 1519353 w 1807980"/>
              <a:gd name="connsiteY5" fmla="*/ 1511349 h 2674283"/>
              <a:gd name="connsiteX6" fmla="*/ 1616465 w 1807980"/>
              <a:gd name="connsiteY6" fmla="*/ 2674283 h 2674283"/>
              <a:gd name="connsiteX7" fmla="*/ 568712 w 1807980"/>
              <a:gd name="connsiteY7" fmla="*/ 2191574 h 2674283"/>
              <a:gd name="connsiteX8" fmla="*/ 146270 w 1807980"/>
              <a:gd name="connsiteY8" fmla="*/ 1681226 h 2674283"/>
              <a:gd name="connsiteX0" fmla="*/ 146270 w 1807980"/>
              <a:gd name="connsiteY0" fmla="*/ 1502806 h 2495863"/>
              <a:gd name="connsiteX1" fmla="*/ 0 w 1807980"/>
              <a:gd name="connsiteY1" fmla="*/ 747130 h 2495863"/>
              <a:gd name="connsiteX2" fmla="*/ 757821 w 1807980"/>
              <a:gd name="connsiteY2" fmla="*/ 566701 h 2495863"/>
              <a:gd name="connsiteX3" fmla="*/ 1474748 w 1807980"/>
              <a:gd name="connsiteY3" fmla="*/ 0 h 2495863"/>
              <a:gd name="connsiteX4" fmla="*/ 1807980 w 1807980"/>
              <a:gd name="connsiteY4" fmla="*/ 733372 h 2495863"/>
              <a:gd name="connsiteX5" fmla="*/ 1519353 w 1807980"/>
              <a:gd name="connsiteY5" fmla="*/ 1332929 h 2495863"/>
              <a:gd name="connsiteX6" fmla="*/ 1616465 w 1807980"/>
              <a:gd name="connsiteY6" fmla="*/ 2495863 h 2495863"/>
              <a:gd name="connsiteX7" fmla="*/ 568712 w 1807980"/>
              <a:gd name="connsiteY7" fmla="*/ 2013154 h 2495863"/>
              <a:gd name="connsiteX8" fmla="*/ 146270 w 1807980"/>
              <a:gd name="connsiteY8" fmla="*/ 1502806 h 2495863"/>
              <a:gd name="connsiteX0" fmla="*/ 503109 w 1807980"/>
              <a:gd name="connsiteY0" fmla="*/ 1335538 h 2495863"/>
              <a:gd name="connsiteX1" fmla="*/ 0 w 1807980"/>
              <a:gd name="connsiteY1" fmla="*/ 747130 h 2495863"/>
              <a:gd name="connsiteX2" fmla="*/ 757821 w 1807980"/>
              <a:gd name="connsiteY2" fmla="*/ 566701 h 2495863"/>
              <a:gd name="connsiteX3" fmla="*/ 1474748 w 1807980"/>
              <a:gd name="connsiteY3" fmla="*/ 0 h 2495863"/>
              <a:gd name="connsiteX4" fmla="*/ 1807980 w 1807980"/>
              <a:gd name="connsiteY4" fmla="*/ 733372 h 2495863"/>
              <a:gd name="connsiteX5" fmla="*/ 1519353 w 1807980"/>
              <a:gd name="connsiteY5" fmla="*/ 1332929 h 2495863"/>
              <a:gd name="connsiteX6" fmla="*/ 1616465 w 1807980"/>
              <a:gd name="connsiteY6" fmla="*/ 2495863 h 2495863"/>
              <a:gd name="connsiteX7" fmla="*/ 568712 w 1807980"/>
              <a:gd name="connsiteY7" fmla="*/ 2013154 h 2495863"/>
              <a:gd name="connsiteX8" fmla="*/ 503109 w 1807980"/>
              <a:gd name="connsiteY8" fmla="*/ 1335538 h 2495863"/>
              <a:gd name="connsiteX0" fmla="*/ 503109 w 1807980"/>
              <a:gd name="connsiteY0" fmla="*/ 1335538 h 2495863"/>
              <a:gd name="connsiteX1" fmla="*/ 0 w 1807980"/>
              <a:gd name="connsiteY1" fmla="*/ 747130 h 2495863"/>
              <a:gd name="connsiteX2" fmla="*/ 624006 w 1807980"/>
              <a:gd name="connsiteY2" fmla="*/ 165257 h 2495863"/>
              <a:gd name="connsiteX3" fmla="*/ 1474748 w 1807980"/>
              <a:gd name="connsiteY3" fmla="*/ 0 h 2495863"/>
              <a:gd name="connsiteX4" fmla="*/ 1807980 w 1807980"/>
              <a:gd name="connsiteY4" fmla="*/ 733372 h 2495863"/>
              <a:gd name="connsiteX5" fmla="*/ 1519353 w 1807980"/>
              <a:gd name="connsiteY5" fmla="*/ 1332929 h 2495863"/>
              <a:gd name="connsiteX6" fmla="*/ 1616465 w 1807980"/>
              <a:gd name="connsiteY6" fmla="*/ 2495863 h 2495863"/>
              <a:gd name="connsiteX7" fmla="*/ 568712 w 1807980"/>
              <a:gd name="connsiteY7" fmla="*/ 2013154 h 2495863"/>
              <a:gd name="connsiteX8" fmla="*/ 503109 w 1807980"/>
              <a:gd name="connsiteY8" fmla="*/ 1335538 h 249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980" h="2495863">
                <a:moveTo>
                  <a:pt x="503109" y="1335538"/>
                </a:moveTo>
                <a:lnTo>
                  <a:pt x="0" y="747130"/>
                </a:lnTo>
                <a:lnTo>
                  <a:pt x="624006" y="165257"/>
                </a:lnTo>
                <a:lnTo>
                  <a:pt x="1474748" y="0"/>
                </a:lnTo>
                <a:lnTo>
                  <a:pt x="1807980" y="733372"/>
                </a:lnTo>
                <a:lnTo>
                  <a:pt x="1519353" y="1332929"/>
                </a:lnTo>
                <a:cubicBezTo>
                  <a:pt x="1518270" y="1404622"/>
                  <a:pt x="1617548" y="2424170"/>
                  <a:pt x="1616465" y="2495863"/>
                </a:cubicBezTo>
                <a:lnTo>
                  <a:pt x="568712" y="2013154"/>
                </a:lnTo>
                <a:lnTo>
                  <a:pt x="503109" y="1335538"/>
                </a:lnTo>
                <a:close/>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44FA068E-16CC-4C2B-B757-FB0F886B740B}"/>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E3AA6-5088-D944-AC75-93D07D6D345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4" name="Title 4">
            <a:extLst>
              <a:ext uri="{FF2B5EF4-FFF2-40B4-BE49-F238E27FC236}">
                <a16:creationId xmlns:a16="http://schemas.microsoft.com/office/drawing/2014/main" id="{8D6D999E-1C66-3FCB-83D5-1BC51FA354BC}"/>
              </a:ext>
            </a:extLst>
          </p:cNvPr>
          <p:cNvSpPr txBox="1">
            <a:spLocks/>
          </p:cNvSpPr>
          <p:nvPr/>
        </p:nvSpPr>
        <p:spPr>
          <a:xfrm>
            <a:off x="596784" y="278863"/>
            <a:ext cx="8937741" cy="1207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baseline="0" dirty="0">
                <a:solidFill>
                  <a:schemeClr val="tx1"/>
                </a:solidFill>
                <a:latin typeface="+mj-lt"/>
                <a:ea typeface="Open Sans" panose="020B0606030504020204" pitchFamily="34" charset="0"/>
                <a:cs typeface="Open Sans" panose="020B0606030504020204" pitchFamily="34" charset="0"/>
              </a:defRPr>
            </a:lvl1pPr>
          </a:lstStyle>
          <a:p>
            <a:pPr lvl="0">
              <a:defRPr/>
            </a:pPr>
            <a:r>
              <a:rPr lang="en-GB">
                <a:ea typeface="Open Sans"/>
                <a:cs typeface="Arial"/>
              </a:rPr>
              <a:t>Evolution of disclosure: </a:t>
            </a:r>
          </a:p>
          <a:p>
            <a:pPr lvl="0">
              <a:defRPr/>
            </a:pPr>
            <a:r>
              <a:rPr lang="en-GB">
                <a:ea typeface="Open Sans"/>
                <a:cs typeface="Arial"/>
              </a:rPr>
              <a:t>a holistic view of corporate action and impact</a:t>
            </a:r>
          </a:p>
        </p:txBody>
      </p:sp>
      <p:sp>
        <p:nvSpPr>
          <p:cNvPr id="83" name="TextBox 82">
            <a:extLst>
              <a:ext uri="{FF2B5EF4-FFF2-40B4-BE49-F238E27FC236}">
                <a16:creationId xmlns:a16="http://schemas.microsoft.com/office/drawing/2014/main" id="{2B9B5AB7-BE10-AF40-BA25-65ACF92D101A}"/>
              </a:ext>
            </a:extLst>
          </p:cNvPr>
          <p:cNvSpPr txBox="1"/>
          <p:nvPr/>
        </p:nvSpPr>
        <p:spPr>
          <a:xfrm>
            <a:off x="596784" y="5595711"/>
            <a:ext cx="2941588"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a:ln>
                  <a:noFill/>
                </a:ln>
                <a:solidFill>
                  <a:prstClr val="black"/>
                </a:solidFill>
                <a:effectLst/>
                <a:uLnTx/>
                <a:uFillTx/>
                <a:latin typeface="Arial"/>
                <a:ea typeface="+mn-ea"/>
                <a:cs typeface="+mn-cs"/>
              </a:rPr>
              <a:t>3 separate questionnaires on climate, water and forests </a:t>
            </a:r>
          </a:p>
        </p:txBody>
      </p:sp>
      <p:sp>
        <p:nvSpPr>
          <p:cNvPr id="84" name="TextBox 83">
            <a:extLst>
              <a:ext uri="{FF2B5EF4-FFF2-40B4-BE49-F238E27FC236}">
                <a16:creationId xmlns:a16="http://schemas.microsoft.com/office/drawing/2014/main" id="{D108CEFA-5623-2BE2-8A1A-684D26DBC1CA}"/>
              </a:ext>
            </a:extLst>
          </p:cNvPr>
          <p:cNvSpPr txBox="1"/>
          <p:nvPr/>
        </p:nvSpPr>
        <p:spPr>
          <a:xfrm>
            <a:off x="7217461" y="5587277"/>
            <a:ext cx="316752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a:solidFill>
                  <a:prstClr val="black"/>
                </a:solidFill>
                <a:latin typeface="Arial"/>
              </a:rPr>
              <a:t>A</a:t>
            </a:r>
            <a:r>
              <a:rPr kumimoji="0" lang="en-GB" sz="1600" b="0" u="none" strike="noStrike" kern="1200" cap="none" spc="0" normalizeH="0" baseline="0" noProof="0">
                <a:ln>
                  <a:noFill/>
                </a:ln>
                <a:solidFill>
                  <a:prstClr val="black"/>
                </a:solidFill>
                <a:effectLst/>
                <a:uLnTx/>
                <a:uFillTx/>
                <a:latin typeface="Arial"/>
                <a:ea typeface="+mn-ea"/>
                <a:cs typeface="+mn-cs"/>
              </a:rPr>
              <a:t> holistic, integrated, sector specific assessment across all issues of relevance</a:t>
            </a:r>
          </a:p>
        </p:txBody>
      </p:sp>
      <p:sp>
        <p:nvSpPr>
          <p:cNvPr id="21" name="TextBox 20">
            <a:extLst>
              <a:ext uri="{FF2B5EF4-FFF2-40B4-BE49-F238E27FC236}">
                <a16:creationId xmlns:a16="http://schemas.microsoft.com/office/drawing/2014/main" id="{87F29A38-39F5-AD9A-E0B6-54E4851BA89E}"/>
              </a:ext>
            </a:extLst>
          </p:cNvPr>
          <p:cNvSpPr txBox="1"/>
          <p:nvPr/>
        </p:nvSpPr>
        <p:spPr>
          <a:xfrm>
            <a:off x="3594860" y="5754108"/>
            <a:ext cx="2941588" cy="338554"/>
          </a:xfrm>
          <a:prstGeom prst="rect">
            <a:avLst/>
          </a:prstGeom>
          <a:noFill/>
        </p:spPr>
        <p:txBody>
          <a:bodyPr wrap="square" rtlCol="0">
            <a:spAutoFit/>
          </a:bodyPr>
          <a:lstStyle/>
          <a:p>
            <a:r>
              <a:rPr lang="en-GB" sz="1600"/>
              <a:t>(integrated questionnaire)</a:t>
            </a:r>
          </a:p>
        </p:txBody>
      </p:sp>
    </p:spTree>
    <p:extLst>
      <p:ext uri="{BB962C8B-B14F-4D97-AF65-F5344CB8AC3E}">
        <p14:creationId xmlns:p14="http://schemas.microsoft.com/office/powerpoint/2010/main" val="5051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A3B-05E6-FDEF-206F-75B7C6887691}"/>
              </a:ext>
            </a:extLst>
          </p:cNvPr>
          <p:cNvSpPr>
            <a:spLocks noGrp="1"/>
          </p:cNvSpPr>
          <p:nvPr>
            <p:ph type="title"/>
          </p:nvPr>
        </p:nvSpPr>
        <p:spPr>
          <a:xfrm>
            <a:off x="596784" y="629775"/>
            <a:ext cx="9382080" cy="445152"/>
          </a:xfrm>
        </p:spPr>
        <p:txBody>
          <a:bodyPr/>
          <a:lstStyle/>
          <a:p>
            <a:r>
              <a:rPr lang="en-GB"/>
              <a:t>Agenda</a:t>
            </a:r>
          </a:p>
        </p:txBody>
      </p:sp>
      <p:sp>
        <p:nvSpPr>
          <p:cNvPr id="4" name="Content Placeholder 3">
            <a:extLst>
              <a:ext uri="{FF2B5EF4-FFF2-40B4-BE49-F238E27FC236}">
                <a16:creationId xmlns:a16="http://schemas.microsoft.com/office/drawing/2014/main" id="{CBF47361-B761-0C80-3B16-5822CEEEBF2C}"/>
              </a:ext>
            </a:extLst>
          </p:cNvPr>
          <p:cNvSpPr>
            <a:spLocks noGrp="1"/>
          </p:cNvSpPr>
          <p:nvPr>
            <p:ph idx="1"/>
          </p:nvPr>
        </p:nvSpPr>
        <p:spPr>
          <a:xfrm>
            <a:off x="1264539" y="1519799"/>
            <a:ext cx="6305550" cy="3818402"/>
          </a:xfrm>
        </p:spPr>
        <p:txBody>
          <a:bodyPr lIns="0" tIns="0" rIns="0" bIns="0" anchor="t"/>
          <a:lstStyle/>
          <a:p>
            <a:pPr marL="285750" indent="-285750">
              <a:lnSpc>
                <a:spcPct val="150000"/>
              </a:lnSpc>
              <a:buBlip>
                <a:blip r:embed="rId3"/>
              </a:buBlip>
            </a:pPr>
            <a:r>
              <a:rPr lang="en-GB" sz="2200" dirty="0">
                <a:ea typeface="Open Sans"/>
                <a:cs typeface="Open Sans"/>
              </a:rPr>
              <a:t>Why nature? </a:t>
            </a:r>
          </a:p>
          <a:p>
            <a:pPr marL="285750" indent="-285750">
              <a:lnSpc>
                <a:spcPct val="150000"/>
              </a:lnSpc>
              <a:buBlip>
                <a:blip r:embed="rId3"/>
              </a:buBlip>
            </a:pPr>
            <a:r>
              <a:rPr lang="en-GB" sz="2200" dirty="0">
                <a:ea typeface="Open Sans"/>
                <a:cs typeface="Open Sans"/>
              </a:rPr>
              <a:t>How is nature defined? </a:t>
            </a:r>
            <a:endParaRPr lang="en-GB" sz="2200" dirty="0"/>
          </a:p>
          <a:p>
            <a:pPr marL="285750" indent="-285750">
              <a:lnSpc>
                <a:spcPct val="150000"/>
              </a:lnSpc>
              <a:buBlip>
                <a:blip r:embed="rId3"/>
              </a:buBlip>
            </a:pPr>
            <a:r>
              <a:rPr lang="en-GB" sz="2200" dirty="0">
                <a:ea typeface="Open Sans"/>
                <a:cs typeface="Open Sans"/>
              </a:rPr>
              <a:t>TNFD overview</a:t>
            </a:r>
          </a:p>
          <a:p>
            <a:pPr marL="285750" indent="-285750">
              <a:lnSpc>
                <a:spcPct val="150000"/>
              </a:lnSpc>
              <a:buBlip>
                <a:blip r:embed="rId3"/>
              </a:buBlip>
            </a:pPr>
            <a:r>
              <a:rPr lang="en-GB" sz="2200" dirty="0">
                <a:ea typeface="Open Sans"/>
                <a:cs typeface="Open Sans"/>
              </a:rPr>
              <a:t>SBTN overview</a:t>
            </a:r>
          </a:p>
          <a:p>
            <a:pPr marL="285750" indent="-285750">
              <a:lnSpc>
                <a:spcPct val="150000"/>
              </a:lnSpc>
              <a:buBlip>
                <a:blip r:embed="rId3"/>
              </a:buBlip>
            </a:pPr>
            <a:r>
              <a:rPr lang="en-GB" sz="2200" dirty="0">
                <a:ea typeface="Open Sans"/>
                <a:cs typeface="Open Sans"/>
              </a:rPr>
              <a:t>CDP's expanded scope</a:t>
            </a:r>
          </a:p>
          <a:p>
            <a:pPr marL="285750" indent="-285750">
              <a:lnSpc>
                <a:spcPct val="150000"/>
              </a:lnSpc>
              <a:buBlip>
                <a:blip r:embed="rId3"/>
              </a:buBlip>
            </a:pPr>
            <a:r>
              <a:rPr lang="en-GB" sz="2200" dirty="0">
                <a:ea typeface="Open Sans"/>
                <a:cs typeface="Open Sans"/>
              </a:rPr>
              <a:t>CDP’s recommended next steps on nature</a:t>
            </a:r>
          </a:p>
          <a:p>
            <a:pPr marL="285750" indent="-285750">
              <a:lnSpc>
                <a:spcPct val="150000"/>
              </a:lnSpc>
              <a:buBlip>
                <a:blip r:embed="rId3"/>
              </a:buBlip>
            </a:pPr>
            <a:endParaRPr lang="en-GB" sz="2200" dirty="0">
              <a:ea typeface="Open Sans"/>
              <a:cs typeface="Open Sans"/>
            </a:endParaRPr>
          </a:p>
        </p:txBody>
      </p:sp>
      <p:sp>
        <p:nvSpPr>
          <p:cNvPr id="5" name="Slide Number Placeholder 4">
            <a:extLst>
              <a:ext uri="{FF2B5EF4-FFF2-40B4-BE49-F238E27FC236}">
                <a16:creationId xmlns:a16="http://schemas.microsoft.com/office/drawing/2014/main" id="{69B0EA31-87F2-12A0-6BD2-A34A06B77639}"/>
              </a:ext>
            </a:extLst>
          </p:cNvPr>
          <p:cNvSpPr>
            <a:spLocks noGrp="1"/>
          </p:cNvSpPr>
          <p:nvPr>
            <p:ph type="sldNum" sz="quarter" idx="15"/>
          </p:nvPr>
        </p:nvSpPr>
        <p:spPr/>
        <p:txBody>
          <a:bodyPr/>
          <a:lstStyle/>
          <a:p>
            <a:fld id="{CA7E3AA6-5088-D944-AC75-93D07D6D345B}" type="slidenum">
              <a:rPr lang="en-US" smtClean="0"/>
              <a:t>3</a:t>
            </a:fld>
            <a:endParaRPr lang="en-US"/>
          </a:p>
        </p:txBody>
      </p:sp>
    </p:spTree>
    <p:extLst>
      <p:ext uri="{BB962C8B-B14F-4D97-AF65-F5344CB8AC3E}">
        <p14:creationId xmlns:p14="http://schemas.microsoft.com/office/powerpoint/2010/main" val="350250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A3B-05E6-FDEF-206F-75B7C6887691}"/>
              </a:ext>
            </a:extLst>
          </p:cNvPr>
          <p:cNvSpPr>
            <a:spLocks noGrp="1"/>
          </p:cNvSpPr>
          <p:nvPr>
            <p:ph type="title"/>
          </p:nvPr>
        </p:nvSpPr>
        <p:spPr>
          <a:xfrm>
            <a:off x="596784" y="629775"/>
            <a:ext cx="9382080" cy="445152"/>
          </a:xfrm>
        </p:spPr>
        <p:txBody>
          <a:bodyPr/>
          <a:lstStyle/>
          <a:p>
            <a:r>
              <a:rPr lang="en-GB"/>
              <a:t>Agenda</a:t>
            </a:r>
          </a:p>
        </p:txBody>
      </p:sp>
      <p:sp>
        <p:nvSpPr>
          <p:cNvPr id="4" name="Content Placeholder 3">
            <a:extLst>
              <a:ext uri="{FF2B5EF4-FFF2-40B4-BE49-F238E27FC236}">
                <a16:creationId xmlns:a16="http://schemas.microsoft.com/office/drawing/2014/main" id="{CBF47361-B761-0C80-3B16-5822CEEEBF2C}"/>
              </a:ext>
            </a:extLst>
          </p:cNvPr>
          <p:cNvSpPr>
            <a:spLocks noGrp="1"/>
          </p:cNvSpPr>
          <p:nvPr>
            <p:ph idx="1"/>
          </p:nvPr>
        </p:nvSpPr>
        <p:spPr>
          <a:xfrm>
            <a:off x="1209675" y="1409117"/>
            <a:ext cx="6305550" cy="3818402"/>
          </a:xfrm>
        </p:spPr>
        <p:txBody>
          <a:bodyPr lIns="0" tIns="0" rIns="0" bIns="0" anchor="t"/>
          <a:lstStyle/>
          <a:p>
            <a:pPr marL="285750" indent="-285750">
              <a:lnSpc>
                <a:spcPct val="150000"/>
              </a:lnSpc>
              <a:buBlip>
                <a:blip r:embed="rId3"/>
              </a:buBlip>
            </a:pPr>
            <a:r>
              <a:rPr lang="en-GB" sz="2200">
                <a:solidFill>
                  <a:schemeClr val="bg1">
                    <a:lumMod val="50000"/>
                  </a:schemeClr>
                </a:solidFill>
                <a:ea typeface="Open Sans"/>
                <a:cs typeface="Open Sans"/>
              </a:rPr>
              <a:t>Why nature? </a:t>
            </a:r>
          </a:p>
          <a:p>
            <a:pPr marL="285750" indent="-285750">
              <a:lnSpc>
                <a:spcPct val="150000"/>
              </a:lnSpc>
              <a:buBlip>
                <a:blip r:embed="rId3"/>
              </a:buBlip>
            </a:pPr>
            <a:r>
              <a:rPr lang="en-GB" sz="2200">
                <a:solidFill>
                  <a:schemeClr val="bg1">
                    <a:lumMod val="50000"/>
                  </a:schemeClr>
                </a:solidFill>
                <a:ea typeface="Open Sans"/>
                <a:cs typeface="Open Sans"/>
              </a:rPr>
              <a:t>How is nature defined? </a:t>
            </a:r>
            <a:endParaRPr lang="en-GB" sz="2200">
              <a:solidFill>
                <a:schemeClr val="bg1">
                  <a:lumMod val="50000"/>
                </a:schemeClr>
              </a:solidFill>
            </a:endParaRPr>
          </a:p>
          <a:p>
            <a:pPr marL="285750" indent="-285750">
              <a:lnSpc>
                <a:spcPct val="150000"/>
              </a:lnSpc>
              <a:buBlip>
                <a:blip r:embed="rId3"/>
              </a:buBlip>
            </a:pPr>
            <a:r>
              <a:rPr lang="en-GB" sz="2200">
                <a:solidFill>
                  <a:schemeClr val="bg1">
                    <a:lumMod val="50000"/>
                  </a:schemeClr>
                </a:solidFill>
                <a:ea typeface="Open Sans"/>
                <a:cs typeface="Open Sans"/>
              </a:rPr>
              <a:t>TNFD overview</a:t>
            </a:r>
          </a:p>
          <a:p>
            <a:pPr marL="285750" indent="-285750">
              <a:lnSpc>
                <a:spcPct val="150000"/>
              </a:lnSpc>
              <a:buBlip>
                <a:blip r:embed="rId3"/>
              </a:buBlip>
            </a:pPr>
            <a:r>
              <a:rPr lang="en-GB" sz="2200">
                <a:solidFill>
                  <a:schemeClr val="bg1">
                    <a:lumMod val="50000"/>
                  </a:schemeClr>
                </a:solidFill>
                <a:ea typeface="Open Sans"/>
                <a:cs typeface="Open Sans"/>
              </a:rPr>
              <a:t>SBTN overview</a:t>
            </a:r>
          </a:p>
          <a:p>
            <a:pPr marL="285750" indent="-285750">
              <a:lnSpc>
                <a:spcPct val="150000"/>
              </a:lnSpc>
              <a:buBlip>
                <a:blip r:embed="rId3"/>
              </a:buBlip>
            </a:pPr>
            <a:r>
              <a:rPr lang="en-GB" sz="2200">
                <a:solidFill>
                  <a:schemeClr val="bg1">
                    <a:lumMod val="50000"/>
                  </a:schemeClr>
                </a:solidFill>
                <a:ea typeface="Open Sans"/>
                <a:cs typeface="Open Sans"/>
              </a:rPr>
              <a:t>CDP's expanded scope</a:t>
            </a:r>
          </a:p>
          <a:p>
            <a:pPr marL="285750" indent="-285750">
              <a:lnSpc>
                <a:spcPct val="150000"/>
              </a:lnSpc>
              <a:buBlip>
                <a:blip r:embed="rId3"/>
              </a:buBlip>
            </a:pPr>
            <a:r>
              <a:rPr lang="en-GB" sz="2200">
                <a:ea typeface="Open Sans"/>
                <a:cs typeface="Open Sans"/>
              </a:rPr>
              <a:t>CDP’s recommended next steps on nature</a:t>
            </a:r>
          </a:p>
          <a:p>
            <a:pPr marL="285750" indent="-285750">
              <a:lnSpc>
                <a:spcPct val="150000"/>
              </a:lnSpc>
              <a:buBlip>
                <a:blip r:embed="rId3"/>
              </a:buBlip>
            </a:pPr>
            <a:endParaRPr lang="en-GB" sz="2200">
              <a:ea typeface="Open Sans"/>
              <a:cs typeface="Open Sans"/>
            </a:endParaRPr>
          </a:p>
        </p:txBody>
      </p:sp>
      <p:sp>
        <p:nvSpPr>
          <p:cNvPr id="5" name="Slide Number Placeholder 4">
            <a:extLst>
              <a:ext uri="{FF2B5EF4-FFF2-40B4-BE49-F238E27FC236}">
                <a16:creationId xmlns:a16="http://schemas.microsoft.com/office/drawing/2014/main" id="{69B0EA31-87F2-12A0-6BD2-A34A06B7763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E3AA6-5088-D944-AC75-93D07D6D345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64839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9"/>
        <p:cNvGrpSpPr/>
        <p:nvPr/>
      </p:nvGrpSpPr>
      <p:grpSpPr>
        <a:xfrm>
          <a:off x="0" y="0"/>
          <a:ext cx="0" cy="0"/>
          <a:chOff x="0" y="0"/>
          <a:chExt cx="0" cy="0"/>
        </a:xfrm>
      </p:grpSpPr>
      <p:sp>
        <p:nvSpPr>
          <p:cNvPr id="3821" name="Google Shape;3821;p24"/>
          <p:cNvSpPr/>
          <p:nvPr/>
        </p:nvSpPr>
        <p:spPr>
          <a:xfrm>
            <a:off x="34671" y="-7818"/>
            <a:ext cx="12192000" cy="6858000"/>
          </a:xfrm>
          <a:prstGeom prst="rect">
            <a:avLst/>
          </a:prstGeom>
          <a:solidFill>
            <a:srgbClr val="000000">
              <a:alpha val="30196"/>
            </a:srgbClr>
          </a:solidFill>
          <a:ln>
            <a:noFill/>
          </a:ln>
        </p:spPr>
        <p:txBody>
          <a:bodyPr spcFirstLastPara="1" wrap="square" lIns="121900" tIns="121900" rIns="121900" bIns="121900" anchor="t" anchorCtr="0">
            <a:noAutofit/>
          </a:bodyPr>
          <a:lstStyle/>
          <a:p>
            <a:pPr marL="335990" indent="-95998">
              <a:lnSpc>
                <a:spcPct val="90000"/>
              </a:lnSpc>
              <a:buClr>
                <a:srgbClr val="000000"/>
              </a:buClr>
              <a:buSzPts val="1000"/>
            </a:pPr>
            <a:endParaRPr sz="1333">
              <a:solidFill>
                <a:srgbClr val="243C56"/>
              </a:solidFill>
              <a:latin typeface="Kanit"/>
              <a:ea typeface="Kanit"/>
              <a:cs typeface="Kanit"/>
              <a:sym typeface="Kanit"/>
            </a:endParaRPr>
          </a:p>
        </p:txBody>
      </p:sp>
      <p:sp>
        <p:nvSpPr>
          <p:cNvPr id="3822" name="Google Shape;3822;p24"/>
          <p:cNvSpPr txBox="1"/>
          <p:nvPr/>
        </p:nvSpPr>
        <p:spPr>
          <a:xfrm>
            <a:off x="5938047" y="3053284"/>
            <a:ext cx="2484000" cy="2275588"/>
          </a:xfrm>
          <a:prstGeom prst="rect">
            <a:avLst/>
          </a:prstGeom>
          <a:noFill/>
          <a:ln>
            <a:noFill/>
          </a:ln>
        </p:spPr>
        <p:txBody>
          <a:bodyPr spcFirstLastPara="1" wrap="square" lIns="121900" tIns="120000" rIns="121900" bIns="121900" anchor="t" anchorCtr="0">
            <a:spAutoFit/>
          </a:bodyPr>
          <a:lstStyle/>
          <a:p>
            <a:pPr marL="335990" indent="-180662">
              <a:buClr>
                <a:srgbClr val="F5A81C"/>
              </a:buClr>
              <a:buSzPts val="1000"/>
              <a:buFont typeface="Kanit"/>
              <a:buChar char="●"/>
            </a:pPr>
            <a:r>
              <a:rPr lang="en-GB" sz="2200">
                <a:solidFill>
                  <a:schemeClr val="bg1"/>
                </a:solidFill>
                <a:latin typeface="Kanit"/>
                <a:ea typeface="Kanit"/>
                <a:cs typeface="Kanit"/>
                <a:sym typeface="Kanit"/>
              </a:rPr>
              <a:t>Start with the </a:t>
            </a:r>
            <a:r>
              <a:rPr lang="en-GB" sz="2200">
                <a:solidFill>
                  <a:schemeClr val="bg1"/>
                </a:solidFill>
                <a:latin typeface="Kanit"/>
                <a:ea typeface="Kanit"/>
                <a:cs typeface="Kanit"/>
                <a:sym typeface="Kanit"/>
                <a:hlinkClick r:id="rId3">
                  <a:extLst>
                    <a:ext uri="{A12FA001-AC4F-418D-AE19-62706E023703}">
                      <ahyp:hlinkClr xmlns:ahyp="http://schemas.microsoft.com/office/drawing/2018/hyperlinkcolor" val="tx"/>
                    </a:ext>
                  </a:extLst>
                </a:hlinkClick>
              </a:rPr>
              <a:t>LEAP approach</a:t>
            </a:r>
            <a:endParaRPr lang="en-GB" sz="2200">
              <a:solidFill>
                <a:schemeClr val="bg1"/>
              </a:solidFill>
              <a:latin typeface="Kanit"/>
              <a:ea typeface="Kanit"/>
              <a:cs typeface="Kanit"/>
              <a:sym typeface="Kanit"/>
            </a:endParaRPr>
          </a:p>
          <a:p>
            <a:pPr marL="155328">
              <a:buClr>
                <a:srgbClr val="F5A81C"/>
              </a:buClr>
              <a:buSzPts val="1000"/>
            </a:pPr>
            <a:endParaRPr lang="en-GB" sz="2200">
              <a:solidFill>
                <a:schemeClr val="bg1"/>
              </a:solidFill>
              <a:latin typeface="Kanit"/>
              <a:ea typeface="Kanit"/>
              <a:cs typeface="Kanit"/>
              <a:sym typeface="Kanit"/>
            </a:endParaRPr>
          </a:p>
          <a:p>
            <a:pPr marL="335990" indent="-180662">
              <a:buClr>
                <a:srgbClr val="F5A81C"/>
              </a:buClr>
              <a:buSzPts val="1000"/>
              <a:buFont typeface="Kanit"/>
              <a:buChar char="●"/>
            </a:pPr>
            <a:r>
              <a:rPr lang="en-GB" sz="2200">
                <a:solidFill>
                  <a:schemeClr val="bg1"/>
                </a:solidFill>
                <a:latin typeface="Kanit"/>
                <a:ea typeface="Kanit"/>
                <a:cs typeface="Kanit"/>
                <a:sym typeface="Kanit"/>
              </a:rPr>
              <a:t>Prepare to disclose using </a:t>
            </a:r>
            <a:r>
              <a:rPr lang="en-GB" sz="2200">
                <a:solidFill>
                  <a:schemeClr val="bg1"/>
                </a:solidFill>
                <a:latin typeface="Kanit"/>
                <a:ea typeface="Kanit"/>
                <a:cs typeface="Kanit"/>
                <a:sym typeface="Kanit"/>
                <a:hlinkClick r:id="rId4">
                  <a:extLst>
                    <a:ext uri="{A12FA001-AC4F-418D-AE19-62706E023703}">
                      <ahyp:hlinkClr xmlns:ahyp="http://schemas.microsoft.com/office/drawing/2018/hyperlinkcolor" val="tx"/>
                    </a:ext>
                  </a:extLst>
                </a:hlinkClick>
              </a:rPr>
              <a:t>TNFD guidance</a:t>
            </a:r>
            <a:endParaRPr lang="en-GB" sz="2200">
              <a:solidFill>
                <a:schemeClr val="bg1"/>
              </a:solidFill>
              <a:latin typeface="Kanit"/>
              <a:ea typeface="Kanit"/>
              <a:cs typeface="Kanit"/>
              <a:sym typeface="Kanit"/>
            </a:endParaRPr>
          </a:p>
        </p:txBody>
      </p:sp>
      <p:sp>
        <p:nvSpPr>
          <p:cNvPr id="3823" name="Google Shape;3823;p24"/>
          <p:cNvSpPr txBox="1"/>
          <p:nvPr/>
        </p:nvSpPr>
        <p:spPr>
          <a:xfrm>
            <a:off x="6142471" y="2498021"/>
            <a:ext cx="2484000" cy="923161"/>
          </a:xfrm>
          <a:prstGeom prst="rect">
            <a:avLst/>
          </a:prstGeom>
          <a:noFill/>
          <a:ln>
            <a:noFill/>
          </a:ln>
        </p:spPr>
        <p:txBody>
          <a:bodyPr spcFirstLastPara="1" wrap="square" lIns="121900" tIns="121900" rIns="121900" bIns="121900" anchor="t" anchorCtr="0">
            <a:spAutoFit/>
          </a:bodyPr>
          <a:lstStyle/>
          <a:p>
            <a:pPr>
              <a:lnSpc>
                <a:spcPct val="115000"/>
              </a:lnSpc>
              <a:spcAft>
                <a:spcPts val="1600"/>
              </a:spcAft>
              <a:buClr>
                <a:srgbClr val="000000"/>
              </a:buClr>
              <a:buSzPts val="1000"/>
            </a:pPr>
            <a:r>
              <a:rPr lang="en-GB" sz="1333">
                <a:solidFill>
                  <a:schemeClr val="lt1"/>
                </a:solidFill>
                <a:latin typeface="Kanit Medium"/>
                <a:ea typeface="Kanit"/>
                <a:cs typeface="Kanit Medium"/>
                <a:sym typeface="Kanit Medium"/>
              </a:rPr>
              <a:t>(Taskforce for Nature-related Financial Disclosures)</a:t>
            </a:r>
            <a:endParaRPr sz="1333">
              <a:solidFill>
                <a:schemeClr val="lt1"/>
              </a:solidFill>
              <a:latin typeface="Kanit"/>
              <a:ea typeface="Kanit"/>
              <a:cs typeface="Kanit"/>
              <a:sym typeface="Kanit"/>
            </a:endParaRPr>
          </a:p>
        </p:txBody>
      </p:sp>
      <p:sp>
        <p:nvSpPr>
          <p:cNvPr id="3824" name="Google Shape;3824;p24"/>
          <p:cNvSpPr txBox="1">
            <a:spLocks noGrp="1"/>
          </p:cNvSpPr>
          <p:nvPr>
            <p:ph type="ctrTitle"/>
          </p:nvPr>
        </p:nvSpPr>
        <p:spPr>
          <a:xfrm>
            <a:off x="6130671" y="2164614"/>
            <a:ext cx="2484000" cy="522000"/>
          </a:xfrm>
          <a:prstGeom prst="rect">
            <a:avLst/>
          </a:prstGeom>
          <a:noFill/>
          <a:ln>
            <a:noFill/>
          </a:ln>
        </p:spPr>
        <p:txBody>
          <a:bodyPr spcFirstLastPara="1" wrap="square" lIns="121900" tIns="120000" rIns="121900" bIns="121900" anchor="t" anchorCtr="0">
            <a:noAutofit/>
          </a:bodyPr>
          <a:lstStyle/>
          <a:p>
            <a:pPr algn="l">
              <a:lnSpc>
                <a:spcPct val="80000"/>
              </a:lnSpc>
            </a:pPr>
            <a:r>
              <a:rPr lang="en-GB" sz="2467" b="1">
                <a:solidFill>
                  <a:schemeClr val="lt1"/>
                </a:solidFill>
                <a:latin typeface="Kanit"/>
                <a:ea typeface="Kanit"/>
                <a:cs typeface="Kanit"/>
                <a:sym typeface="Kanit"/>
              </a:rPr>
              <a:t>TNFD</a:t>
            </a:r>
            <a:endParaRPr sz="2467" b="1">
              <a:solidFill>
                <a:schemeClr val="lt1"/>
              </a:solidFill>
              <a:latin typeface="Kanit"/>
              <a:ea typeface="Kanit"/>
              <a:cs typeface="Kanit"/>
              <a:sym typeface="Kanit"/>
            </a:endParaRPr>
          </a:p>
        </p:txBody>
      </p:sp>
      <p:sp>
        <p:nvSpPr>
          <p:cNvPr id="3825" name="Google Shape;3825;p24"/>
          <p:cNvSpPr txBox="1">
            <a:spLocks noGrp="1"/>
          </p:cNvSpPr>
          <p:nvPr>
            <p:ph type="ctrTitle"/>
          </p:nvPr>
        </p:nvSpPr>
        <p:spPr>
          <a:xfrm>
            <a:off x="762066" y="2193177"/>
            <a:ext cx="3640800" cy="522000"/>
          </a:xfrm>
          <a:prstGeom prst="rect">
            <a:avLst/>
          </a:prstGeom>
          <a:noFill/>
          <a:ln>
            <a:noFill/>
          </a:ln>
        </p:spPr>
        <p:txBody>
          <a:bodyPr spcFirstLastPara="1" wrap="square" lIns="121900" tIns="120000" rIns="121900" bIns="121900" anchor="t" anchorCtr="0">
            <a:noAutofit/>
          </a:bodyPr>
          <a:lstStyle/>
          <a:p>
            <a:pPr algn="l">
              <a:lnSpc>
                <a:spcPct val="80000"/>
              </a:lnSpc>
            </a:pPr>
            <a:r>
              <a:rPr lang="en-GB" sz="2467" b="1">
                <a:solidFill>
                  <a:schemeClr val="lt1"/>
                </a:solidFill>
                <a:latin typeface="Kanit"/>
                <a:ea typeface="Kanit"/>
                <a:cs typeface="Kanit"/>
                <a:sym typeface="Kanit"/>
              </a:rPr>
              <a:t>CDP</a:t>
            </a:r>
            <a:endParaRPr sz="2467" b="1">
              <a:solidFill>
                <a:schemeClr val="lt1"/>
              </a:solidFill>
              <a:latin typeface="Kanit"/>
              <a:ea typeface="Kanit"/>
              <a:cs typeface="Kanit"/>
              <a:sym typeface="Kanit"/>
            </a:endParaRPr>
          </a:p>
        </p:txBody>
      </p:sp>
      <p:sp>
        <p:nvSpPr>
          <p:cNvPr id="3826" name="Google Shape;3826;p24"/>
          <p:cNvSpPr txBox="1">
            <a:spLocks noGrp="1"/>
          </p:cNvSpPr>
          <p:nvPr>
            <p:ph type="ctrTitle"/>
          </p:nvPr>
        </p:nvSpPr>
        <p:spPr>
          <a:xfrm>
            <a:off x="3349964" y="2175816"/>
            <a:ext cx="2484000" cy="522000"/>
          </a:xfrm>
          <a:prstGeom prst="rect">
            <a:avLst/>
          </a:prstGeom>
          <a:noFill/>
          <a:ln>
            <a:noFill/>
          </a:ln>
        </p:spPr>
        <p:txBody>
          <a:bodyPr spcFirstLastPara="1" wrap="square" lIns="121900" tIns="120000" rIns="121900" bIns="121900" anchor="t" anchorCtr="0">
            <a:noAutofit/>
          </a:bodyPr>
          <a:lstStyle/>
          <a:p>
            <a:pPr algn="l">
              <a:lnSpc>
                <a:spcPct val="80000"/>
              </a:lnSpc>
            </a:pPr>
            <a:r>
              <a:rPr lang="en-GB" sz="2467" b="1">
                <a:solidFill>
                  <a:schemeClr val="lt1"/>
                </a:solidFill>
                <a:latin typeface="Kanit"/>
                <a:ea typeface="Kanit"/>
                <a:cs typeface="Kanit"/>
                <a:sym typeface="Kanit"/>
              </a:rPr>
              <a:t>SBTi</a:t>
            </a:r>
            <a:endParaRPr sz="2467" b="1">
              <a:solidFill>
                <a:schemeClr val="lt1"/>
              </a:solidFill>
              <a:latin typeface="Kanit"/>
              <a:ea typeface="Kanit"/>
              <a:cs typeface="Kanit"/>
              <a:sym typeface="Kanit"/>
            </a:endParaRPr>
          </a:p>
        </p:txBody>
      </p:sp>
      <p:sp>
        <p:nvSpPr>
          <p:cNvPr id="3829" name="Google Shape;3829;p24"/>
          <p:cNvSpPr txBox="1"/>
          <p:nvPr/>
        </p:nvSpPr>
        <p:spPr>
          <a:xfrm>
            <a:off x="3146707" y="3017718"/>
            <a:ext cx="2484000" cy="3906612"/>
          </a:xfrm>
          <a:prstGeom prst="rect">
            <a:avLst/>
          </a:prstGeom>
          <a:noFill/>
          <a:ln>
            <a:noFill/>
          </a:ln>
        </p:spPr>
        <p:txBody>
          <a:bodyPr spcFirstLastPara="1" wrap="square" lIns="121900" tIns="120000" rIns="121900" bIns="121900" anchor="t" anchorCtr="0">
            <a:spAutoFit/>
          </a:bodyPr>
          <a:lstStyle/>
          <a:p>
            <a:pPr marL="403189" indent="-180661">
              <a:buClr>
                <a:srgbClr val="F5A81C"/>
              </a:buClr>
              <a:buSzPts val="1000"/>
              <a:buFont typeface="Kanit"/>
              <a:buChar char="●"/>
            </a:pPr>
            <a:r>
              <a:rPr lang="en-GB" sz="2200">
                <a:solidFill>
                  <a:schemeClr val="bg1"/>
                </a:solidFill>
                <a:latin typeface="Kanit"/>
                <a:ea typeface="Kanit"/>
                <a:cs typeface="Kanit"/>
                <a:sym typeface="Kanit"/>
              </a:rPr>
              <a:t>Setting an </a:t>
            </a:r>
            <a:r>
              <a:rPr lang="en-GB" sz="2200">
                <a:solidFill>
                  <a:schemeClr val="bg1"/>
                </a:solidFill>
                <a:latin typeface="Kanit"/>
                <a:ea typeface="Kanit"/>
                <a:cs typeface="Kanit"/>
                <a:sym typeface="Kanit"/>
                <a:hlinkClick r:id="rId5">
                  <a:extLst>
                    <a:ext uri="{A12FA001-AC4F-418D-AE19-62706E023703}">
                      <ahyp:hlinkClr xmlns:ahyp="http://schemas.microsoft.com/office/drawing/2018/hyperlinkcolor" val="tx"/>
                    </a:ext>
                  </a:extLst>
                </a:hlinkClick>
              </a:rPr>
              <a:t>emissions reduction target</a:t>
            </a:r>
            <a:endParaRPr lang="en-GB" sz="2200">
              <a:solidFill>
                <a:schemeClr val="bg1"/>
              </a:solidFill>
              <a:latin typeface="Kanit"/>
              <a:ea typeface="Kanit"/>
              <a:cs typeface="Kanit"/>
              <a:sym typeface="Kanit"/>
            </a:endParaRPr>
          </a:p>
          <a:p>
            <a:pPr marL="222528">
              <a:buClr>
                <a:srgbClr val="F5A81C"/>
              </a:buClr>
              <a:buSzPts val="1000"/>
            </a:pPr>
            <a:endParaRPr lang="en-GB" sz="2200">
              <a:solidFill>
                <a:schemeClr val="bg1"/>
              </a:solidFill>
              <a:latin typeface="Kanit"/>
              <a:ea typeface="Kanit"/>
              <a:cs typeface="Kanit"/>
              <a:sym typeface="Kanit"/>
            </a:endParaRPr>
          </a:p>
          <a:p>
            <a:pPr marL="403189" indent="-180661">
              <a:buClr>
                <a:srgbClr val="F5A81C"/>
              </a:buClr>
              <a:buSzPts val="1000"/>
              <a:buFont typeface="Kanit"/>
              <a:buChar char="●"/>
            </a:pPr>
            <a:r>
              <a:rPr lang="en-GB" sz="2200">
                <a:solidFill>
                  <a:schemeClr val="bg1"/>
                </a:solidFill>
                <a:latin typeface="Kanit"/>
                <a:ea typeface="Kanit"/>
                <a:cs typeface="Kanit"/>
                <a:sym typeface="Kanit"/>
              </a:rPr>
              <a:t>If applicable, set a </a:t>
            </a:r>
            <a:r>
              <a:rPr lang="en-GB" sz="2200">
                <a:solidFill>
                  <a:schemeClr val="bg1"/>
                </a:solidFill>
                <a:latin typeface="Kanit"/>
                <a:ea typeface="Kanit"/>
                <a:cs typeface="Kanit"/>
                <a:sym typeface="Kanit"/>
                <a:hlinkClick r:id="rId6">
                  <a:extLst>
                    <a:ext uri="{A12FA001-AC4F-418D-AE19-62706E023703}">
                      <ahyp:hlinkClr xmlns:ahyp="http://schemas.microsoft.com/office/drawing/2018/hyperlinkcolor" val="tx"/>
                    </a:ext>
                  </a:extLst>
                </a:hlinkClick>
              </a:rPr>
              <a:t>FLAG target </a:t>
            </a:r>
            <a:r>
              <a:rPr lang="en-GB" sz="2200">
                <a:solidFill>
                  <a:schemeClr val="bg1"/>
                </a:solidFill>
                <a:latin typeface="Kanit"/>
                <a:ea typeface="Kanit"/>
                <a:cs typeface="Kanit"/>
                <a:sym typeface="Kanit"/>
              </a:rPr>
              <a:t>for land-based emissions</a:t>
            </a:r>
            <a:endParaRPr sz="2200">
              <a:solidFill>
                <a:schemeClr val="bg1"/>
              </a:solidFill>
              <a:latin typeface="Kanit"/>
              <a:ea typeface="Kanit"/>
              <a:cs typeface="Kanit"/>
              <a:sym typeface="Kanit"/>
            </a:endParaRPr>
          </a:p>
          <a:p>
            <a:pPr marL="609585">
              <a:buClr>
                <a:srgbClr val="000000"/>
              </a:buClr>
              <a:buSzPts val="1000"/>
            </a:pPr>
            <a:endParaRPr sz="1333">
              <a:solidFill>
                <a:srgbClr val="F5A81C"/>
              </a:solidFill>
              <a:latin typeface="Kanit"/>
              <a:ea typeface="Kanit"/>
              <a:cs typeface="Kanit"/>
              <a:sym typeface="Kanit"/>
            </a:endParaRPr>
          </a:p>
          <a:p>
            <a:pPr marL="609585">
              <a:buClr>
                <a:srgbClr val="000000"/>
              </a:buClr>
              <a:buSzPts val="1000"/>
            </a:pPr>
            <a:endParaRPr sz="1333">
              <a:solidFill>
                <a:srgbClr val="F5A81C"/>
              </a:solidFill>
              <a:latin typeface="Kanit"/>
              <a:ea typeface="Kanit"/>
              <a:cs typeface="Kanit"/>
              <a:sym typeface="Kanit"/>
            </a:endParaRPr>
          </a:p>
          <a:p>
            <a:pPr marL="609585">
              <a:buClr>
                <a:srgbClr val="000000"/>
              </a:buClr>
              <a:buSzPts val="1000"/>
            </a:pPr>
            <a:endParaRPr sz="1333">
              <a:solidFill>
                <a:srgbClr val="F5A81C"/>
              </a:solidFill>
              <a:latin typeface="Kanit"/>
              <a:ea typeface="Kanit"/>
              <a:cs typeface="Kanit"/>
              <a:sym typeface="Kanit"/>
            </a:endParaRPr>
          </a:p>
        </p:txBody>
      </p:sp>
      <p:sp>
        <p:nvSpPr>
          <p:cNvPr id="3830" name="Google Shape;3830;p24"/>
          <p:cNvSpPr txBox="1">
            <a:spLocks noGrp="1"/>
          </p:cNvSpPr>
          <p:nvPr>
            <p:ph type="ctrTitle"/>
          </p:nvPr>
        </p:nvSpPr>
        <p:spPr>
          <a:xfrm>
            <a:off x="899631" y="-17361"/>
            <a:ext cx="9792644" cy="1079600"/>
          </a:xfrm>
          <a:prstGeom prst="rect">
            <a:avLst/>
          </a:prstGeom>
          <a:noFill/>
          <a:ln>
            <a:noFill/>
          </a:ln>
        </p:spPr>
        <p:txBody>
          <a:bodyPr spcFirstLastPara="1" wrap="square" lIns="0" tIns="0" rIns="0" bIns="0" anchor="b" anchorCtr="0">
            <a:noAutofit/>
          </a:bodyPr>
          <a:lstStyle/>
          <a:p>
            <a:pPr algn="l">
              <a:spcAft>
                <a:spcPts val="1600"/>
              </a:spcAft>
            </a:pPr>
            <a:r>
              <a:rPr lang="en-GB" sz="3333" b="1">
                <a:solidFill>
                  <a:schemeClr val="lt1"/>
                </a:solidFill>
                <a:latin typeface="Kanit"/>
                <a:cs typeface="Kanit"/>
                <a:sym typeface="Kanit"/>
              </a:rPr>
              <a:t>Opportunities to take nature-based action</a:t>
            </a:r>
            <a:endParaRPr sz="3333">
              <a:solidFill>
                <a:schemeClr val="lt1"/>
              </a:solidFill>
            </a:endParaRPr>
          </a:p>
        </p:txBody>
      </p:sp>
      <p:sp>
        <p:nvSpPr>
          <p:cNvPr id="3831" name="Google Shape;3831;p24"/>
          <p:cNvSpPr txBox="1"/>
          <p:nvPr/>
        </p:nvSpPr>
        <p:spPr>
          <a:xfrm>
            <a:off x="903045" y="900384"/>
            <a:ext cx="9165600" cy="82082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GB" sz="1867">
                <a:solidFill>
                  <a:schemeClr val="lt1"/>
                </a:solidFill>
                <a:latin typeface="Kanit Medium"/>
                <a:ea typeface="Kanit Medium"/>
                <a:cs typeface="Kanit Medium"/>
                <a:sym typeface="Kanit Medium"/>
              </a:rPr>
              <a:t>Wherever your company is on their sustainability journey, </a:t>
            </a:r>
            <a:endParaRPr sz="1867">
              <a:solidFill>
                <a:schemeClr val="lt1"/>
              </a:solidFill>
              <a:latin typeface="Kanit Medium"/>
              <a:ea typeface="Kanit Medium"/>
              <a:cs typeface="Kanit Medium"/>
              <a:sym typeface="Kanit Medium"/>
            </a:endParaRPr>
          </a:p>
          <a:p>
            <a:pPr>
              <a:buClr>
                <a:srgbClr val="000000"/>
              </a:buClr>
              <a:buSzPts val="1400"/>
            </a:pPr>
            <a:r>
              <a:rPr lang="en-GB" sz="1867">
                <a:solidFill>
                  <a:schemeClr val="lt1"/>
                </a:solidFill>
                <a:latin typeface="Kanit Medium"/>
                <a:ea typeface="Kanit Medium"/>
                <a:cs typeface="Kanit Medium"/>
                <a:sym typeface="Kanit Medium"/>
              </a:rPr>
              <a:t>there are immediate actions to take.</a:t>
            </a:r>
            <a:endParaRPr sz="1867">
              <a:solidFill>
                <a:schemeClr val="lt1"/>
              </a:solidFill>
              <a:latin typeface="Kanit Medium"/>
              <a:ea typeface="Kanit Medium"/>
              <a:cs typeface="Kanit Medium"/>
              <a:sym typeface="Kanit Medium"/>
            </a:endParaRPr>
          </a:p>
        </p:txBody>
      </p:sp>
      <p:sp>
        <p:nvSpPr>
          <p:cNvPr id="3832" name="Google Shape;3832;p24"/>
          <p:cNvSpPr txBox="1"/>
          <p:nvPr/>
        </p:nvSpPr>
        <p:spPr>
          <a:xfrm>
            <a:off x="597066" y="2732538"/>
            <a:ext cx="2484000" cy="2614142"/>
          </a:xfrm>
          <a:prstGeom prst="rect">
            <a:avLst/>
          </a:prstGeom>
          <a:noFill/>
          <a:ln>
            <a:noFill/>
          </a:ln>
        </p:spPr>
        <p:txBody>
          <a:bodyPr spcFirstLastPara="1" wrap="square" lIns="121900" tIns="120000" rIns="121900" bIns="121900" anchor="t" anchorCtr="0">
            <a:spAutoFit/>
          </a:bodyPr>
          <a:lstStyle/>
          <a:p>
            <a:pPr marL="361950" indent="-180975">
              <a:buClr>
                <a:srgbClr val="F5A81C"/>
              </a:buClr>
              <a:buSzPct val="100000"/>
              <a:buFont typeface="Arial" panose="020B0604020202020204" pitchFamily="34" charset="0"/>
              <a:buChar char="•"/>
            </a:pPr>
            <a:r>
              <a:rPr lang="en-GB" sz="2200" dirty="0">
                <a:solidFill>
                  <a:schemeClr val="bg1"/>
                </a:solidFill>
                <a:latin typeface="Kanit"/>
                <a:ea typeface="Kanit"/>
                <a:cs typeface="Kanit"/>
                <a:sym typeface="Kanit"/>
              </a:rPr>
              <a:t>Disclose </a:t>
            </a:r>
            <a:r>
              <a:rPr lang="en-GB" sz="2200" dirty="0">
                <a:solidFill>
                  <a:schemeClr val="bg1"/>
                </a:solidFill>
                <a:latin typeface="Kanit"/>
                <a:ea typeface="Kanit"/>
                <a:cs typeface="Kanit"/>
                <a:sym typeface="Kanit"/>
                <a:hlinkClick r:id="rId7">
                  <a:extLst>
                    <a:ext uri="{A12FA001-AC4F-418D-AE19-62706E023703}">
                      <ahyp:hlinkClr xmlns:ahyp="http://schemas.microsoft.com/office/drawing/2018/hyperlinkcolor" val="tx"/>
                    </a:ext>
                  </a:extLst>
                </a:hlinkClick>
              </a:rPr>
              <a:t>to CDP</a:t>
            </a:r>
            <a:r>
              <a:rPr lang="en-GB" sz="2200" dirty="0">
                <a:solidFill>
                  <a:schemeClr val="bg1"/>
                </a:solidFill>
                <a:latin typeface="Kanit"/>
                <a:ea typeface="Kanit"/>
                <a:cs typeface="Kanit"/>
                <a:sym typeface="Kanit"/>
              </a:rPr>
              <a:t> </a:t>
            </a:r>
            <a:br>
              <a:rPr lang="en-GB" sz="2200" dirty="0">
                <a:solidFill>
                  <a:schemeClr val="bg1"/>
                </a:solidFill>
                <a:latin typeface="Kanit"/>
                <a:ea typeface="Kanit"/>
                <a:cs typeface="Kanit"/>
                <a:sym typeface="Kanit"/>
              </a:rPr>
            </a:br>
            <a:endParaRPr lang="en-GB" sz="2200" dirty="0">
              <a:solidFill>
                <a:schemeClr val="bg1"/>
              </a:solidFill>
              <a:latin typeface="Kanit"/>
              <a:ea typeface="Kanit"/>
              <a:cs typeface="Kanit"/>
            </a:endParaRPr>
          </a:p>
          <a:p>
            <a:pPr marL="335915" indent="-180340">
              <a:buClr>
                <a:srgbClr val="F5A81C"/>
              </a:buClr>
              <a:buSzPct val="55000"/>
              <a:buFont typeface="Kanit"/>
              <a:buChar char="●"/>
            </a:pPr>
            <a:r>
              <a:rPr lang="en-GB" sz="2200" dirty="0">
                <a:solidFill>
                  <a:schemeClr val="bg1"/>
                </a:solidFill>
                <a:latin typeface="Kanit"/>
                <a:ea typeface="Kanit"/>
                <a:cs typeface="Kanit"/>
                <a:sym typeface="Kanit"/>
              </a:rPr>
              <a:t>Join the </a:t>
            </a:r>
            <a:r>
              <a:rPr lang="en-GB" sz="2200" dirty="0">
                <a:solidFill>
                  <a:schemeClr val="bg1"/>
                </a:solidFill>
                <a:latin typeface="Kanit"/>
                <a:ea typeface="Kanit"/>
                <a:cs typeface="Kanit"/>
                <a:sym typeface="Kanit"/>
                <a:hlinkClick r:id="rId8">
                  <a:extLst>
                    <a:ext uri="{A12FA001-AC4F-418D-AE19-62706E023703}">
                      <ahyp:hlinkClr xmlns:ahyp="http://schemas.microsoft.com/office/drawing/2018/hyperlinkcolor" val="tx"/>
                    </a:ext>
                  </a:extLst>
                </a:hlinkClick>
              </a:rPr>
              <a:t>Reporter Services </a:t>
            </a:r>
            <a:r>
              <a:rPr lang="en-GB" sz="2200" dirty="0">
                <a:solidFill>
                  <a:schemeClr val="bg1"/>
                </a:solidFill>
                <a:latin typeface="Kanit"/>
                <a:ea typeface="Kanit"/>
                <a:cs typeface="Kanit"/>
                <a:sym typeface="Kanit"/>
              </a:rPr>
              <a:t>and </a:t>
            </a:r>
            <a:r>
              <a:rPr lang="en-GB" sz="2200" dirty="0">
                <a:solidFill>
                  <a:schemeClr val="bg1"/>
                </a:solidFill>
                <a:latin typeface="Kanit"/>
                <a:ea typeface="Kanit"/>
                <a:cs typeface="Kanit"/>
                <a:sym typeface="Kanit"/>
                <a:hlinkClick r:id="rId9">
                  <a:extLst>
                    <a:ext uri="{A12FA001-AC4F-418D-AE19-62706E023703}">
                      <ahyp:hlinkClr xmlns:ahyp="http://schemas.microsoft.com/office/drawing/2018/hyperlinkcolor" val="tx"/>
                    </a:ext>
                  </a:extLst>
                </a:hlinkClick>
              </a:rPr>
              <a:t>Supply Chain </a:t>
            </a:r>
            <a:r>
              <a:rPr lang="en-GB" sz="2200" dirty="0">
                <a:solidFill>
                  <a:schemeClr val="bg1"/>
                </a:solidFill>
                <a:latin typeface="Kanit"/>
                <a:ea typeface="Kanit"/>
                <a:cs typeface="Kanit"/>
                <a:sym typeface="Kanit"/>
              </a:rPr>
              <a:t>programs</a:t>
            </a:r>
            <a:endParaRPr lang="en-GB" sz="2200" dirty="0">
              <a:solidFill>
                <a:schemeClr val="bg1"/>
              </a:solidFill>
              <a:latin typeface="Kanit"/>
              <a:ea typeface="Kanit"/>
              <a:cs typeface="Kanit"/>
            </a:endParaRPr>
          </a:p>
        </p:txBody>
      </p:sp>
      <p:sp>
        <p:nvSpPr>
          <p:cNvPr id="3833" name="Google Shape;3833;p24"/>
          <p:cNvSpPr/>
          <p:nvPr/>
        </p:nvSpPr>
        <p:spPr>
          <a:xfrm rot="5400000">
            <a:off x="1127479" y="4163878"/>
            <a:ext cx="3941600" cy="54400"/>
          </a:xfrm>
          <a:prstGeom prst="rect">
            <a:avLst/>
          </a:prstGeom>
          <a:solidFill>
            <a:srgbClr val="F5B61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834" name="Google Shape;3834;p24"/>
          <p:cNvSpPr/>
          <p:nvPr/>
        </p:nvSpPr>
        <p:spPr>
          <a:xfrm rot="5400000">
            <a:off x="3994447" y="4114343"/>
            <a:ext cx="3941600" cy="54400"/>
          </a:xfrm>
          <a:prstGeom prst="rect">
            <a:avLst/>
          </a:prstGeom>
          <a:solidFill>
            <a:srgbClr val="F5B61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 name="Google Shape;3823;p24">
            <a:extLst>
              <a:ext uri="{FF2B5EF4-FFF2-40B4-BE49-F238E27FC236}">
                <a16:creationId xmlns:a16="http://schemas.microsoft.com/office/drawing/2014/main" id="{A739493C-A092-90F1-D238-A4C356742662}"/>
              </a:ext>
            </a:extLst>
          </p:cNvPr>
          <p:cNvSpPr txBox="1"/>
          <p:nvPr/>
        </p:nvSpPr>
        <p:spPr>
          <a:xfrm>
            <a:off x="3322764" y="2512343"/>
            <a:ext cx="2484000" cy="687264"/>
          </a:xfrm>
          <a:prstGeom prst="rect">
            <a:avLst/>
          </a:prstGeom>
          <a:noFill/>
          <a:ln>
            <a:noFill/>
          </a:ln>
        </p:spPr>
        <p:txBody>
          <a:bodyPr spcFirstLastPara="1" wrap="square" lIns="121900" tIns="121900" rIns="121900" bIns="121900" anchor="t" anchorCtr="0">
            <a:spAutoFit/>
          </a:bodyPr>
          <a:lstStyle/>
          <a:p>
            <a:pPr>
              <a:lnSpc>
                <a:spcPct val="115000"/>
              </a:lnSpc>
              <a:spcAft>
                <a:spcPts val="1600"/>
              </a:spcAft>
              <a:buClr>
                <a:srgbClr val="000000"/>
              </a:buClr>
              <a:buSzPts val="1000"/>
            </a:pPr>
            <a:r>
              <a:rPr lang="en-GB" sz="1333">
                <a:solidFill>
                  <a:schemeClr val="lt1"/>
                </a:solidFill>
                <a:latin typeface="Kanit Medium"/>
                <a:ea typeface="Kanit"/>
                <a:cs typeface="Kanit Medium"/>
                <a:sym typeface="Kanit Medium"/>
              </a:rPr>
              <a:t>(Science Based Target Initiative)</a:t>
            </a:r>
            <a:endParaRPr sz="1333">
              <a:solidFill>
                <a:schemeClr val="lt1"/>
              </a:solidFill>
              <a:latin typeface="Kanit"/>
              <a:ea typeface="Kanit"/>
              <a:cs typeface="Kanit"/>
              <a:sym typeface="Kanit"/>
            </a:endParaRPr>
          </a:p>
        </p:txBody>
      </p:sp>
      <p:sp>
        <p:nvSpPr>
          <p:cNvPr id="3" name="Google Shape;3834;p24">
            <a:extLst>
              <a:ext uri="{FF2B5EF4-FFF2-40B4-BE49-F238E27FC236}">
                <a16:creationId xmlns:a16="http://schemas.microsoft.com/office/drawing/2014/main" id="{5C219CD5-BE84-537A-C6F0-C780CFCE26C0}"/>
              </a:ext>
            </a:extLst>
          </p:cNvPr>
          <p:cNvSpPr/>
          <p:nvPr/>
        </p:nvSpPr>
        <p:spPr>
          <a:xfrm rot="5400000">
            <a:off x="6537649" y="4144187"/>
            <a:ext cx="3941600" cy="54400"/>
          </a:xfrm>
          <a:prstGeom prst="rect">
            <a:avLst/>
          </a:prstGeom>
          <a:solidFill>
            <a:srgbClr val="F5B61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 name="Google Shape;3824;p24">
            <a:extLst>
              <a:ext uri="{FF2B5EF4-FFF2-40B4-BE49-F238E27FC236}">
                <a16:creationId xmlns:a16="http://schemas.microsoft.com/office/drawing/2014/main" id="{6F5E2FC9-44FC-7210-7D1C-D9D60ED974FD}"/>
              </a:ext>
            </a:extLst>
          </p:cNvPr>
          <p:cNvSpPr txBox="1">
            <a:spLocks/>
          </p:cNvSpPr>
          <p:nvPr/>
        </p:nvSpPr>
        <p:spPr>
          <a:xfrm>
            <a:off x="8599585" y="2175816"/>
            <a:ext cx="2484000" cy="522000"/>
          </a:xfrm>
          <a:prstGeom prst="rect">
            <a:avLst/>
          </a:prstGeom>
          <a:noFill/>
          <a:ln>
            <a:noFill/>
          </a:ln>
        </p:spPr>
        <p:txBody>
          <a:bodyPr spcFirstLastPara="1" wrap="square" lIns="121900" tIns="120000" rIns="121900" bIns="121900" anchor="t" anchorCtr="0">
            <a:noAutofit/>
          </a:bodyPr>
          <a:lstStyle>
            <a:lvl1pPr marR="0" lvl="0" algn="ctr" defTabSz="914400" rtl="0" eaLnBrk="1" latinLnBrk="0" hangingPunct="1">
              <a:lnSpc>
                <a:spcPct val="70000"/>
              </a:lnSpc>
              <a:spcBef>
                <a:spcPts val="0"/>
              </a:spcBef>
              <a:spcAft>
                <a:spcPts val="0"/>
              </a:spcAft>
              <a:buClr>
                <a:srgbClr val="F8F6F0"/>
              </a:buClr>
              <a:buSzPts val="6800"/>
              <a:buFont typeface="Kanit Black"/>
              <a:buNone/>
              <a:defRPr sz="9066" b="0" kern="1200">
                <a:solidFill>
                  <a:srgbClr val="F8F6F0"/>
                </a:solidFill>
                <a:latin typeface="Kanit Black"/>
                <a:ea typeface="Kanit Black"/>
                <a:cs typeface="Kanit Black"/>
                <a:sym typeface="Kanit Black"/>
              </a:defRPr>
            </a:lvl1pPr>
            <a:lvl2pPr lvl="1" algn="ctr">
              <a:lnSpc>
                <a:spcPct val="100000"/>
              </a:lnSpc>
              <a:spcBef>
                <a:spcPts val="0"/>
              </a:spcBef>
              <a:spcAft>
                <a:spcPts val="0"/>
              </a:spcAft>
              <a:buClr>
                <a:srgbClr val="F8F6F0"/>
              </a:buClr>
              <a:buSzPts val="6800"/>
              <a:buNone/>
              <a:defRPr sz="9066">
                <a:solidFill>
                  <a:srgbClr val="F8F6F0"/>
                </a:solidFill>
              </a:defRPr>
            </a:lvl2pPr>
            <a:lvl3pPr lvl="2" algn="ctr">
              <a:lnSpc>
                <a:spcPct val="100000"/>
              </a:lnSpc>
              <a:spcBef>
                <a:spcPts val="0"/>
              </a:spcBef>
              <a:spcAft>
                <a:spcPts val="0"/>
              </a:spcAft>
              <a:buClr>
                <a:srgbClr val="F8F6F0"/>
              </a:buClr>
              <a:buSzPts val="6800"/>
              <a:buNone/>
              <a:defRPr sz="9066">
                <a:solidFill>
                  <a:srgbClr val="F8F6F0"/>
                </a:solidFill>
              </a:defRPr>
            </a:lvl3pPr>
            <a:lvl4pPr lvl="3" algn="ctr">
              <a:lnSpc>
                <a:spcPct val="100000"/>
              </a:lnSpc>
              <a:spcBef>
                <a:spcPts val="0"/>
              </a:spcBef>
              <a:spcAft>
                <a:spcPts val="0"/>
              </a:spcAft>
              <a:buClr>
                <a:srgbClr val="F8F6F0"/>
              </a:buClr>
              <a:buSzPts val="6800"/>
              <a:buNone/>
              <a:defRPr sz="9066">
                <a:solidFill>
                  <a:srgbClr val="F8F6F0"/>
                </a:solidFill>
              </a:defRPr>
            </a:lvl4pPr>
            <a:lvl5pPr lvl="4" algn="ctr">
              <a:lnSpc>
                <a:spcPct val="100000"/>
              </a:lnSpc>
              <a:spcBef>
                <a:spcPts val="0"/>
              </a:spcBef>
              <a:spcAft>
                <a:spcPts val="0"/>
              </a:spcAft>
              <a:buClr>
                <a:srgbClr val="F8F6F0"/>
              </a:buClr>
              <a:buSzPts val="6800"/>
              <a:buNone/>
              <a:defRPr sz="9066">
                <a:solidFill>
                  <a:srgbClr val="F8F6F0"/>
                </a:solidFill>
              </a:defRPr>
            </a:lvl5pPr>
            <a:lvl6pPr lvl="5" algn="ctr">
              <a:lnSpc>
                <a:spcPct val="100000"/>
              </a:lnSpc>
              <a:spcBef>
                <a:spcPts val="0"/>
              </a:spcBef>
              <a:spcAft>
                <a:spcPts val="0"/>
              </a:spcAft>
              <a:buClr>
                <a:srgbClr val="F8F6F0"/>
              </a:buClr>
              <a:buSzPts val="6800"/>
              <a:buNone/>
              <a:defRPr sz="9066">
                <a:solidFill>
                  <a:srgbClr val="F8F6F0"/>
                </a:solidFill>
              </a:defRPr>
            </a:lvl6pPr>
            <a:lvl7pPr lvl="6" algn="ctr">
              <a:lnSpc>
                <a:spcPct val="100000"/>
              </a:lnSpc>
              <a:spcBef>
                <a:spcPts val="0"/>
              </a:spcBef>
              <a:spcAft>
                <a:spcPts val="0"/>
              </a:spcAft>
              <a:buClr>
                <a:srgbClr val="F8F6F0"/>
              </a:buClr>
              <a:buSzPts val="6800"/>
              <a:buNone/>
              <a:defRPr sz="9066">
                <a:solidFill>
                  <a:srgbClr val="F8F6F0"/>
                </a:solidFill>
              </a:defRPr>
            </a:lvl7pPr>
            <a:lvl8pPr lvl="7" algn="ctr">
              <a:lnSpc>
                <a:spcPct val="100000"/>
              </a:lnSpc>
              <a:spcBef>
                <a:spcPts val="0"/>
              </a:spcBef>
              <a:spcAft>
                <a:spcPts val="0"/>
              </a:spcAft>
              <a:buClr>
                <a:srgbClr val="F8F6F0"/>
              </a:buClr>
              <a:buSzPts val="6800"/>
              <a:buNone/>
              <a:defRPr sz="9066">
                <a:solidFill>
                  <a:srgbClr val="F8F6F0"/>
                </a:solidFill>
              </a:defRPr>
            </a:lvl8pPr>
            <a:lvl9pPr lvl="8" algn="ctr">
              <a:lnSpc>
                <a:spcPct val="100000"/>
              </a:lnSpc>
              <a:spcBef>
                <a:spcPts val="0"/>
              </a:spcBef>
              <a:spcAft>
                <a:spcPts val="0"/>
              </a:spcAft>
              <a:buClr>
                <a:srgbClr val="F8F6F0"/>
              </a:buClr>
              <a:buSzPts val="6800"/>
              <a:buNone/>
              <a:defRPr sz="9066">
                <a:solidFill>
                  <a:srgbClr val="F8F6F0"/>
                </a:solidFill>
              </a:defRPr>
            </a:lvl9pPr>
          </a:lstStyle>
          <a:p>
            <a:pPr algn="l">
              <a:lnSpc>
                <a:spcPct val="80000"/>
              </a:lnSpc>
            </a:pPr>
            <a:r>
              <a:rPr lang="en-GB" sz="2467" b="1">
                <a:solidFill>
                  <a:schemeClr val="lt1"/>
                </a:solidFill>
                <a:latin typeface="Kanit"/>
                <a:ea typeface="Kanit"/>
                <a:cs typeface="Kanit"/>
                <a:sym typeface="Kanit"/>
              </a:rPr>
              <a:t>SBTN</a:t>
            </a:r>
          </a:p>
        </p:txBody>
      </p:sp>
      <p:sp>
        <p:nvSpPr>
          <p:cNvPr id="5" name="Google Shape;3823;p24">
            <a:extLst>
              <a:ext uri="{FF2B5EF4-FFF2-40B4-BE49-F238E27FC236}">
                <a16:creationId xmlns:a16="http://schemas.microsoft.com/office/drawing/2014/main" id="{CBC897EF-2182-E0B9-05BB-E9DCBC392F85}"/>
              </a:ext>
            </a:extLst>
          </p:cNvPr>
          <p:cNvSpPr txBox="1"/>
          <p:nvPr/>
        </p:nvSpPr>
        <p:spPr>
          <a:xfrm>
            <a:off x="8589927" y="2535618"/>
            <a:ext cx="2484000" cy="687264"/>
          </a:xfrm>
          <a:prstGeom prst="rect">
            <a:avLst/>
          </a:prstGeom>
          <a:noFill/>
          <a:ln>
            <a:noFill/>
          </a:ln>
        </p:spPr>
        <p:txBody>
          <a:bodyPr spcFirstLastPara="1" wrap="square" lIns="121900" tIns="121900" rIns="121900" bIns="121900" anchor="t" anchorCtr="0">
            <a:spAutoFit/>
          </a:bodyPr>
          <a:lstStyle/>
          <a:p>
            <a:pPr>
              <a:lnSpc>
                <a:spcPct val="115000"/>
              </a:lnSpc>
              <a:spcAft>
                <a:spcPts val="1600"/>
              </a:spcAft>
              <a:buClr>
                <a:srgbClr val="000000"/>
              </a:buClr>
              <a:buSzPts val="1000"/>
            </a:pPr>
            <a:r>
              <a:rPr lang="en-GB" sz="1333">
                <a:solidFill>
                  <a:schemeClr val="lt1"/>
                </a:solidFill>
                <a:latin typeface="Kanit Medium"/>
                <a:ea typeface="Kanit"/>
                <a:cs typeface="Kanit Medium"/>
                <a:sym typeface="Kanit Medium"/>
              </a:rPr>
              <a:t>(Science Based Targets Network)</a:t>
            </a:r>
            <a:endParaRPr sz="1333">
              <a:solidFill>
                <a:schemeClr val="lt1"/>
              </a:solidFill>
              <a:latin typeface="Kanit"/>
              <a:ea typeface="Kanit"/>
              <a:cs typeface="Kanit"/>
              <a:sym typeface="Kanit"/>
            </a:endParaRPr>
          </a:p>
        </p:txBody>
      </p:sp>
      <p:sp>
        <p:nvSpPr>
          <p:cNvPr id="6" name="Google Shape;3822;p24">
            <a:extLst>
              <a:ext uri="{FF2B5EF4-FFF2-40B4-BE49-F238E27FC236}">
                <a16:creationId xmlns:a16="http://schemas.microsoft.com/office/drawing/2014/main" id="{D3AF576B-CD0A-886D-F28C-36F711617B2E}"/>
              </a:ext>
            </a:extLst>
          </p:cNvPr>
          <p:cNvSpPr txBox="1"/>
          <p:nvPr/>
        </p:nvSpPr>
        <p:spPr>
          <a:xfrm>
            <a:off x="8447764" y="2995250"/>
            <a:ext cx="2484000" cy="2614142"/>
          </a:xfrm>
          <a:prstGeom prst="rect">
            <a:avLst/>
          </a:prstGeom>
          <a:noFill/>
          <a:ln>
            <a:noFill/>
          </a:ln>
        </p:spPr>
        <p:txBody>
          <a:bodyPr spcFirstLastPara="1" wrap="square" lIns="121900" tIns="120000" rIns="121900" bIns="121900" anchor="t" anchorCtr="0">
            <a:spAutoFit/>
          </a:bodyPr>
          <a:lstStyle/>
          <a:p>
            <a:pPr marL="335990" indent="-180662">
              <a:buClr>
                <a:srgbClr val="F5A81C"/>
              </a:buClr>
              <a:buSzPts val="1000"/>
              <a:buFont typeface="Kanit"/>
              <a:buChar char="●"/>
            </a:pPr>
            <a:r>
              <a:rPr lang="en-GB" sz="2200">
                <a:solidFill>
                  <a:schemeClr val="bg1"/>
                </a:solidFill>
                <a:latin typeface="Kanit"/>
                <a:ea typeface="Kanit"/>
                <a:cs typeface="Kanit"/>
                <a:sym typeface="Kanit"/>
              </a:rPr>
              <a:t>Join SBTN’s </a:t>
            </a:r>
            <a:r>
              <a:rPr lang="en-GB" sz="2200">
                <a:solidFill>
                  <a:schemeClr val="bg1"/>
                </a:solidFill>
                <a:latin typeface="Kanit"/>
                <a:ea typeface="Kanit"/>
                <a:cs typeface="Kanit"/>
                <a:sym typeface="Kanit"/>
                <a:hlinkClick r:id="rId10">
                  <a:extLst>
                    <a:ext uri="{A12FA001-AC4F-418D-AE19-62706E023703}">
                      <ahyp:hlinkClr xmlns:ahyp="http://schemas.microsoft.com/office/drawing/2018/hyperlinkcolor" val="tx"/>
                    </a:ext>
                  </a:extLst>
                </a:hlinkClick>
              </a:rPr>
              <a:t>Corporate Engagement Program</a:t>
            </a:r>
            <a:endParaRPr lang="en-GB" sz="2200">
              <a:solidFill>
                <a:schemeClr val="bg1"/>
              </a:solidFill>
              <a:latin typeface="Kanit"/>
              <a:ea typeface="Kanit"/>
              <a:cs typeface="Kanit"/>
              <a:sym typeface="Kanit"/>
            </a:endParaRPr>
          </a:p>
          <a:p>
            <a:pPr marL="155328">
              <a:buClr>
                <a:srgbClr val="F5A81C"/>
              </a:buClr>
              <a:buSzPts val="1000"/>
            </a:pPr>
            <a:endParaRPr lang="en-GB" sz="2200">
              <a:solidFill>
                <a:schemeClr val="bg1"/>
              </a:solidFill>
              <a:latin typeface="Kanit"/>
              <a:ea typeface="Kanit"/>
              <a:cs typeface="Kanit"/>
              <a:sym typeface="Kanit"/>
            </a:endParaRPr>
          </a:p>
          <a:p>
            <a:pPr marL="335990" indent="-180662">
              <a:buClr>
                <a:srgbClr val="F5A81C"/>
              </a:buClr>
              <a:buSzPts val="1000"/>
              <a:buFont typeface="Kanit"/>
              <a:buChar char="●"/>
            </a:pPr>
            <a:r>
              <a:rPr lang="en-GB" sz="2200">
                <a:solidFill>
                  <a:schemeClr val="bg1"/>
                </a:solidFill>
                <a:latin typeface="Kanit"/>
                <a:ea typeface="Kanit"/>
                <a:cs typeface="Kanit"/>
                <a:sym typeface="Kanit"/>
              </a:rPr>
              <a:t>Get started with </a:t>
            </a:r>
            <a:r>
              <a:rPr lang="en-GB" sz="2200">
                <a:solidFill>
                  <a:schemeClr val="bg1"/>
                </a:solidFill>
                <a:latin typeface="Kanit"/>
                <a:ea typeface="Kanit"/>
                <a:cs typeface="Kanit"/>
                <a:sym typeface="Kanit"/>
                <a:hlinkClick r:id="rId11">
                  <a:extLst>
                    <a:ext uri="{A12FA001-AC4F-418D-AE19-62706E023703}">
                      <ahyp:hlinkClr xmlns:ahyp="http://schemas.microsoft.com/office/drawing/2018/hyperlinkcolor" val="tx"/>
                    </a:ext>
                  </a:extLst>
                </a:hlinkClick>
              </a:rPr>
              <a:t>Steps 1 and 2</a:t>
            </a:r>
            <a:endParaRPr lang="en-GB" sz="2200">
              <a:solidFill>
                <a:schemeClr val="bg1"/>
              </a:solidFill>
              <a:latin typeface="Kanit"/>
              <a:ea typeface="Kanit"/>
              <a:cs typeface="Kanit"/>
              <a:sym typeface="Kanit"/>
            </a:endParaRPr>
          </a:p>
        </p:txBody>
      </p:sp>
    </p:spTree>
    <p:extLst>
      <p:ext uri="{BB962C8B-B14F-4D97-AF65-F5344CB8AC3E}">
        <p14:creationId xmlns:p14="http://schemas.microsoft.com/office/powerpoint/2010/main" val="360970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99966-3507-AB63-B7AB-983608F709EF}"/>
              </a:ext>
            </a:extLst>
          </p:cNvPr>
          <p:cNvSpPr txBox="1"/>
          <p:nvPr/>
        </p:nvSpPr>
        <p:spPr>
          <a:xfrm>
            <a:off x="950026" y="1625600"/>
            <a:ext cx="10272156" cy="1754326"/>
          </a:xfrm>
          <a:prstGeom prst="rect">
            <a:avLst/>
          </a:prstGeom>
          <a:noFill/>
        </p:spPr>
        <p:txBody>
          <a:bodyPr wrap="square" rtlCol="0">
            <a:spAutoFit/>
          </a:bodyPr>
          <a:lstStyle/>
          <a:p>
            <a:pPr algn="ctr"/>
            <a:r>
              <a:rPr lang="en-GB" sz="5400">
                <a:solidFill>
                  <a:schemeClr val="bg1"/>
                </a:solidFill>
              </a:rPr>
              <a:t>Thank you! </a:t>
            </a:r>
          </a:p>
          <a:p>
            <a:pPr algn="ctr"/>
            <a:r>
              <a:rPr lang="en-GB" sz="5400">
                <a:solidFill>
                  <a:schemeClr val="bg1"/>
                </a:solidFill>
              </a:rPr>
              <a:t>Any questions?</a:t>
            </a:r>
          </a:p>
        </p:txBody>
      </p:sp>
      <p:sp>
        <p:nvSpPr>
          <p:cNvPr id="3" name="TextBox 2">
            <a:extLst>
              <a:ext uri="{FF2B5EF4-FFF2-40B4-BE49-F238E27FC236}">
                <a16:creationId xmlns:a16="http://schemas.microsoft.com/office/drawing/2014/main" id="{1D16800A-81F8-1E9C-A22E-F188C98C2BF5}"/>
              </a:ext>
            </a:extLst>
          </p:cNvPr>
          <p:cNvSpPr txBox="1"/>
          <p:nvPr/>
        </p:nvSpPr>
        <p:spPr>
          <a:xfrm>
            <a:off x="4229688" y="4216737"/>
            <a:ext cx="3712831" cy="1015663"/>
          </a:xfrm>
          <a:prstGeom prst="rect">
            <a:avLst/>
          </a:prstGeom>
          <a:noFill/>
        </p:spPr>
        <p:txBody>
          <a:bodyPr wrap="square" rtlCol="0">
            <a:spAutoFit/>
          </a:bodyPr>
          <a:lstStyle/>
          <a:p>
            <a:pPr algn="ctr"/>
            <a:r>
              <a:rPr lang="en-GB" sz="2000">
                <a:solidFill>
                  <a:schemeClr val="bg1"/>
                </a:solidFill>
              </a:rPr>
              <a:t>Nicole Hardiman, Ph.D.</a:t>
            </a:r>
          </a:p>
          <a:p>
            <a:pPr algn="ctr"/>
            <a:r>
              <a:rPr lang="en-GB" sz="2000">
                <a:solidFill>
                  <a:schemeClr val="bg1"/>
                </a:solidFill>
              </a:rPr>
              <a:t>Nature Standards Lead</a:t>
            </a:r>
          </a:p>
          <a:p>
            <a:pPr algn="ctr"/>
            <a:endParaRPr lang="en-GB" sz="2000">
              <a:solidFill>
                <a:schemeClr val="bg1"/>
              </a:solidFill>
            </a:endParaRPr>
          </a:p>
        </p:txBody>
      </p:sp>
    </p:spTree>
    <p:extLst>
      <p:ext uri="{BB962C8B-B14F-4D97-AF65-F5344CB8AC3E}">
        <p14:creationId xmlns:p14="http://schemas.microsoft.com/office/powerpoint/2010/main" val="3298044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00363B-08EC-478B-AD82-F37B62C9404E}"/>
              </a:ext>
            </a:extLst>
          </p:cNvPr>
          <p:cNvSpPr>
            <a:spLocks noGrp="1"/>
          </p:cNvSpPr>
          <p:nvPr>
            <p:ph type="title"/>
          </p:nvPr>
        </p:nvSpPr>
        <p:spPr>
          <a:xfrm>
            <a:off x="464399" y="529201"/>
            <a:ext cx="8311301" cy="318525"/>
          </a:xfrm>
        </p:spPr>
        <p:txBody>
          <a:bodyPr lIns="0" tIns="0" rIns="0" bIns="0" anchor="t"/>
          <a:lstStyle/>
          <a:p>
            <a:pPr marL="719455" indent="-629920"/>
            <a:r>
              <a:rPr lang="en-GB" sz="2200" dirty="0">
                <a:ea typeface="Open Sans"/>
                <a:cs typeface="Open Sans"/>
              </a:rPr>
              <a:t>What is the relationship between people, nature, and climate?</a:t>
            </a:r>
            <a:endParaRPr lang="en-GB" sz="2200" dirty="0"/>
          </a:p>
        </p:txBody>
      </p:sp>
      <p:sp>
        <p:nvSpPr>
          <p:cNvPr id="3" name="Slide Number Placeholder 2">
            <a:extLst>
              <a:ext uri="{FF2B5EF4-FFF2-40B4-BE49-F238E27FC236}">
                <a16:creationId xmlns:a16="http://schemas.microsoft.com/office/drawing/2014/main" id="{44FA068E-16CC-4C2B-B757-FB0F886B740B}"/>
              </a:ext>
            </a:extLst>
          </p:cNvPr>
          <p:cNvSpPr>
            <a:spLocks noGrp="1"/>
          </p:cNvSpPr>
          <p:nvPr>
            <p:ph type="sldNum" sz="quarter" idx="17"/>
          </p:nvPr>
        </p:nvSpPr>
        <p:spPr/>
        <p:txBody>
          <a:bodyPr/>
          <a:lstStyle/>
          <a:p>
            <a:fld id="{CA7E3AA6-5088-D944-AC75-93D07D6D345B}" type="slidenum">
              <a:rPr lang="en-US" smtClean="0"/>
              <a:t>4</a:t>
            </a:fld>
            <a:endParaRPr lang="en-US"/>
          </a:p>
        </p:txBody>
      </p:sp>
      <p:pic>
        <p:nvPicPr>
          <p:cNvPr id="8" name="Picture 7" descr="Graphical user interface, text&#10;&#10;Description automatically generated">
            <a:extLst>
              <a:ext uri="{FF2B5EF4-FFF2-40B4-BE49-F238E27FC236}">
                <a16:creationId xmlns:a16="http://schemas.microsoft.com/office/drawing/2014/main" id="{8B4BD370-638C-A2FB-413C-1EB0F87DFF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747347" y="1328156"/>
            <a:ext cx="8992845" cy="51029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675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AD16-CD70-DEBE-11D9-AB2FB205A7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4AE2C6-A6FD-2414-EB20-1255D17B3C49}"/>
              </a:ext>
            </a:extLst>
          </p:cNvPr>
          <p:cNvSpPr>
            <a:spLocks noGrp="1"/>
          </p:cNvSpPr>
          <p:nvPr>
            <p:ph type="title"/>
          </p:nvPr>
        </p:nvSpPr>
        <p:spPr>
          <a:xfrm>
            <a:off x="464399" y="529201"/>
            <a:ext cx="8311301" cy="318525"/>
          </a:xfrm>
        </p:spPr>
        <p:txBody>
          <a:bodyPr lIns="0" tIns="0" rIns="0" bIns="0" anchor="t"/>
          <a:lstStyle/>
          <a:p>
            <a:pPr marL="719455" indent="-629920"/>
            <a:r>
              <a:rPr lang="en-GB" sz="2200" dirty="0">
                <a:ea typeface="Open Sans"/>
                <a:cs typeface="Open Sans"/>
              </a:rPr>
              <a:t>What is the relationship between people, nature, and climate?</a:t>
            </a:r>
            <a:endParaRPr lang="en-GB" sz="2200" dirty="0"/>
          </a:p>
        </p:txBody>
      </p:sp>
      <p:sp>
        <p:nvSpPr>
          <p:cNvPr id="3" name="Slide Number Placeholder 2">
            <a:extLst>
              <a:ext uri="{FF2B5EF4-FFF2-40B4-BE49-F238E27FC236}">
                <a16:creationId xmlns:a16="http://schemas.microsoft.com/office/drawing/2014/main" id="{A2EE3F76-8D2C-DF90-E399-A60FE8D22143}"/>
              </a:ext>
            </a:extLst>
          </p:cNvPr>
          <p:cNvSpPr>
            <a:spLocks noGrp="1"/>
          </p:cNvSpPr>
          <p:nvPr>
            <p:ph type="sldNum" sz="quarter" idx="17"/>
          </p:nvPr>
        </p:nvSpPr>
        <p:spPr/>
        <p:txBody>
          <a:bodyPr/>
          <a:lstStyle/>
          <a:p>
            <a:fld id="{CA7E3AA6-5088-D944-AC75-93D07D6D345B}" type="slidenum">
              <a:rPr lang="en-US" smtClean="0"/>
              <a:t>5</a:t>
            </a:fld>
            <a:endParaRPr lang="en-US"/>
          </a:p>
        </p:txBody>
      </p:sp>
      <p:pic>
        <p:nvPicPr>
          <p:cNvPr id="2" name="Picture 1" descr="A graph of a carbon budget&#10;&#10;Description automatically generated with medium confidence">
            <a:extLst>
              <a:ext uri="{FF2B5EF4-FFF2-40B4-BE49-F238E27FC236}">
                <a16:creationId xmlns:a16="http://schemas.microsoft.com/office/drawing/2014/main" id="{3738B051-A745-5100-9960-429F73FFF2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22740" y="1496293"/>
            <a:ext cx="10154015" cy="4407771"/>
          </a:xfrm>
          <a:prstGeom prst="rect">
            <a:avLst/>
          </a:prstGeom>
          <a:ln>
            <a:solidFill>
              <a:schemeClr val="tx1"/>
            </a:solidFill>
          </a:ln>
        </p:spPr>
      </p:pic>
      <p:sp>
        <p:nvSpPr>
          <p:cNvPr id="4" name="TextBox 3">
            <a:extLst>
              <a:ext uri="{FF2B5EF4-FFF2-40B4-BE49-F238E27FC236}">
                <a16:creationId xmlns:a16="http://schemas.microsoft.com/office/drawing/2014/main" id="{445541F2-0DA8-640F-ABB1-64F34ADD4CC5}"/>
              </a:ext>
            </a:extLst>
          </p:cNvPr>
          <p:cNvSpPr txBox="1"/>
          <p:nvPr/>
        </p:nvSpPr>
        <p:spPr>
          <a:xfrm>
            <a:off x="541580" y="6012264"/>
            <a:ext cx="10916334" cy="276999"/>
          </a:xfrm>
          <a:prstGeom prst="rect">
            <a:avLst/>
          </a:prstGeom>
          <a:noFill/>
        </p:spPr>
        <p:txBody>
          <a:bodyPr wrap="square" rtlCol="0">
            <a:spAutoFit/>
          </a:bodyPr>
          <a:lstStyle/>
          <a:p>
            <a:r>
              <a:rPr lang="en-GB" sz="1200" dirty="0"/>
              <a:t>Figures in B tons of CO2/year, average 2010 to 2019. From </a:t>
            </a:r>
            <a:r>
              <a:rPr lang="en-US" sz="1200" i="1" dirty="0" err="1">
                <a:hlinkClick r:id="rId4"/>
              </a:rPr>
              <a:t>Friedlingstein</a:t>
            </a:r>
            <a:r>
              <a:rPr lang="en-US" sz="1200" i="1" dirty="0">
                <a:hlinkClick r:id="rId4"/>
              </a:rPr>
              <a:t>, P. et al. (2022) Global Carbon Budget 2021. Earth Syst. Sci. Data 14(4): 1917-2005</a:t>
            </a:r>
            <a:endParaRPr lang="en-GB" sz="1200" dirty="0"/>
          </a:p>
        </p:txBody>
      </p:sp>
    </p:spTree>
    <p:extLst>
      <p:ext uri="{BB962C8B-B14F-4D97-AF65-F5344CB8AC3E}">
        <p14:creationId xmlns:p14="http://schemas.microsoft.com/office/powerpoint/2010/main" val="3656332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67911-81EF-CD93-08B7-5632B7D24C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D50896-4DA9-9239-8B2E-055C8BEC4BFB}"/>
              </a:ext>
            </a:extLst>
          </p:cNvPr>
          <p:cNvSpPr>
            <a:spLocks noGrp="1"/>
          </p:cNvSpPr>
          <p:nvPr>
            <p:ph type="title"/>
          </p:nvPr>
        </p:nvSpPr>
        <p:spPr>
          <a:xfrm>
            <a:off x="464399" y="529201"/>
            <a:ext cx="8311301" cy="318525"/>
          </a:xfrm>
        </p:spPr>
        <p:txBody>
          <a:bodyPr lIns="0" tIns="0" rIns="0" bIns="0" anchor="t"/>
          <a:lstStyle/>
          <a:p>
            <a:pPr marL="719455" indent="-629920"/>
            <a:r>
              <a:rPr lang="en-GB" sz="2200" dirty="0">
                <a:ea typeface="Open Sans"/>
                <a:cs typeface="Open Sans"/>
              </a:rPr>
              <a:t>What is the relationship between people, nature, and climate?</a:t>
            </a:r>
            <a:endParaRPr lang="en-GB" sz="2200" dirty="0"/>
          </a:p>
        </p:txBody>
      </p:sp>
      <p:sp>
        <p:nvSpPr>
          <p:cNvPr id="3" name="Slide Number Placeholder 2">
            <a:extLst>
              <a:ext uri="{FF2B5EF4-FFF2-40B4-BE49-F238E27FC236}">
                <a16:creationId xmlns:a16="http://schemas.microsoft.com/office/drawing/2014/main" id="{0E307AA1-558B-D003-281D-1A50258C6045}"/>
              </a:ext>
            </a:extLst>
          </p:cNvPr>
          <p:cNvSpPr>
            <a:spLocks noGrp="1"/>
          </p:cNvSpPr>
          <p:nvPr>
            <p:ph type="sldNum" sz="quarter" idx="17"/>
          </p:nvPr>
        </p:nvSpPr>
        <p:spPr/>
        <p:txBody>
          <a:bodyPr/>
          <a:lstStyle/>
          <a:p>
            <a:fld id="{CA7E3AA6-5088-D944-AC75-93D07D6D345B}" type="slidenum">
              <a:rPr lang="en-US" smtClean="0"/>
              <a:t>6</a:t>
            </a:fld>
            <a:endParaRPr lang="en-US"/>
          </a:p>
        </p:txBody>
      </p:sp>
      <p:pic>
        <p:nvPicPr>
          <p:cNvPr id="4" name="Picture 3" descr="A screenshot of a cell phone&#10;&#10;Description automatically generated">
            <a:extLst>
              <a:ext uri="{FF2B5EF4-FFF2-40B4-BE49-F238E27FC236}">
                <a16:creationId xmlns:a16="http://schemas.microsoft.com/office/drawing/2014/main" id="{DF45B21E-6C88-B1CA-7251-EAB3FB76AA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38129" y="1691814"/>
            <a:ext cx="3801979" cy="4717862"/>
          </a:xfrm>
          <a:prstGeom prst="rect">
            <a:avLst/>
          </a:prstGeom>
          <a:ln>
            <a:solidFill>
              <a:schemeClr val="tx1"/>
            </a:solidFill>
          </a:ln>
        </p:spPr>
      </p:pic>
      <p:pic>
        <p:nvPicPr>
          <p:cNvPr id="6" name="Picture 5" descr="A purple square with white text&#10;&#10;Description automatically generated">
            <a:extLst>
              <a:ext uri="{FF2B5EF4-FFF2-40B4-BE49-F238E27FC236}">
                <a16:creationId xmlns:a16="http://schemas.microsoft.com/office/drawing/2014/main" id="{623B3D24-7D6E-9E41-41B0-4E6AEE92B8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03575" y="2718196"/>
            <a:ext cx="5500685" cy="1172087"/>
          </a:xfrm>
          <a:prstGeom prst="rect">
            <a:avLst/>
          </a:prstGeom>
          <a:ln>
            <a:solidFill>
              <a:schemeClr val="tx1"/>
            </a:solidFill>
          </a:ln>
        </p:spPr>
      </p:pic>
      <p:pic>
        <p:nvPicPr>
          <p:cNvPr id="7" name="Picture 6" descr="A group of squares with white text&#10;&#10;Description automatically generated">
            <a:extLst>
              <a:ext uri="{FF2B5EF4-FFF2-40B4-BE49-F238E27FC236}">
                <a16:creationId xmlns:a16="http://schemas.microsoft.com/office/drawing/2014/main" id="{062E735B-160E-4DA7-4738-A30E1B52CC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78336" y="4139804"/>
            <a:ext cx="4225924" cy="2201247"/>
          </a:xfrm>
          <a:prstGeom prst="rect">
            <a:avLst/>
          </a:prstGeom>
          <a:ln>
            <a:solidFill>
              <a:schemeClr val="tx1"/>
            </a:solidFill>
          </a:ln>
        </p:spPr>
      </p:pic>
      <p:sp>
        <p:nvSpPr>
          <p:cNvPr id="8" name="TextBox 7">
            <a:extLst>
              <a:ext uri="{FF2B5EF4-FFF2-40B4-BE49-F238E27FC236}">
                <a16:creationId xmlns:a16="http://schemas.microsoft.com/office/drawing/2014/main" id="{06A9DFEA-367D-1AE1-47F9-CF155166BA23}"/>
              </a:ext>
            </a:extLst>
          </p:cNvPr>
          <p:cNvSpPr txBox="1"/>
          <p:nvPr/>
        </p:nvSpPr>
        <p:spPr>
          <a:xfrm>
            <a:off x="596784" y="1228963"/>
            <a:ext cx="6077508" cy="1107996"/>
          </a:xfrm>
          <a:prstGeom prst="rect">
            <a:avLst/>
          </a:prstGeom>
          <a:noFill/>
        </p:spPr>
        <p:txBody>
          <a:bodyPr wrap="square" rtlCol="0">
            <a:spAutoFit/>
          </a:bodyPr>
          <a:lstStyle/>
          <a:p>
            <a:r>
              <a:rPr lang="en-GB" sz="2200" dirty="0"/>
              <a:t>$44 T of GDP (nearly 50%) is dependent on the services nature provides. </a:t>
            </a:r>
          </a:p>
          <a:p>
            <a:r>
              <a:rPr lang="en-GB" sz="2200" dirty="0"/>
              <a:t>(</a:t>
            </a:r>
            <a:r>
              <a:rPr lang="en-GB" sz="2200" dirty="0">
                <a:hlinkClick r:id="rId6"/>
              </a:rPr>
              <a:t>World Economic Forum &amp; PwC, 2020</a:t>
            </a:r>
            <a:r>
              <a:rPr lang="en-GB" sz="2200" dirty="0"/>
              <a:t>)</a:t>
            </a:r>
          </a:p>
        </p:txBody>
      </p:sp>
    </p:spTree>
    <p:extLst>
      <p:ext uri="{BB962C8B-B14F-4D97-AF65-F5344CB8AC3E}">
        <p14:creationId xmlns:p14="http://schemas.microsoft.com/office/powerpoint/2010/main" val="1433665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00363B-08EC-478B-AD82-F37B62C9404E}"/>
              </a:ext>
            </a:extLst>
          </p:cNvPr>
          <p:cNvSpPr>
            <a:spLocks noGrp="1"/>
          </p:cNvSpPr>
          <p:nvPr>
            <p:ph type="title"/>
          </p:nvPr>
        </p:nvSpPr>
        <p:spPr>
          <a:xfrm>
            <a:off x="303010" y="422348"/>
            <a:ext cx="8146671" cy="445152"/>
          </a:xfrm>
        </p:spPr>
        <p:txBody>
          <a:bodyPr lIns="0" tIns="0" rIns="0" bIns="0" anchor="t"/>
          <a:lstStyle/>
          <a:p>
            <a:pPr marL="720000" indent="-630000"/>
            <a:r>
              <a:rPr lang="en-GB"/>
              <a:t>Nature loss recognized as a systemic risk</a:t>
            </a:r>
          </a:p>
        </p:txBody>
      </p:sp>
      <p:sp>
        <p:nvSpPr>
          <p:cNvPr id="3" name="Slide Number Placeholder 2">
            <a:extLst>
              <a:ext uri="{FF2B5EF4-FFF2-40B4-BE49-F238E27FC236}">
                <a16:creationId xmlns:a16="http://schemas.microsoft.com/office/drawing/2014/main" id="{44FA068E-16CC-4C2B-B757-FB0F886B740B}"/>
              </a:ext>
            </a:extLst>
          </p:cNvPr>
          <p:cNvSpPr>
            <a:spLocks noGrp="1"/>
          </p:cNvSpPr>
          <p:nvPr>
            <p:ph type="sldNum" sz="quarter" idx="17"/>
          </p:nvPr>
        </p:nvSpPr>
        <p:spPr/>
        <p:txBody>
          <a:bodyPr/>
          <a:lstStyle/>
          <a:p>
            <a:fld id="{CA7E3AA6-5088-D944-AC75-93D07D6D345B}" type="slidenum">
              <a:rPr lang="en-US" smtClean="0"/>
              <a:t>7</a:t>
            </a:fld>
            <a:endParaRPr lang="en-US"/>
          </a:p>
        </p:txBody>
      </p:sp>
      <p:pic>
        <p:nvPicPr>
          <p:cNvPr id="9" name="Picture 8" descr="A screen shot of a graph&#10;&#10;Description automatically generated">
            <a:extLst>
              <a:ext uri="{FF2B5EF4-FFF2-40B4-BE49-F238E27FC236}">
                <a16:creationId xmlns:a16="http://schemas.microsoft.com/office/drawing/2014/main" id="{C3849426-43A7-4FD7-888F-9E742C3D952F}"/>
              </a:ext>
            </a:extLst>
          </p:cNvPr>
          <p:cNvPicPr>
            <a:picLocks noChangeAspect="1"/>
          </p:cNvPicPr>
          <p:nvPr/>
        </p:nvPicPr>
        <p:blipFill>
          <a:blip r:embed="rId3"/>
          <a:stretch>
            <a:fillRect/>
          </a:stretch>
        </p:blipFill>
        <p:spPr>
          <a:xfrm>
            <a:off x="4212845" y="1251857"/>
            <a:ext cx="7979155" cy="5606143"/>
          </a:xfrm>
          <a:prstGeom prst="rect">
            <a:avLst/>
          </a:prstGeom>
        </p:spPr>
      </p:pic>
      <p:sp>
        <p:nvSpPr>
          <p:cNvPr id="2" name="TextBox 1">
            <a:extLst>
              <a:ext uri="{FF2B5EF4-FFF2-40B4-BE49-F238E27FC236}">
                <a16:creationId xmlns:a16="http://schemas.microsoft.com/office/drawing/2014/main" id="{13D13D11-C84E-8C05-AEB2-D8867E8009BE}"/>
              </a:ext>
            </a:extLst>
          </p:cNvPr>
          <p:cNvSpPr txBox="1"/>
          <p:nvPr/>
        </p:nvSpPr>
        <p:spPr>
          <a:xfrm>
            <a:off x="198992" y="1251857"/>
            <a:ext cx="3912855" cy="5547673"/>
          </a:xfrm>
          <a:prstGeom prst="rect">
            <a:avLst/>
          </a:prstGeom>
          <a:noFill/>
        </p:spPr>
        <p:txBody>
          <a:bodyPr wrap="square" rtlCol="0">
            <a:spAutoFit/>
          </a:bodyPr>
          <a:lstStyle/>
          <a:p>
            <a:r>
              <a:rPr lang="en-GB" sz="2200" dirty="0">
                <a:hlinkClick r:id="rId4"/>
              </a:rPr>
              <a:t>Global Risks Report</a:t>
            </a:r>
            <a:r>
              <a:rPr lang="en-GB" sz="2200" dirty="0"/>
              <a:t>:</a:t>
            </a:r>
            <a:br>
              <a:rPr lang="en-GB" sz="2200" dirty="0"/>
            </a:br>
            <a:r>
              <a:rPr lang="en-GB" sz="2200" dirty="0"/>
              <a:t>Relative severity of risks over a 2- and 10-year period</a:t>
            </a:r>
          </a:p>
          <a:p>
            <a:endParaRPr lang="en-GB" sz="2400" dirty="0"/>
          </a:p>
          <a:p>
            <a:pPr>
              <a:spcBef>
                <a:spcPts val="600"/>
              </a:spcBef>
            </a:pPr>
            <a:r>
              <a:rPr lang="en-GB" sz="2200" u="sng" dirty="0">
                <a:hlinkClick r:id="rId5"/>
              </a:rPr>
              <a:t>IPBES, 2019: </a:t>
            </a:r>
            <a:endParaRPr lang="en-GB" sz="2200" u="sng" dirty="0"/>
          </a:p>
          <a:p>
            <a:pPr marL="450850" lvl="1" indent="-342900">
              <a:lnSpc>
                <a:spcPct val="100000"/>
              </a:lnSpc>
              <a:spcBef>
                <a:spcPts val="600"/>
              </a:spcBef>
              <a:spcAft>
                <a:spcPts val="500"/>
              </a:spcAft>
              <a:buBlip>
                <a:blip r:embed="rId6"/>
              </a:buBlip>
              <a:tabLst>
                <a:tab pos="901700" algn="l"/>
              </a:tabLst>
            </a:pPr>
            <a:r>
              <a:rPr lang="en-GB" sz="2200" dirty="0">
                <a:latin typeface="+mn-lt"/>
                <a:ea typeface="Open Sans"/>
                <a:cs typeface="Open Sans"/>
              </a:rPr>
              <a:t>75% land and 66% marine ecosystems significantly altered.</a:t>
            </a:r>
          </a:p>
          <a:p>
            <a:pPr marL="450850" lvl="1" indent="-342900">
              <a:lnSpc>
                <a:spcPct val="100000"/>
              </a:lnSpc>
              <a:spcAft>
                <a:spcPts val="500"/>
              </a:spcAft>
              <a:buBlip>
                <a:blip r:embed="rId6"/>
              </a:buBlip>
              <a:tabLst>
                <a:tab pos="901700" algn="l"/>
              </a:tabLst>
            </a:pPr>
            <a:r>
              <a:rPr lang="en-GB" sz="2200" dirty="0">
                <a:latin typeface="+mn-lt"/>
                <a:ea typeface="Open Sans"/>
                <a:cs typeface="Open Sans"/>
              </a:rPr>
              <a:t>1/3</a:t>
            </a:r>
            <a:r>
              <a:rPr lang="en-GB" sz="2200" dirty="0">
                <a:solidFill>
                  <a:prstClr val="black"/>
                </a:solidFill>
                <a:latin typeface="+mn-lt"/>
                <a:ea typeface="Open Sans"/>
                <a:cs typeface="Open Sans"/>
              </a:rPr>
              <a:t> </a:t>
            </a:r>
            <a:r>
              <a:rPr lang="en-GB" sz="2200" dirty="0">
                <a:latin typeface="+mn-lt"/>
                <a:ea typeface="Open Sans"/>
                <a:cs typeface="Open Sans"/>
              </a:rPr>
              <a:t>global land and 3/4 freshwater resources devoted to agriculture.</a:t>
            </a:r>
          </a:p>
          <a:p>
            <a:pPr marL="450850" lvl="1" indent="-342900">
              <a:lnSpc>
                <a:spcPct val="100000"/>
              </a:lnSpc>
              <a:spcAft>
                <a:spcPts val="500"/>
              </a:spcAft>
              <a:buBlip>
                <a:blip r:embed="rId6"/>
              </a:buBlip>
              <a:tabLst>
                <a:tab pos="901700" algn="l"/>
              </a:tabLst>
            </a:pPr>
            <a:r>
              <a:rPr lang="en-GB" sz="2200" dirty="0">
                <a:latin typeface="+mn-lt"/>
                <a:ea typeface="Open Sans"/>
                <a:cs typeface="Open Sans"/>
              </a:rPr>
              <a:t>23% global land degraded.</a:t>
            </a:r>
          </a:p>
          <a:p>
            <a:pPr marL="450850" lvl="1" indent="-342900">
              <a:lnSpc>
                <a:spcPct val="100000"/>
              </a:lnSpc>
              <a:spcAft>
                <a:spcPts val="500"/>
              </a:spcAft>
              <a:buBlip>
                <a:blip r:embed="rId6"/>
              </a:buBlip>
              <a:tabLst>
                <a:tab pos="901700" algn="l"/>
              </a:tabLst>
            </a:pPr>
            <a:r>
              <a:rPr lang="en-GB" sz="2200" dirty="0">
                <a:latin typeface="+mn-lt"/>
                <a:ea typeface="Open Sans"/>
                <a:cs typeface="Open Sans"/>
              </a:rPr>
              <a:t>1 million species at risk of extinction.</a:t>
            </a:r>
          </a:p>
        </p:txBody>
      </p:sp>
    </p:spTree>
    <p:extLst>
      <p:ext uri="{BB962C8B-B14F-4D97-AF65-F5344CB8AC3E}">
        <p14:creationId xmlns:p14="http://schemas.microsoft.com/office/powerpoint/2010/main" val="1855943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A3B-05E6-FDEF-206F-75B7C6887691}"/>
              </a:ext>
            </a:extLst>
          </p:cNvPr>
          <p:cNvSpPr>
            <a:spLocks noGrp="1"/>
          </p:cNvSpPr>
          <p:nvPr>
            <p:ph type="title"/>
          </p:nvPr>
        </p:nvSpPr>
        <p:spPr>
          <a:xfrm>
            <a:off x="596784" y="629775"/>
            <a:ext cx="9382080" cy="445152"/>
          </a:xfrm>
        </p:spPr>
        <p:txBody>
          <a:bodyPr/>
          <a:lstStyle/>
          <a:p>
            <a:r>
              <a:rPr lang="en-GB"/>
              <a:t>Agenda</a:t>
            </a:r>
          </a:p>
        </p:txBody>
      </p:sp>
      <p:sp>
        <p:nvSpPr>
          <p:cNvPr id="4" name="Content Placeholder 3">
            <a:extLst>
              <a:ext uri="{FF2B5EF4-FFF2-40B4-BE49-F238E27FC236}">
                <a16:creationId xmlns:a16="http://schemas.microsoft.com/office/drawing/2014/main" id="{CBF47361-B761-0C80-3B16-5822CEEEBF2C}"/>
              </a:ext>
            </a:extLst>
          </p:cNvPr>
          <p:cNvSpPr>
            <a:spLocks noGrp="1"/>
          </p:cNvSpPr>
          <p:nvPr>
            <p:ph idx="1"/>
          </p:nvPr>
        </p:nvSpPr>
        <p:spPr>
          <a:xfrm>
            <a:off x="1209675" y="1409117"/>
            <a:ext cx="6305550" cy="3818402"/>
          </a:xfrm>
        </p:spPr>
        <p:txBody>
          <a:bodyPr lIns="0" tIns="0" rIns="0" bIns="0" anchor="t"/>
          <a:lstStyle/>
          <a:p>
            <a:pPr marL="285750" indent="-285750">
              <a:lnSpc>
                <a:spcPct val="150000"/>
              </a:lnSpc>
              <a:buBlip>
                <a:blip r:embed="rId3"/>
              </a:buBlip>
            </a:pPr>
            <a:r>
              <a:rPr lang="en-GB" sz="2200">
                <a:solidFill>
                  <a:schemeClr val="bg1">
                    <a:lumMod val="50000"/>
                  </a:schemeClr>
                </a:solidFill>
                <a:ea typeface="Open Sans"/>
                <a:cs typeface="Open Sans"/>
              </a:rPr>
              <a:t>Why nature? </a:t>
            </a:r>
          </a:p>
          <a:p>
            <a:pPr marL="285750" indent="-285750">
              <a:lnSpc>
                <a:spcPct val="150000"/>
              </a:lnSpc>
              <a:buBlip>
                <a:blip r:embed="rId3"/>
              </a:buBlip>
            </a:pPr>
            <a:r>
              <a:rPr lang="en-GB" sz="2200">
                <a:ea typeface="Open Sans"/>
                <a:cs typeface="Open Sans"/>
              </a:rPr>
              <a:t>How is nature defined? </a:t>
            </a:r>
            <a:endParaRPr lang="en-GB" sz="2200"/>
          </a:p>
          <a:p>
            <a:pPr marL="285750" indent="-285750">
              <a:lnSpc>
                <a:spcPct val="150000"/>
              </a:lnSpc>
              <a:buBlip>
                <a:blip r:embed="rId3"/>
              </a:buBlip>
            </a:pPr>
            <a:r>
              <a:rPr lang="en-GB" sz="2200">
                <a:solidFill>
                  <a:schemeClr val="bg1">
                    <a:lumMod val="50000"/>
                  </a:schemeClr>
                </a:solidFill>
                <a:ea typeface="Open Sans"/>
                <a:cs typeface="Open Sans"/>
              </a:rPr>
              <a:t>TNFD overview</a:t>
            </a:r>
          </a:p>
          <a:p>
            <a:pPr marL="285750" indent="-285750">
              <a:lnSpc>
                <a:spcPct val="150000"/>
              </a:lnSpc>
              <a:buBlip>
                <a:blip r:embed="rId3"/>
              </a:buBlip>
            </a:pPr>
            <a:r>
              <a:rPr lang="en-GB" sz="2200">
                <a:solidFill>
                  <a:schemeClr val="bg1">
                    <a:lumMod val="50000"/>
                  </a:schemeClr>
                </a:solidFill>
                <a:ea typeface="Open Sans"/>
                <a:cs typeface="Open Sans"/>
              </a:rPr>
              <a:t>SBTN overview</a:t>
            </a:r>
          </a:p>
          <a:p>
            <a:pPr marL="285750" indent="-285750">
              <a:lnSpc>
                <a:spcPct val="150000"/>
              </a:lnSpc>
              <a:buBlip>
                <a:blip r:embed="rId3"/>
              </a:buBlip>
            </a:pPr>
            <a:r>
              <a:rPr lang="en-GB" sz="2200">
                <a:solidFill>
                  <a:schemeClr val="bg1">
                    <a:lumMod val="50000"/>
                  </a:schemeClr>
                </a:solidFill>
                <a:ea typeface="Open Sans"/>
                <a:cs typeface="Open Sans"/>
              </a:rPr>
              <a:t>CDP's expanded scope</a:t>
            </a:r>
          </a:p>
          <a:p>
            <a:pPr marL="285750" indent="-285750">
              <a:lnSpc>
                <a:spcPct val="150000"/>
              </a:lnSpc>
              <a:buBlip>
                <a:blip r:embed="rId3"/>
              </a:buBlip>
            </a:pPr>
            <a:r>
              <a:rPr lang="en-GB" sz="2200">
                <a:solidFill>
                  <a:schemeClr val="bg1">
                    <a:lumMod val="50000"/>
                  </a:schemeClr>
                </a:solidFill>
                <a:ea typeface="Open Sans"/>
                <a:cs typeface="Open Sans"/>
              </a:rPr>
              <a:t>CDP’s recommended next steps on nature</a:t>
            </a:r>
          </a:p>
          <a:p>
            <a:pPr marL="285750" indent="-285750">
              <a:lnSpc>
                <a:spcPct val="150000"/>
              </a:lnSpc>
              <a:buBlip>
                <a:blip r:embed="rId3"/>
              </a:buBlip>
            </a:pPr>
            <a:endParaRPr lang="en-GB" sz="2200">
              <a:ea typeface="Open Sans"/>
              <a:cs typeface="Open Sans"/>
            </a:endParaRPr>
          </a:p>
        </p:txBody>
      </p:sp>
      <p:sp>
        <p:nvSpPr>
          <p:cNvPr id="5" name="Slide Number Placeholder 4">
            <a:extLst>
              <a:ext uri="{FF2B5EF4-FFF2-40B4-BE49-F238E27FC236}">
                <a16:creationId xmlns:a16="http://schemas.microsoft.com/office/drawing/2014/main" id="{69B0EA31-87F2-12A0-6BD2-A34A06B77639}"/>
              </a:ext>
            </a:extLst>
          </p:cNvPr>
          <p:cNvSpPr>
            <a:spLocks noGrp="1"/>
          </p:cNvSpPr>
          <p:nvPr>
            <p:ph type="sldNum" sz="quarter" idx="15"/>
          </p:nvPr>
        </p:nvSpPr>
        <p:spPr/>
        <p:txBody>
          <a:bodyPr/>
          <a:lstStyle/>
          <a:p>
            <a:fld id="{CA7E3AA6-5088-D944-AC75-93D07D6D345B}" type="slidenum">
              <a:rPr lang="en-US" smtClean="0"/>
              <a:t>8</a:t>
            </a:fld>
            <a:endParaRPr lang="en-US"/>
          </a:p>
        </p:txBody>
      </p:sp>
    </p:spTree>
    <p:extLst>
      <p:ext uri="{BB962C8B-B14F-4D97-AF65-F5344CB8AC3E}">
        <p14:creationId xmlns:p14="http://schemas.microsoft.com/office/powerpoint/2010/main" val="2364651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FAE2472-C535-430E-8E05-D31B4EB8B649}"/>
              </a:ext>
            </a:extLst>
          </p:cNvPr>
          <p:cNvSpPr>
            <a:spLocks noGrp="1"/>
          </p:cNvSpPr>
          <p:nvPr>
            <p:ph idx="15"/>
          </p:nvPr>
        </p:nvSpPr>
        <p:spPr>
          <a:xfrm>
            <a:off x="530737" y="1452282"/>
            <a:ext cx="11130525" cy="5068833"/>
          </a:xfrm>
        </p:spPr>
        <p:txBody>
          <a:bodyPr lIns="0" tIns="0" rIns="0" bIns="0" anchor="t"/>
          <a:lstStyle/>
          <a:p>
            <a:pPr marL="0" indent="0" algn="ctr">
              <a:lnSpc>
                <a:spcPct val="100000"/>
              </a:lnSpc>
              <a:spcBef>
                <a:spcPts val="0"/>
              </a:spcBef>
              <a:buNone/>
            </a:pPr>
            <a:r>
              <a:rPr lang="en-GB">
                <a:ea typeface="Open Sans"/>
                <a:cs typeface="Open Sans"/>
              </a:rPr>
              <a:t>“the natural world, with an emphasis on the diversity of living organisms (including people) and their interactions among themselves and with their environment.” </a:t>
            </a:r>
            <a:r>
              <a:rPr lang="en-GB" sz="1600">
                <a:ea typeface="Open Sans"/>
                <a:cs typeface="Open Sans"/>
              </a:rPr>
              <a:t>(</a:t>
            </a:r>
            <a:r>
              <a:rPr lang="en-GB" sz="1600">
                <a:ea typeface="Open Sans"/>
                <a:cs typeface="Open Sans"/>
                <a:hlinkClick r:id="rId3"/>
              </a:rPr>
              <a:t>TNFD, 2022</a:t>
            </a:r>
            <a:r>
              <a:rPr lang="en-GB" sz="1600">
                <a:ea typeface="Open Sans"/>
                <a:cs typeface="Open Sans"/>
              </a:rPr>
              <a:t>).</a:t>
            </a:r>
          </a:p>
        </p:txBody>
      </p:sp>
      <p:sp>
        <p:nvSpPr>
          <p:cNvPr id="5" name="Title 4">
            <a:extLst>
              <a:ext uri="{FF2B5EF4-FFF2-40B4-BE49-F238E27FC236}">
                <a16:creationId xmlns:a16="http://schemas.microsoft.com/office/drawing/2014/main" id="{9500363B-08EC-478B-AD82-F37B62C9404E}"/>
              </a:ext>
            </a:extLst>
          </p:cNvPr>
          <p:cNvSpPr>
            <a:spLocks noGrp="1"/>
          </p:cNvSpPr>
          <p:nvPr>
            <p:ph type="title"/>
          </p:nvPr>
        </p:nvSpPr>
        <p:spPr>
          <a:xfrm>
            <a:off x="596783" y="528365"/>
            <a:ext cx="9201191" cy="445152"/>
          </a:xfrm>
        </p:spPr>
        <p:txBody>
          <a:bodyPr lIns="0" tIns="0" rIns="0" bIns="0" anchor="t"/>
          <a:lstStyle/>
          <a:p>
            <a:r>
              <a:rPr lang="en-GB">
                <a:ea typeface="Open Sans"/>
                <a:cs typeface="Open Sans"/>
              </a:rPr>
              <a:t>How to define nature? </a:t>
            </a:r>
          </a:p>
        </p:txBody>
      </p:sp>
      <p:sp>
        <p:nvSpPr>
          <p:cNvPr id="3" name="Slide Number Placeholder 2">
            <a:extLst>
              <a:ext uri="{FF2B5EF4-FFF2-40B4-BE49-F238E27FC236}">
                <a16:creationId xmlns:a16="http://schemas.microsoft.com/office/drawing/2014/main" id="{44FA068E-16CC-4C2B-B757-FB0F886B740B}"/>
              </a:ext>
            </a:extLst>
          </p:cNvPr>
          <p:cNvSpPr>
            <a:spLocks noGrp="1"/>
          </p:cNvSpPr>
          <p:nvPr>
            <p:ph type="sldNum" sz="quarter" idx="17"/>
          </p:nvPr>
        </p:nvSpPr>
        <p:spPr/>
        <p:txBody>
          <a:bodyPr/>
          <a:lstStyle/>
          <a:p>
            <a:fld id="{CA7E3AA6-5088-D944-AC75-93D07D6D345B}" type="slidenum">
              <a:rPr lang="en-US" smtClean="0"/>
              <a:t>9</a:t>
            </a:fld>
            <a:endParaRPr lang="en-US"/>
          </a:p>
        </p:txBody>
      </p:sp>
      <p:pic>
        <p:nvPicPr>
          <p:cNvPr id="6" name="Picture 5" descr="DiagramDescription automatically generated">
            <a:extLst>
              <a:ext uri="{FF2B5EF4-FFF2-40B4-BE49-F238E27FC236}">
                <a16:creationId xmlns:a16="http://schemas.microsoft.com/office/drawing/2014/main" id="{35A9040B-C81C-786F-87B9-E80D1181EFAD}"/>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b="4462"/>
          <a:stretch/>
        </p:blipFill>
        <p:spPr bwMode="auto">
          <a:xfrm>
            <a:off x="1915790" y="2426409"/>
            <a:ext cx="5229898" cy="3839966"/>
          </a:xfrm>
          <a:prstGeom prst="rect">
            <a:avLst/>
          </a:prstGeom>
          <a:noFill/>
          <a:ln>
            <a:noFill/>
          </a:ln>
        </p:spPr>
      </p:pic>
      <p:sp>
        <p:nvSpPr>
          <p:cNvPr id="2" name="TextBox 1">
            <a:extLst>
              <a:ext uri="{FF2B5EF4-FFF2-40B4-BE49-F238E27FC236}">
                <a16:creationId xmlns:a16="http://schemas.microsoft.com/office/drawing/2014/main" id="{8F69EB1E-3612-BD15-5168-5C7601F60B28}"/>
              </a:ext>
            </a:extLst>
          </p:cNvPr>
          <p:cNvSpPr txBox="1"/>
          <p:nvPr/>
        </p:nvSpPr>
        <p:spPr>
          <a:xfrm>
            <a:off x="7853514" y="2858716"/>
            <a:ext cx="3746045" cy="2554545"/>
          </a:xfrm>
          <a:prstGeom prst="rect">
            <a:avLst/>
          </a:prstGeom>
          <a:noFill/>
          <a:ln>
            <a:solidFill>
              <a:schemeClr val="tx1"/>
            </a:solidFill>
          </a:ln>
        </p:spPr>
        <p:txBody>
          <a:bodyPr wrap="square" lIns="91440" tIns="45720" rIns="91440" bIns="45720" rtlCol="0" anchor="t">
            <a:spAutoFit/>
          </a:bodyPr>
          <a:lstStyle/>
          <a:p>
            <a:r>
              <a:rPr lang="en-GB" sz="2000" dirty="0"/>
              <a:t>2 components of each realm: </a:t>
            </a:r>
            <a:endParaRPr lang="en-GB" sz="2000" dirty="0">
              <a:cs typeface="Arial"/>
            </a:endParaRPr>
          </a:p>
          <a:p>
            <a:endParaRPr lang="en-GB" sz="2000" dirty="0">
              <a:cs typeface="Arial"/>
            </a:endParaRPr>
          </a:p>
          <a:p>
            <a:pPr marL="342900" indent="-342900">
              <a:buFont typeface="Calibri"/>
              <a:buChar char="-"/>
            </a:pPr>
            <a:r>
              <a:rPr lang="en-GB" sz="2000" dirty="0">
                <a:cs typeface="Arial"/>
              </a:rPr>
              <a:t>Living: </a:t>
            </a:r>
          </a:p>
          <a:p>
            <a:pPr marL="800100" lvl="1" indent="-342900">
              <a:buFont typeface="Courier New"/>
              <a:buChar char="o"/>
            </a:pPr>
            <a:r>
              <a:rPr lang="en-GB" sz="2000" dirty="0">
                <a:cs typeface="Arial"/>
              </a:rPr>
              <a:t>Biodiversity</a:t>
            </a:r>
          </a:p>
          <a:p>
            <a:pPr marL="800100" lvl="1" indent="-342900">
              <a:buFont typeface="Courier New"/>
              <a:buChar char="o"/>
            </a:pPr>
            <a:r>
              <a:rPr lang="en-GB" sz="2000" dirty="0">
                <a:cs typeface="Arial"/>
              </a:rPr>
              <a:t>Species Abundance</a:t>
            </a:r>
          </a:p>
          <a:p>
            <a:pPr marL="800100" lvl="1" indent="-342900">
              <a:buFont typeface="Courier New"/>
              <a:buChar char="o"/>
            </a:pPr>
            <a:endParaRPr lang="en-GB" sz="2000" dirty="0">
              <a:cs typeface="Arial"/>
            </a:endParaRPr>
          </a:p>
          <a:p>
            <a:pPr marL="342900" indent="-342900">
              <a:buFont typeface="Calibri"/>
              <a:buChar char="-"/>
            </a:pPr>
            <a:r>
              <a:rPr lang="en-GB" sz="2000" dirty="0">
                <a:cs typeface="Arial"/>
              </a:rPr>
              <a:t>Non-living: </a:t>
            </a:r>
          </a:p>
          <a:p>
            <a:pPr marL="800100" lvl="1" indent="-342900">
              <a:buFont typeface="Courier New"/>
              <a:buChar char="o"/>
            </a:pPr>
            <a:r>
              <a:rPr lang="en-GB" sz="2000" dirty="0">
                <a:cs typeface="Arial"/>
              </a:rPr>
              <a:t>Ecosystem condition</a:t>
            </a:r>
          </a:p>
        </p:txBody>
      </p:sp>
    </p:spTree>
    <p:extLst>
      <p:ext uri="{BB962C8B-B14F-4D97-AF65-F5344CB8AC3E}">
        <p14:creationId xmlns:p14="http://schemas.microsoft.com/office/powerpoint/2010/main" val="149080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CDP_Style">
      <a:dk1>
        <a:sysClr val="windowText" lastClr="000000"/>
      </a:dk1>
      <a:lt1>
        <a:sysClr val="window" lastClr="FFFFFF"/>
      </a:lt1>
      <a:dk2>
        <a:srgbClr val="FFFFFF"/>
      </a:dk2>
      <a:lt2>
        <a:srgbClr val="FFFFFF"/>
      </a:lt2>
      <a:accent1>
        <a:srgbClr val="B42E34"/>
      </a:accent1>
      <a:accent2>
        <a:srgbClr val="D11242"/>
      </a:accent2>
      <a:accent3>
        <a:srgbClr val="99ADB4"/>
      </a:accent3>
      <a:accent4>
        <a:srgbClr val="C2D1D4"/>
      </a:accent4>
      <a:accent5>
        <a:srgbClr val="ABAFA6"/>
      </a:accent5>
      <a:accent6>
        <a:srgbClr val="E1E8EC"/>
      </a:accent6>
      <a:hlink>
        <a:srgbClr val="000000"/>
      </a:hlink>
      <a:folHlink>
        <a:srgbClr val="000000"/>
      </a:folHlink>
    </a:clrScheme>
    <a:fontScheme name="CD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DP_Style">
      <a:dk1>
        <a:sysClr val="windowText" lastClr="000000"/>
      </a:dk1>
      <a:lt1>
        <a:sysClr val="window" lastClr="FFFFFF"/>
      </a:lt1>
      <a:dk2>
        <a:srgbClr val="FFFFFF"/>
      </a:dk2>
      <a:lt2>
        <a:srgbClr val="FFFFFF"/>
      </a:lt2>
      <a:accent1>
        <a:srgbClr val="B42E34"/>
      </a:accent1>
      <a:accent2>
        <a:srgbClr val="D11242"/>
      </a:accent2>
      <a:accent3>
        <a:srgbClr val="99ADB4"/>
      </a:accent3>
      <a:accent4>
        <a:srgbClr val="C2D1D4"/>
      </a:accent4>
      <a:accent5>
        <a:srgbClr val="ABAFA6"/>
      </a:accent5>
      <a:accent6>
        <a:srgbClr val="E1E8EC"/>
      </a:accent6>
      <a:hlink>
        <a:srgbClr val="000000"/>
      </a:hlink>
      <a:folHlink>
        <a:srgbClr val="000000"/>
      </a:folHlink>
    </a:clrScheme>
    <a:fontScheme name="CD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DP_Style">
      <a:dk1>
        <a:sysClr val="windowText" lastClr="000000"/>
      </a:dk1>
      <a:lt1>
        <a:sysClr val="window" lastClr="FFFFFF"/>
      </a:lt1>
      <a:dk2>
        <a:srgbClr val="FFFFFF"/>
      </a:dk2>
      <a:lt2>
        <a:srgbClr val="FFFFFF"/>
      </a:lt2>
      <a:accent1>
        <a:srgbClr val="B42E34"/>
      </a:accent1>
      <a:accent2>
        <a:srgbClr val="D11242"/>
      </a:accent2>
      <a:accent3>
        <a:srgbClr val="99ADB4"/>
      </a:accent3>
      <a:accent4>
        <a:srgbClr val="C2D1D4"/>
      </a:accent4>
      <a:accent5>
        <a:srgbClr val="ABAFA6"/>
      </a:accent5>
      <a:accent6>
        <a:srgbClr val="E1E8EC"/>
      </a:accent6>
      <a:hlink>
        <a:srgbClr val="000000"/>
      </a:hlink>
      <a:folHlink>
        <a:srgbClr val="000000"/>
      </a:folHlink>
    </a:clrScheme>
    <a:fontScheme name="CD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fb5292e-9571-4a07-826b-210a4acaeb6c">
      <UserInfo>
        <DisplayName>Julia Jian</DisplayName>
        <AccountId>687</AccountId>
        <AccountType/>
      </UserInfo>
      <UserInfo>
        <DisplayName>James Chamberlayne</DisplayName>
        <AccountId>1210</AccountId>
        <AccountType/>
      </UserInfo>
      <UserInfo>
        <DisplayName>Gabriel Herrera</DisplayName>
        <AccountId>52</AccountId>
        <AccountType/>
      </UserInfo>
      <UserInfo>
        <DisplayName>Justice Hadley</DisplayName>
        <AccountId>806</AccountId>
        <AccountType/>
      </UserInfo>
      <UserInfo>
        <DisplayName>Monique Ewerton</DisplayName>
        <AccountId>400</AccountId>
        <AccountType/>
      </UserInfo>
      <UserInfo>
        <DisplayName>David Kosciulek</DisplayName>
        <AccountId>1473</AccountId>
        <AccountType/>
      </UserInfo>
      <UserInfo>
        <DisplayName>Jeremy Edelman</DisplayName>
        <AccountId>781</AccountId>
        <AccountType/>
      </UserInfo>
      <UserInfo>
        <DisplayName>Bridget Schrempf</DisplayName>
        <AccountId>25</AccountId>
        <AccountType/>
      </UserInfo>
      <UserInfo>
        <DisplayName>Richard Freund</DisplayName>
        <AccountId>507</AccountId>
        <AccountType/>
      </UserInfo>
    </SharedWithUsers>
    <MediaLengthInSeconds xmlns="013314d7-22fa-487d-885b-d5b89942b7af" xsi:nil="true"/>
    <TaxCatchAll xmlns="bfb5292e-9571-4a07-826b-210a4acaeb6c" xsi:nil="true"/>
    <lcf76f155ced4ddcb4097134ff3c332f xmlns="013314d7-22fa-487d-885b-d5b89942b7a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45901512E5F74AA355AB982A34260A" ma:contentTypeVersion="17" ma:contentTypeDescription="Create a new document." ma:contentTypeScope="" ma:versionID="dfec03774f82bb50fb6f846acb71c623">
  <xsd:schema xmlns:xsd="http://www.w3.org/2001/XMLSchema" xmlns:xs="http://www.w3.org/2001/XMLSchema" xmlns:p="http://schemas.microsoft.com/office/2006/metadata/properties" xmlns:ns2="013314d7-22fa-487d-885b-d5b89942b7af" xmlns:ns3="bfb5292e-9571-4a07-826b-210a4acaeb6c" targetNamespace="http://schemas.microsoft.com/office/2006/metadata/properties" ma:root="true" ma:fieldsID="500013766ab8c4605e64453272a0b0a9" ns2:_="" ns3:_="">
    <xsd:import namespace="013314d7-22fa-487d-885b-d5b89942b7af"/>
    <xsd:import namespace="bfb5292e-9571-4a07-826b-210a4acae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3314d7-22fa-487d-885b-d5b89942b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800a4d-6b75-4023-8f7b-3ccf3fa91e5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b5292e-9571-4a07-826b-210a4acaeb6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becde22-706d-47e6-a426-a7c1a6b93eeb}" ma:internalName="TaxCatchAll" ma:showField="CatchAllData" ma:web="bfb5292e-9571-4a07-826b-210a4acaeb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03165E-A420-4E87-933E-37A2E4DEFB70}">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bfb5292e-9571-4a07-826b-210a4acaeb6c"/>
    <ds:schemaRef ds:uri="http://schemas.openxmlformats.org/package/2006/metadata/core-properties"/>
    <ds:schemaRef ds:uri="013314d7-22fa-487d-885b-d5b89942b7af"/>
    <ds:schemaRef ds:uri="http://www.w3.org/XML/1998/namespace"/>
  </ds:schemaRefs>
</ds:datastoreItem>
</file>

<file path=customXml/itemProps2.xml><?xml version="1.0" encoding="utf-8"?>
<ds:datastoreItem xmlns:ds="http://schemas.openxmlformats.org/officeDocument/2006/customXml" ds:itemID="{9FE521F4-625B-40C2-A613-94949DBBA6D5}">
  <ds:schemaRefs>
    <ds:schemaRef ds:uri="http://schemas.microsoft.com/sharepoint/v3/contenttype/forms"/>
  </ds:schemaRefs>
</ds:datastoreItem>
</file>

<file path=customXml/itemProps3.xml><?xml version="1.0" encoding="utf-8"?>
<ds:datastoreItem xmlns:ds="http://schemas.openxmlformats.org/officeDocument/2006/customXml" ds:itemID="{04A7C8A1-78F5-4F30-8976-10F2DED48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3314d7-22fa-487d-885b-d5b89942b7af"/>
    <ds:schemaRef ds:uri="bfb5292e-9571-4a07-826b-210a4acaeb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4136</Words>
  <Application>Microsoft Office PowerPoint</Application>
  <PresentationFormat>Grand écran</PresentationFormat>
  <Paragraphs>437</Paragraphs>
  <Slides>32</Slides>
  <Notes>29</Notes>
  <HiddenSlides>0</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32</vt:i4>
      </vt:variant>
    </vt:vector>
  </HeadingPairs>
  <TitlesOfParts>
    <vt:vector size="50" baseType="lpstr">
      <vt:lpstr>Arial</vt:lpstr>
      <vt:lpstr>Calibri</vt:lpstr>
      <vt:lpstr>Calibri Light</vt:lpstr>
      <vt:lpstr>Courier New</vt:lpstr>
      <vt:lpstr>Kanit</vt:lpstr>
      <vt:lpstr>Kanit Black</vt:lpstr>
      <vt:lpstr>Kanit Medium</vt:lpstr>
      <vt:lpstr>Lora</vt:lpstr>
      <vt:lpstr>Open Sans</vt:lpstr>
      <vt:lpstr>Segoe UI</vt:lpstr>
      <vt:lpstr>Symbol</vt:lpstr>
      <vt:lpstr>Times New Roman</vt:lpstr>
      <vt:lpstr>Trebuchet MS</vt:lpstr>
      <vt:lpstr>Wingdings 3</vt:lpstr>
      <vt:lpstr>Office Theme</vt:lpstr>
      <vt:lpstr>office theme</vt:lpstr>
      <vt:lpstr>Office Theme</vt:lpstr>
      <vt:lpstr>2_Office Theme</vt:lpstr>
      <vt:lpstr>Nature Disclosure and Strategies   Nicole Hardiman, Ph.D.  Nature Standards Lead  </vt:lpstr>
      <vt:lpstr>Housekeeping</vt:lpstr>
      <vt:lpstr>Agenda</vt:lpstr>
      <vt:lpstr>What is the relationship between people, nature, and climate?</vt:lpstr>
      <vt:lpstr>What is the relationship between people, nature, and climate?</vt:lpstr>
      <vt:lpstr>What is the relationship between people, nature, and climate?</vt:lpstr>
      <vt:lpstr>Nature loss recognized as a systemic risk</vt:lpstr>
      <vt:lpstr>Agenda</vt:lpstr>
      <vt:lpstr>How to define nature? </vt:lpstr>
      <vt:lpstr>Présentation PowerPoint</vt:lpstr>
      <vt:lpstr>Présentation PowerPoint</vt:lpstr>
      <vt:lpstr>Questions? </vt:lpstr>
      <vt:lpstr>Why TNFD &amp; SBTs for Nature?</vt:lpstr>
      <vt:lpstr>Agenda</vt:lpstr>
      <vt:lpstr>TNFD disclosure recommendations </vt:lpstr>
      <vt:lpstr>LEAP Framework:   </vt:lpstr>
      <vt:lpstr>TNFD LEAP Approach: Evaluate</vt:lpstr>
      <vt:lpstr>TNFD LEAP Approach: Evaluate</vt:lpstr>
      <vt:lpstr>TNFD LEAP Approach: Evaluate</vt:lpstr>
      <vt:lpstr>Agenda</vt:lpstr>
      <vt:lpstr>What are SBTs for Nature?</vt:lpstr>
      <vt:lpstr>SBTN’s Five Step Process</vt:lpstr>
      <vt:lpstr>SBTN’s Five Step Process</vt:lpstr>
      <vt:lpstr>Step 3: Freshwater Target Setting </vt:lpstr>
      <vt:lpstr>SBTN’s Five Step Process</vt:lpstr>
      <vt:lpstr>Questions? </vt:lpstr>
      <vt:lpstr>Agenda</vt:lpstr>
      <vt:lpstr>Présentation PowerPoint</vt:lpstr>
      <vt:lpstr>Présentation PowerPoint</vt:lpstr>
      <vt:lpstr>Agenda</vt:lpstr>
      <vt:lpstr>TNFD</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CHARNELLE</dc:creator>
  <cp:lastModifiedBy>MANDRON, SÉBASTIEN</cp:lastModifiedBy>
  <cp:revision>22</cp:revision>
  <dcterms:created xsi:type="dcterms:W3CDTF">2018-03-22T12:25:58Z</dcterms:created>
  <dcterms:modified xsi:type="dcterms:W3CDTF">2024-03-22T09:24:20Z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0x0101009B45901512E5F74AA355AB982A34260A</vt:lpwstr>
  </property>
  <property fmtid="{D5CDD505-2E9C-101B-9397-08002B2CF9AE}" pid="3" name="AuthorIds_UIVersion_8704">
    <vt:lpwstr>1096,921</vt:lpwstr>
  </property>
  <property fmtid="{D5CDD505-2E9C-101B-9397-08002B2CF9AE}" pid="4" name="AuthorIds_UIVersion_9216">
    <vt:lpwstr>942</vt:lpwstr>
  </property>
  <property fmtid="{D5CDD505-2E9C-101B-9397-08002B2CF9AE}" pid="5" name="Order">
    <vt:r8>851200</vt:r8>
  </property>
  <property fmtid="{D5CDD505-2E9C-101B-9397-08002B2CF9AE}" pid="6" name="xd_Signature">
    <vt:bool>false</vt:bool>
  </property>
  <property fmtid="{D5CDD505-2E9C-101B-9397-08002B2CF9AE}" pid="7" name="SharedWithUsers">
    <vt:lpwstr>687;#Chiara Gilbert</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MediaServiceImageTags">
    <vt:lpwstr/>
  </property>
</Properties>
</file>