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8" r:id="rId3"/>
  </p:sldMasterIdLst>
  <p:notesMasterIdLst>
    <p:notesMasterId r:id="rId6"/>
  </p:notesMasterIdLst>
  <p:sldIdLst>
    <p:sldId id="4379" r:id="rId4"/>
    <p:sldId id="438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DEA"/>
    <a:srgbClr val="F1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3447" autoAdjust="0"/>
  </p:normalViewPr>
  <p:slideViewPr>
    <p:cSldViewPr snapToGrid="0">
      <p:cViewPr varScale="1">
        <p:scale>
          <a:sx n="107" d="100"/>
          <a:sy n="107" d="100"/>
        </p:scale>
        <p:origin x="12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Drevelle" userId="25787b7b-6f67-41f8-a184-85cc43a5f860" providerId="ADAL" clId="{965335AC-872A-4BA1-BD46-AD04DD72A0B6}"/>
    <pc:docChg chg="delSld modSld">
      <pc:chgData name="Christophe Drevelle" userId="25787b7b-6f67-41f8-a184-85cc43a5f860" providerId="ADAL" clId="{965335AC-872A-4BA1-BD46-AD04DD72A0B6}" dt="2023-11-30T09:44:57.579" v="2" actId="20577"/>
      <pc:docMkLst>
        <pc:docMk/>
      </pc:docMkLst>
      <pc:sldChg chg="modSp mod">
        <pc:chgData name="Christophe Drevelle" userId="25787b7b-6f67-41f8-a184-85cc43a5f860" providerId="ADAL" clId="{965335AC-872A-4BA1-BD46-AD04DD72A0B6}" dt="2023-11-30T09:44:57.579" v="2" actId="20577"/>
        <pc:sldMkLst>
          <pc:docMk/>
          <pc:sldMk cId="3162779218" sldId="4379"/>
        </pc:sldMkLst>
        <pc:spChg chg="mod">
          <ac:chgData name="Christophe Drevelle" userId="25787b7b-6f67-41f8-a184-85cc43a5f860" providerId="ADAL" clId="{965335AC-872A-4BA1-BD46-AD04DD72A0B6}" dt="2023-11-30T09:44:57.579" v="2" actId="20577"/>
          <ac:spMkLst>
            <pc:docMk/>
            <pc:sldMk cId="3162779218" sldId="4379"/>
            <ac:spMk id="16" creationId="{F464A8AC-FAE5-4DBE-8E2E-E3F9F9888061}"/>
          </ac:spMkLst>
        </pc:spChg>
      </pc:sldChg>
      <pc:sldChg chg="del">
        <pc:chgData name="Christophe Drevelle" userId="25787b7b-6f67-41f8-a184-85cc43a5f860" providerId="ADAL" clId="{965335AC-872A-4BA1-BD46-AD04DD72A0B6}" dt="2023-11-30T09:44:46.292" v="0" actId="47"/>
        <pc:sldMkLst>
          <pc:docMk/>
          <pc:sldMk cId="3402730621" sldId="4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D481B-8EEC-4F91-8C72-F22FF04465A2}" type="datetimeFigureOut">
              <a:rPr lang="fr-FR" smtClean="0"/>
              <a:t>30/11/2023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5F33-A151-4631-9B0A-7DA7B3EC9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26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85166-5DF5-4A83-8C71-B2D7BABEC20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06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04722" y="2265276"/>
            <a:ext cx="7429660" cy="111504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323" b="1">
                <a:solidFill>
                  <a:srgbClr val="4F2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– this is made to fit on to two lines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04722" y="3886200"/>
            <a:ext cx="6018463" cy="550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62">
                <a:solidFill>
                  <a:schemeClr val="tx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 here</a:t>
            </a:r>
            <a:endParaRPr lang="fr-FR" dirty="0"/>
          </a:p>
        </p:txBody>
      </p:sp>
      <p:pic>
        <p:nvPicPr>
          <p:cNvPr id="8" name="Picture 2" descr="https://intranet.grant-thornton.fr/C8/communication/Branding%20illustrations/global_business3_rgb_teal.png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1" r="22628" b="11868"/>
          <a:stretch/>
        </p:blipFill>
        <p:spPr bwMode="auto">
          <a:xfrm flipV="1">
            <a:off x="5615946" y="2597931"/>
            <a:ext cx="6568129" cy="42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CBD7FF-E72D-42DE-B761-1FFA1954F3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2520280" cy="89737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85A7A9E-C8CF-47E5-9573-F6D2452F817F}"/>
              </a:ext>
            </a:extLst>
          </p:cNvPr>
          <p:cNvSpPr txBox="1">
            <a:spLocks/>
          </p:cNvSpPr>
          <p:nvPr userDrawn="1"/>
        </p:nvSpPr>
        <p:spPr>
          <a:xfrm>
            <a:off x="334332" y="6564934"/>
            <a:ext cx="4800000" cy="21602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FR" sz="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2021 Grant Thornton France –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144234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blanc, Appareils électroniques&#10;&#10;Description générée automatiquement">
            <a:extLst>
              <a:ext uri="{FF2B5EF4-FFF2-40B4-BE49-F238E27FC236}">
                <a16:creationId xmlns:a16="http://schemas.microsoft.com/office/drawing/2014/main" id="{8888C1A6-70A7-3023-E4DE-D14FB6C18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60000"/>
            <a:ext cx="10800000" cy="54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GT Walsheim Pro Medium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here to add title on this slide</a:t>
            </a:r>
          </a:p>
        </p:txBody>
      </p:sp>
      <p:pic>
        <p:nvPicPr>
          <p:cNvPr id="17" name="GTLogoNoTag" hidden="1">
            <a:extLst>
              <a:ext uri="{FF2B5EF4-FFF2-40B4-BE49-F238E27FC236}">
                <a16:creationId xmlns:a16="http://schemas.microsoft.com/office/drawing/2014/main" id="{A0324134-86C3-4452-824E-930B1FE40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0" y="572983"/>
            <a:ext cx="2615921" cy="6381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CD0DF0D-DB68-BFDA-1BD8-ED7DDA6C1C04}"/>
              </a:ext>
            </a:extLst>
          </p:cNvPr>
          <p:cNvSpPr txBox="1"/>
          <p:nvPr userDrawn="1"/>
        </p:nvSpPr>
        <p:spPr>
          <a:xfrm>
            <a:off x="203200" y="6566611"/>
            <a:ext cx="2921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fld id="{422296E4-8541-4529-AF99-CC2A409843EA}" type="slidenum">
              <a:rPr lang="fr-FR" sz="800" smtClean="0">
                <a:latin typeface="GT Walsheim Pro" panose="00000500000000000000" pitchFamily="2" charset="0"/>
              </a:rPr>
              <a:pPr>
                <a:lnSpc>
                  <a:spcPct val="100000"/>
                </a:lnSpc>
              </a:pPr>
              <a:t>‹N°›</a:t>
            </a:fld>
            <a:endParaRPr lang="fr-FR" sz="800">
              <a:latin typeface="GT Walsheim Pro" panose="000005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BB4CD5-FD0A-DB20-44DB-8E164017D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6" t="851"/>
          <a:stretch/>
        </p:blipFill>
        <p:spPr>
          <a:xfrm>
            <a:off x="-1" y="136931"/>
            <a:ext cx="341139" cy="914479"/>
          </a:xfrm>
          <a:prstGeom prst="rect">
            <a:avLst/>
          </a:prstGeom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1906C52B-2F73-D5B9-0233-F26E2A18BD7B}"/>
              </a:ext>
            </a:extLst>
          </p:cNvPr>
          <p:cNvCxnSpPr>
            <a:cxnSpLocks/>
          </p:cNvCxnSpPr>
          <p:nvPr userDrawn="1"/>
        </p:nvCxnSpPr>
        <p:spPr>
          <a:xfrm>
            <a:off x="203200" y="6519350"/>
            <a:ext cx="2523067" cy="0"/>
          </a:xfrm>
          <a:prstGeom prst="line">
            <a:avLst/>
          </a:prstGeom>
          <a:ln w="3175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342CEB3A-E281-39B9-DDF4-AE6586B218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29" y="6393365"/>
            <a:ext cx="1693171" cy="315009"/>
          </a:xfrm>
          <a:prstGeom prst="rect">
            <a:avLst/>
          </a:prstGeom>
        </p:spPr>
      </p:pic>
      <p:sp>
        <p:nvSpPr>
          <p:cNvPr id="2" name="Copyright">
            <a:extLst>
              <a:ext uri="{FF2B5EF4-FFF2-40B4-BE49-F238E27FC236}">
                <a16:creationId xmlns:a16="http://schemas.microsoft.com/office/drawing/2014/main" id="{C57FE68F-6557-B13D-561C-14647220F33F}"/>
              </a:ext>
            </a:extLst>
          </p:cNvPr>
          <p:cNvSpPr txBox="1"/>
          <p:nvPr userDrawn="1"/>
        </p:nvSpPr>
        <p:spPr>
          <a:xfrm>
            <a:off x="550267" y="6560918"/>
            <a:ext cx="1887269" cy="1574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600" noProof="0">
                <a:solidFill>
                  <a:schemeClr val="tx1"/>
                </a:solidFill>
                <a:latin typeface="GT Walsheim Pro Light" panose="020B0604020202020204" charset="0"/>
              </a:rPr>
              <a:t>©2023 Grant Thornton France. All rights reserved.</a:t>
            </a:r>
            <a:endParaRPr lang="fr-FR" sz="600" noProof="0">
              <a:solidFill>
                <a:schemeClr val="tx1"/>
              </a:solidFill>
              <a:latin typeface="GT Walsheim Pr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6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9665B5-068C-E068-20CC-92FEC738A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4849B1-D66B-5225-41FD-F5A9E419BD58}"/>
              </a:ext>
            </a:extLst>
          </p:cNvPr>
          <p:cNvSpPr/>
          <p:nvPr userDrawn="1"/>
        </p:nvSpPr>
        <p:spPr>
          <a:xfrm>
            <a:off x="0" y="0"/>
            <a:ext cx="3569918" cy="685671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75000">
                <a:schemeClr val="tx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cercle&#10;&#10;Description générée automatiquement">
            <a:extLst>
              <a:ext uri="{FF2B5EF4-FFF2-40B4-BE49-F238E27FC236}">
                <a16:creationId xmlns:a16="http://schemas.microsoft.com/office/drawing/2014/main" id="{FC7B9E35-2C6E-9152-D284-11A2D1F5E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34709"/>
            <a:ext cx="10137913" cy="5623291"/>
          </a:xfrm>
          <a:prstGeom prst="rect">
            <a:avLst/>
          </a:prstGeom>
        </p:spPr>
      </p:pic>
      <p:pic>
        <p:nvPicPr>
          <p:cNvPr id="17" name="GTLogoNoTag" hidden="1">
            <a:extLst>
              <a:ext uri="{FF2B5EF4-FFF2-40B4-BE49-F238E27FC236}">
                <a16:creationId xmlns:a16="http://schemas.microsoft.com/office/drawing/2014/main" id="{A0324134-86C3-4452-824E-930B1FE402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0" y="572983"/>
            <a:ext cx="2615921" cy="63813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552" y="2931506"/>
            <a:ext cx="5232401" cy="149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GT Walsheim Pro Medium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here to add </a:t>
            </a:r>
            <a:br>
              <a:rPr lang="en-US"/>
            </a:br>
            <a:r>
              <a:rPr lang="en-US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204079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4160348-FEF6-48CB-A649-E75FFDE64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F62CA3-4446-4E30-9E31-67AA1902076F}"/>
              </a:ext>
            </a:extLst>
          </p:cNvPr>
          <p:cNvSpPr/>
          <p:nvPr userDrawn="1"/>
        </p:nvSpPr>
        <p:spPr>
          <a:xfrm>
            <a:off x="482414" y="283544"/>
            <a:ext cx="11239686" cy="6276282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 descr="Letterhead Address">
            <a:extLst>
              <a:ext uri="{FF2B5EF4-FFF2-40B4-BE49-F238E27FC236}">
                <a16:creationId xmlns:a16="http://schemas.microsoft.com/office/drawing/2014/main" id="{7253D237-B410-48A8-9DA2-7A4A23398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77398" y="832830"/>
            <a:ext cx="1873943" cy="47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hangingPunct="0">
              <a:defRPr/>
            </a:pPr>
            <a:r>
              <a:rPr lang="fr-FR" sz="1026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29 rue du Pont - CS 20070</a:t>
            </a:r>
          </a:p>
          <a:p>
            <a:pPr algn="r" eaLnBrk="0" hangingPunct="0">
              <a:defRPr/>
            </a:pPr>
            <a:r>
              <a:rPr lang="fr-FR" sz="1026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92578 Neuilly-sur-Seine Cedex Téléphone : 01.41.25.85.85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E91B44-5496-46A5-A6C8-D8857FB07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5887" y="417726"/>
            <a:ext cx="1942570" cy="3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4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5" descr="Une image contenant extérieur, bâtiment, tour, rue&#10;&#10;Description générée automatiquement">
            <a:extLst>
              <a:ext uri="{FF2B5EF4-FFF2-40B4-BE49-F238E27FC236}">
                <a16:creationId xmlns:a16="http://schemas.microsoft.com/office/drawing/2014/main" id="{D01D2258-65B9-49D4-BF21-DBAEDDCD5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3935895" cy="29636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F0ACE0-28E6-40AE-AFFD-A18792BD37FF}"/>
              </a:ext>
            </a:extLst>
          </p:cNvPr>
          <p:cNvSpPr/>
          <p:nvPr userDrawn="1"/>
        </p:nvSpPr>
        <p:spPr>
          <a:xfrm>
            <a:off x="0" y="2963634"/>
            <a:ext cx="3935896" cy="389436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tIns="288000" rtlCol="0" anchor="t" anchorCtr="0"/>
          <a:lstStyle/>
          <a:p>
            <a:pPr marL="182563" defTabSz="829178"/>
            <a:endParaRPr lang="en-US" sz="1400" b="1" kern="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82563" defTabSz="829178"/>
            <a:endParaRPr lang="en-US" sz="1400" b="1" kern="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82563" defTabSz="829178"/>
            <a:endParaRPr lang="en-US" sz="1400" b="1" kern="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19C70C6-7580-4AF6-90A4-6AC1CCAF01DC}"/>
              </a:ext>
            </a:extLst>
          </p:cNvPr>
          <p:cNvCxnSpPr>
            <a:cxnSpLocks/>
          </p:cNvCxnSpPr>
          <p:nvPr userDrawn="1"/>
        </p:nvCxnSpPr>
        <p:spPr>
          <a:xfrm>
            <a:off x="331658" y="6519350"/>
            <a:ext cx="345334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pyright">
            <a:extLst>
              <a:ext uri="{FF2B5EF4-FFF2-40B4-BE49-F238E27FC236}">
                <a16:creationId xmlns:a16="http://schemas.microsoft.com/office/drawing/2014/main" id="{A03C5F51-17FF-44AD-8893-7A04F6236962}"/>
              </a:ext>
            </a:extLst>
          </p:cNvPr>
          <p:cNvSpPr txBox="1"/>
          <p:nvPr userDrawn="1"/>
        </p:nvSpPr>
        <p:spPr>
          <a:xfrm>
            <a:off x="632572" y="6572934"/>
            <a:ext cx="315092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600" noProof="0">
                <a:solidFill>
                  <a:schemeClr val="bg1"/>
                </a:solidFill>
              </a:rPr>
              <a:t>©2021 Grant Thornton France. </a:t>
            </a:r>
            <a:r>
              <a:rPr lang="en-US" sz="600" noProof="0" err="1">
                <a:solidFill>
                  <a:schemeClr val="bg1"/>
                </a:solidFill>
              </a:rPr>
              <a:t>Tous</a:t>
            </a:r>
            <a:r>
              <a:rPr lang="en-US" sz="600" noProof="0">
                <a:solidFill>
                  <a:schemeClr val="bg1"/>
                </a:solidFill>
              </a:rPr>
              <a:t> droits </a:t>
            </a:r>
            <a:r>
              <a:rPr lang="en-US" sz="600" noProof="0" err="1">
                <a:solidFill>
                  <a:schemeClr val="bg1"/>
                </a:solidFill>
              </a:rPr>
              <a:t>réservés</a:t>
            </a:r>
            <a:r>
              <a:rPr lang="en-US" sz="600" noProof="0">
                <a:solidFill>
                  <a:schemeClr val="bg1"/>
                </a:solidFill>
              </a:rPr>
              <a:t>.</a:t>
            </a:r>
            <a:endParaRPr lang="fr-FR" sz="600" noProof="0">
              <a:solidFill>
                <a:schemeClr val="bg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5A09F12E-ED4A-4F2D-924E-0CE8B3BDBBC0}"/>
              </a:ext>
            </a:extLst>
          </p:cNvPr>
          <p:cNvSpPr txBox="1">
            <a:spLocks/>
          </p:cNvSpPr>
          <p:nvPr userDrawn="1"/>
        </p:nvSpPr>
        <p:spPr>
          <a:xfrm>
            <a:off x="331657" y="6573467"/>
            <a:ext cx="244800" cy="183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0C512C-2A69-4D15-9349-877CDA6B8ABD}" type="slidenum">
              <a:rPr lang="en-GB" smtClean="0">
                <a:solidFill>
                  <a:schemeClr val="bg1"/>
                </a:solidFill>
              </a:rPr>
              <a:pPr/>
              <a:t>‹N°›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D99BB19-73C1-4841-88CB-FA5A047B3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5661" y="6472390"/>
            <a:ext cx="1332020" cy="2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BE3F40C7-9BA0-4916-BD6E-230AF7A47495}"/>
              </a:ext>
            </a:extLst>
          </p:cNvPr>
          <p:cNvCxnSpPr>
            <a:cxnSpLocks/>
          </p:cNvCxnSpPr>
          <p:nvPr userDrawn="1"/>
        </p:nvCxnSpPr>
        <p:spPr>
          <a:xfrm>
            <a:off x="331658" y="6519350"/>
            <a:ext cx="3453343" cy="0"/>
          </a:xfrm>
          <a:prstGeom prst="line">
            <a:avLst/>
          </a:prstGeom>
          <a:ln w="1905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pyright">
            <a:extLst>
              <a:ext uri="{FF2B5EF4-FFF2-40B4-BE49-F238E27FC236}">
                <a16:creationId xmlns:a16="http://schemas.microsoft.com/office/drawing/2014/main" id="{D51DE928-6A9B-43E8-90FE-090814FB64B2}"/>
              </a:ext>
            </a:extLst>
          </p:cNvPr>
          <p:cNvSpPr txBox="1"/>
          <p:nvPr userDrawn="1"/>
        </p:nvSpPr>
        <p:spPr>
          <a:xfrm>
            <a:off x="632572" y="6572934"/>
            <a:ext cx="315092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r-FR" sz="600" noProof="0" dirty="0">
                <a:solidFill>
                  <a:schemeClr val="tx1"/>
                </a:solidFill>
              </a:rPr>
              <a:t>Veille réglementaire </a:t>
            </a:r>
            <a:r>
              <a:rPr lang="fr-FR" sz="600" noProof="0" dirty="0" err="1">
                <a:solidFill>
                  <a:schemeClr val="tx1"/>
                </a:solidFill>
              </a:rPr>
              <a:t>AnaCredit</a:t>
            </a:r>
            <a:r>
              <a:rPr lang="fr-FR" sz="600" noProof="0" dirty="0">
                <a:solidFill>
                  <a:schemeClr val="tx1"/>
                </a:solidFill>
              </a:rPr>
              <a:t>  – </a:t>
            </a:r>
            <a:r>
              <a:rPr lang="fr-FR" sz="600" i="1" noProof="0" dirty="0">
                <a:solidFill>
                  <a:schemeClr val="tx2"/>
                </a:solidFill>
              </a:rPr>
              <a:t>Document confidentiel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59E8C6CC-BF27-401B-A299-C03DB56F0A20}"/>
              </a:ext>
            </a:extLst>
          </p:cNvPr>
          <p:cNvSpPr txBox="1">
            <a:spLocks/>
          </p:cNvSpPr>
          <p:nvPr userDrawn="1"/>
        </p:nvSpPr>
        <p:spPr>
          <a:xfrm>
            <a:off x="331657" y="6573467"/>
            <a:ext cx="244800" cy="183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0C512C-2A69-4D15-9349-877CDA6B8ABD}" type="slidenum">
              <a:rPr lang="en-GB" smtClean="0"/>
              <a:pPr/>
              <a:t>‹N°›</a:t>
            </a:fld>
            <a:endParaRPr lang="en-GB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82F905B-DFCD-4509-93F3-CA6DDABD24CC}"/>
              </a:ext>
            </a:extLst>
          </p:cNvPr>
          <p:cNvCxnSpPr/>
          <p:nvPr userDrawn="1"/>
        </p:nvCxnSpPr>
        <p:spPr>
          <a:xfrm>
            <a:off x="316401" y="889265"/>
            <a:ext cx="11521280" cy="0"/>
          </a:xfrm>
          <a:prstGeom prst="line">
            <a:avLst/>
          </a:prstGeom>
          <a:ln w="9525">
            <a:solidFill>
              <a:srgbClr val="C8BE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F00DC25-1B58-4E52-B8DA-B458E7DF0B6E}"/>
              </a:ext>
            </a:extLst>
          </p:cNvPr>
          <p:cNvCxnSpPr/>
          <p:nvPr userDrawn="1"/>
        </p:nvCxnSpPr>
        <p:spPr>
          <a:xfrm>
            <a:off x="316401" y="145815"/>
            <a:ext cx="11521280" cy="0"/>
          </a:xfrm>
          <a:prstGeom prst="line">
            <a:avLst/>
          </a:prstGeom>
          <a:ln w="9525">
            <a:solidFill>
              <a:srgbClr val="C8BE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7377D977-11EC-44B1-AE18-62086CF1D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5661" y="6472390"/>
            <a:ext cx="1332020" cy="247817"/>
          </a:xfrm>
          <a:prstGeom prst="rect">
            <a:avLst/>
          </a:prstGeom>
        </p:spPr>
      </p:pic>
      <p:sp>
        <p:nvSpPr>
          <p:cNvPr id="26" name="Title Placeholder 4">
            <a:extLst>
              <a:ext uri="{FF2B5EF4-FFF2-40B4-BE49-F238E27FC236}">
                <a16:creationId xmlns:a16="http://schemas.microsoft.com/office/drawing/2014/main" id="{263D1D50-83C8-4952-91EF-35FE9D5AF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657" y="137793"/>
            <a:ext cx="11506024" cy="751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2400" kern="1200" spc="-30" dirty="0" smtClean="0">
                <a:solidFill>
                  <a:schemeClr val="accen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983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6158" y="6519350"/>
            <a:ext cx="345334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2" y="2020888"/>
            <a:ext cx="5232401" cy="149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here to add </a:t>
            </a:r>
            <a:br>
              <a:rPr lang="en-US"/>
            </a:br>
            <a:r>
              <a:rPr lang="en-US"/>
              <a:t>title on this slide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1" y="4429126"/>
            <a:ext cx="5232400" cy="36407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1" y="5083709"/>
            <a:ext cx="5232400" cy="2857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position or firm</a:t>
            </a:r>
          </a:p>
        </p:txBody>
      </p:sp>
      <p:pic>
        <p:nvPicPr>
          <p:cNvPr id="17" name="GTLogoNoTag" hidden="1">
            <a:extLst>
              <a:ext uri="{FF2B5EF4-FFF2-40B4-BE49-F238E27FC236}">
                <a16:creationId xmlns:a16="http://schemas.microsoft.com/office/drawing/2014/main" id="{A0324134-86C3-4452-824E-930B1FE40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90" y="572983"/>
            <a:ext cx="2615921" cy="638130"/>
          </a:xfrm>
          <a:prstGeom prst="rect">
            <a:avLst/>
          </a:prstGeom>
        </p:spPr>
      </p:pic>
      <p:sp>
        <p:nvSpPr>
          <p:cNvPr id="18" name="Copyright"/>
          <p:cNvSpPr txBox="1"/>
          <p:nvPr userDrawn="1"/>
        </p:nvSpPr>
        <p:spPr>
          <a:xfrm>
            <a:off x="776157" y="6550870"/>
            <a:ext cx="315092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600" noProof="0">
                <a:solidFill>
                  <a:schemeClr val="bg1"/>
                </a:solidFill>
              </a:rPr>
              <a:t>©2020 Grant Thornton International Ltd. All rights reserved.</a:t>
            </a:r>
            <a:endParaRPr lang="fr-FR" sz="600" noProof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FB13F7-20F8-4C8B-AD1F-9086DAD95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A4EF1EF-E7AB-436B-B6B3-7E24AECE02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00" y="6391464"/>
            <a:ext cx="1942570" cy="36140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9B2D6F-287A-4500-8B83-51F0FCCDA5B4}"/>
              </a:ext>
            </a:extLst>
          </p:cNvPr>
          <p:cNvCxnSpPr>
            <a:cxnSpLocks/>
          </p:cNvCxnSpPr>
          <p:nvPr userDrawn="1"/>
        </p:nvCxnSpPr>
        <p:spPr>
          <a:xfrm>
            <a:off x="331658" y="6519350"/>
            <a:ext cx="345334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pyright">
            <a:extLst>
              <a:ext uri="{FF2B5EF4-FFF2-40B4-BE49-F238E27FC236}">
                <a16:creationId xmlns:a16="http://schemas.microsoft.com/office/drawing/2014/main" id="{0F997586-37B8-4960-86B6-E3E3FE18C49A}"/>
              </a:ext>
            </a:extLst>
          </p:cNvPr>
          <p:cNvSpPr txBox="1"/>
          <p:nvPr userDrawn="1"/>
        </p:nvSpPr>
        <p:spPr>
          <a:xfrm>
            <a:off x="632572" y="6572934"/>
            <a:ext cx="315092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600" noProof="0">
                <a:solidFill>
                  <a:schemeClr val="bg1"/>
                </a:solidFill>
              </a:rPr>
              <a:t>©2021 Grant Thornton France. </a:t>
            </a:r>
            <a:r>
              <a:rPr lang="en-US" sz="600" noProof="0" err="1">
                <a:solidFill>
                  <a:schemeClr val="bg1"/>
                </a:solidFill>
              </a:rPr>
              <a:t>Tous</a:t>
            </a:r>
            <a:r>
              <a:rPr lang="en-US" sz="600" noProof="0">
                <a:solidFill>
                  <a:schemeClr val="bg1"/>
                </a:solidFill>
              </a:rPr>
              <a:t> droits </a:t>
            </a:r>
            <a:r>
              <a:rPr lang="en-US" sz="600" noProof="0" err="1">
                <a:solidFill>
                  <a:schemeClr val="bg1"/>
                </a:solidFill>
              </a:rPr>
              <a:t>réservés</a:t>
            </a:r>
            <a:r>
              <a:rPr lang="en-US" sz="600" noProof="0">
                <a:solidFill>
                  <a:schemeClr val="bg1"/>
                </a:solidFill>
              </a:rPr>
              <a:t>.</a:t>
            </a:r>
            <a:endParaRPr lang="fr-FR" sz="600" noProof="0">
              <a:solidFill>
                <a:schemeClr val="bg1"/>
              </a:solidFill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124D10F-AD90-4943-BC56-A771737C37CB}"/>
              </a:ext>
            </a:extLst>
          </p:cNvPr>
          <p:cNvSpPr txBox="1">
            <a:spLocks/>
          </p:cNvSpPr>
          <p:nvPr userDrawn="1"/>
        </p:nvSpPr>
        <p:spPr>
          <a:xfrm>
            <a:off x="331657" y="6573467"/>
            <a:ext cx="244800" cy="183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0C512C-2A69-4D15-9349-877CDA6B8ABD}" type="slidenum">
              <a:rPr lang="en-GB" smtClean="0">
                <a:solidFill>
                  <a:schemeClr val="bg1"/>
                </a:solidFill>
              </a:rPr>
              <a:pPr/>
              <a:t>‹N°›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0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04722" y="2265276"/>
            <a:ext cx="7429660" cy="111504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323" b="1">
                <a:solidFill>
                  <a:srgbClr val="4F2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– this is made to fit on to two lines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04722" y="3886200"/>
            <a:ext cx="6018463" cy="550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62">
                <a:solidFill>
                  <a:schemeClr val="tx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 here</a:t>
            </a:r>
            <a:endParaRPr lang="fr-FR" dirty="0"/>
          </a:p>
        </p:txBody>
      </p:sp>
      <p:pic>
        <p:nvPicPr>
          <p:cNvPr id="8" name="Picture 2" descr="https://intranet.grant-thornton.fr/C8/communication/Branding%20illustrations/global_business3_rgb_teal.png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1" r="22628" b="11868"/>
          <a:stretch/>
        </p:blipFill>
        <p:spPr bwMode="auto">
          <a:xfrm flipV="1">
            <a:off x="5615946" y="2597931"/>
            <a:ext cx="6568129" cy="42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CBD7FF-E72D-42DE-B761-1FFA1954F3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2520280" cy="897372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85A7A9E-C8CF-47E5-9573-F6D2452F817F}"/>
              </a:ext>
            </a:extLst>
          </p:cNvPr>
          <p:cNvSpPr txBox="1">
            <a:spLocks/>
          </p:cNvSpPr>
          <p:nvPr userDrawn="1"/>
        </p:nvSpPr>
        <p:spPr>
          <a:xfrm>
            <a:off x="334332" y="6564934"/>
            <a:ext cx="4800000" cy="21602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FR" sz="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 2021 Grant Thornton France –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349550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316401" y="889265"/>
            <a:ext cx="11521280" cy="0"/>
          </a:xfrm>
          <a:prstGeom prst="line">
            <a:avLst/>
          </a:prstGeom>
          <a:ln w="9525">
            <a:solidFill>
              <a:srgbClr val="C8BE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 userDrawn="1"/>
        </p:nvCxnSpPr>
        <p:spPr>
          <a:xfrm>
            <a:off x="334332" y="6549197"/>
            <a:ext cx="11521280" cy="0"/>
          </a:xfrm>
          <a:prstGeom prst="line">
            <a:avLst/>
          </a:prstGeom>
          <a:ln w="19050">
            <a:solidFill>
              <a:srgbClr val="4F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C43AA99-F7EC-4C28-A5CE-72D6CC14C10D}"/>
              </a:ext>
            </a:extLst>
          </p:cNvPr>
          <p:cNvCxnSpPr/>
          <p:nvPr userDrawn="1"/>
        </p:nvCxnSpPr>
        <p:spPr>
          <a:xfrm>
            <a:off x="316401" y="145815"/>
            <a:ext cx="11521280" cy="0"/>
          </a:xfrm>
          <a:prstGeom prst="line">
            <a:avLst/>
          </a:prstGeom>
          <a:ln w="9525">
            <a:solidFill>
              <a:srgbClr val="C8BE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 userDrawn="1"/>
        </p:nvSpPr>
        <p:spPr>
          <a:xfrm>
            <a:off x="5837041" y="6642802"/>
            <a:ext cx="480000" cy="18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 </a:t>
            </a:r>
            <a:fld id="{1B0BB7EE-5480-4BF3-987E-3A36AAAB98F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‹N°›</a:t>
            </a:fld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4BE3CC-5E48-439C-9DBC-B1A4770C9A7A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24519"/>
          <a:stretch/>
        </p:blipFill>
        <p:spPr>
          <a:xfrm>
            <a:off x="9875612" y="6549197"/>
            <a:ext cx="1980000" cy="247498"/>
          </a:xfrm>
          <a:prstGeom prst="rect">
            <a:avLst/>
          </a:prstGeom>
        </p:spPr>
      </p:pic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0D49CEDD-BABB-4574-9432-3EE0F448DB55}"/>
              </a:ext>
            </a:extLst>
          </p:cNvPr>
          <p:cNvSpPr txBox="1">
            <a:spLocks/>
          </p:cNvSpPr>
          <p:nvPr userDrawn="1"/>
        </p:nvSpPr>
        <p:spPr>
          <a:xfrm>
            <a:off x="334332" y="6564934"/>
            <a:ext cx="4800000" cy="21602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Financial Services Advisory </a:t>
            </a:r>
            <a:r>
              <a:rPr lang="fr-FR" sz="800" b="0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</a:t>
            </a:r>
            <a:r>
              <a:rPr lang="fr-FR" sz="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Document de référence</a:t>
            </a:r>
            <a:endParaRPr lang="fr-FR" sz="8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83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ranet.grant-thornton.fr/C8/communication/Branding%20illustrations/global_business3_rgb_tea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1" r="22628" b="11868"/>
          <a:stretch/>
        </p:blipFill>
        <p:spPr bwMode="auto">
          <a:xfrm>
            <a:off x="5621587" y="366"/>
            <a:ext cx="6570413" cy="42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3118AE1-1D4E-4802-A34D-F168E0F42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2520280" cy="8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7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2E62D-A98C-4169-825A-27FE90DB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646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316401" y="889265"/>
            <a:ext cx="11521280" cy="0"/>
          </a:xfrm>
          <a:prstGeom prst="line">
            <a:avLst/>
          </a:prstGeom>
          <a:ln w="9525">
            <a:solidFill>
              <a:srgbClr val="C8BE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 userDrawn="1"/>
        </p:nvCxnSpPr>
        <p:spPr>
          <a:xfrm>
            <a:off x="334332" y="6549197"/>
            <a:ext cx="11521280" cy="0"/>
          </a:xfrm>
          <a:prstGeom prst="line">
            <a:avLst/>
          </a:prstGeom>
          <a:ln w="19050">
            <a:solidFill>
              <a:srgbClr val="4F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C43AA99-F7EC-4C28-A5CE-72D6CC14C10D}"/>
              </a:ext>
            </a:extLst>
          </p:cNvPr>
          <p:cNvCxnSpPr/>
          <p:nvPr userDrawn="1"/>
        </p:nvCxnSpPr>
        <p:spPr>
          <a:xfrm>
            <a:off x="316401" y="145815"/>
            <a:ext cx="11521280" cy="0"/>
          </a:xfrm>
          <a:prstGeom prst="line">
            <a:avLst/>
          </a:prstGeom>
          <a:ln w="9525">
            <a:solidFill>
              <a:srgbClr val="C8BE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 userDrawn="1"/>
        </p:nvSpPr>
        <p:spPr>
          <a:xfrm>
            <a:off x="5837041" y="6642802"/>
            <a:ext cx="480000" cy="18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 </a:t>
            </a:r>
            <a:fld id="{1B0BB7EE-5480-4BF3-987E-3A36AAAB98F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‹N°›</a:t>
            </a:fld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4BE3CC-5E48-439C-9DBC-B1A4770C9A7A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24519"/>
          <a:stretch/>
        </p:blipFill>
        <p:spPr>
          <a:xfrm>
            <a:off x="9875612" y="6549197"/>
            <a:ext cx="1980000" cy="247498"/>
          </a:xfrm>
          <a:prstGeom prst="rect">
            <a:avLst/>
          </a:prstGeom>
        </p:spPr>
      </p:pic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0D49CEDD-BABB-4574-9432-3EE0F448DB55}"/>
              </a:ext>
            </a:extLst>
          </p:cNvPr>
          <p:cNvSpPr txBox="1">
            <a:spLocks/>
          </p:cNvSpPr>
          <p:nvPr userDrawn="1"/>
        </p:nvSpPr>
        <p:spPr>
          <a:xfrm>
            <a:off x="334332" y="6564934"/>
            <a:ext cx="4800000" cy="21602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FR" sz="700" noProof="0" dirty="0">
                <a:solidFill>
                  <a:schemeClr val="tx1"/>
                </a:solidFill>
              </a:rPr>
              <a:t>Veille réglementaire </a:t>
            </a:r>
            <a:r>
              <a:rPr lang="fr-FR" sz="700" noProof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SFDR</a:t>
            </a:r>
            <a:r>
              <a:rPr lang="fr-FR" sz="700" noProof="0" dirty="0">
                <a:solidFill>
                  <a:schemeClr val="tx1"/>
                </a:solidFill>
              </a:rPr>
              <a:t> – </a:t>
            </a:r>
            <a:r>
              <a:rPr lang="fr-FR" sz="700" i="1" noProof="0" dirty="0">
                <a:solidFill>
                  <a:schemeClr val="tx2"/>
                </a:solidFill>
              </a:rPr>
              <a:t>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62772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>
            <a:cxnSpLocks/>
          </p:cNvCxnSpPr>
          <p:nvPr userDrawn="1"/>
        </p:nvCxnSpPr>
        <p:spPr>
          <a:xfrm>
            <a:off x="334332" y="6549197"/>
            <a:ext cx="11521280" cy="0"/>
          </a:xfrm>
          <a:prstGeom prst="line">
            <a:avLst/>
          </a:prstGeom>
          <a:ln w="19050">
            <a:solidFill>
              <a:srgbClr val="4F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24519"/>
          <a:stretch/>
        </p:blipFill>
        <p:spPr>
          <a:xfrm>
            <a:off x="9875612" y="6549197"/>
            <a:ext cx="1980000" cy="247498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5837041" y="6642802"/>
            <a:ext cx="480000" cy="18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 </a:t>
            </a:r>
            <a:fld id="{1B0BB7EE-5480-4BF3-987E-3A36AAAB98F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‹N°›</a:t>
            </a:fld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8115B6-DD6F-42DB-92C4-D7E2AE8E67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2520280" cy="897372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F253B216-6598-414A-8559-0D44986476FD}"/>
              </a:ext>
            </a:extLst>
          </p:cNvPr>
          <p:cNvSpPr txBox="1">
            <a:spLocks/>
          </p:cNvSpPr>
          <p:nvPr userDrawn="1"/>
        </p:nvSpPr>
        <p:spPr>
          <a:xfrm>
            <a:off x="334332" y="6564934"/>
            <a:ext cx="4800000" cy="21602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0" baseline="0" dirty="0">
                <a:latin typeface="+mn-lt"/>
              </a:rPr>
              <a:t>Financial Services - Nos expertises « Conseil »</a:t>
            </a:r>
            <a:r>
              <a:rPr lang="fr-FR" sz="800" b="0" dirty="0">
                <a:latin typeface="+mn-lt"/>
              </a:rPr>
              <a:t> –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 non confidentiel</a:t>
            </a:r>
          </a:p>
        </p:txBody>
      </p:sp>
    </p:spTree>
    <p:extLst>
      <p:ext uri="{BB962C8B-B14F-4D97-AF65-F5344CB8AC3E}">
        <p14:creationId xmlns:p14="http://schemas.microsoft.com/office/powerpoint/2010/main" val="529943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BFCBBDA-ED57-4189-8FE7-413547F20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2520280" cy="8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07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11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1" y="1557338"/>
            <a:ext cx="10655301" cy="92392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70457" y="3443289"/>
            <a:ext cx="10653193" cy="1897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776158" y="6519350"/>
            <a:ext cx="345334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fld id="{F7277711-C90C-4EFC-BA43-C39F2EE4297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Copyright"/>
          <p:cNvSpPr txBox="1"/>
          <p:nvPr userDrawn="1"/>
        </p:nvSpPr>
        <p:spPr>
          <a:xfrm>
            <a:off x="1135295" y="6550870"/>
            <a:ext cx="315092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r-FR" sz="600" noProof="0" dirty="0">
                <a:solidFill>
                  <a:schemeClr val="bg1"/>
                </a:solidFill>
              </a:rPr>
              <a:t>© 2018 Grant Thornton France</a:t>
            </a:r>
            <a:r>
              <a:rPr lang="fr-FR" sz="600" baseline="0" noProof="0" dirty="0">
                <a:solidFill>
                  <a:schemeClr val="bg1"/>
                </a:solidFill>
              </a:rPr>
              <a:t> – Tous droits réservés</a:t>
            </a:r>
            <a:endParaRPr lang="fr-FR" sz="6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65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25828" y="6517112"/>
            <a:ext cx="350167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624417" y="3492500"/>
            <a:ext cx="10943163" cy="2092741"/>
          </a:xfrm>
          <a:prstGeom prst="rect">
            <a:avLst/>
          </a:prstGeom>
        </p:spPr>
        <p:txBody>
          <a:bodyPr vert="horz" lIns="0" rIns="0"/>
          <a:lstStyle>
            <a:lvl1pPr algn="l" rtl="0">
              <a:lnSpc>
                <a:spcPts val="4533"/>
              </a:lnSpc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1604433"/>
            <a:ext cx="10943167" cy="85259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pyright"/>
          <p:cNvSpPr txBox="1"/>
          <p:nvPr userDrawn="1"/>
        </p:nvSpPr>
        <p:spPr>
          <a:xfrm>
            <a:off x="874936" y="6540838"/>
            <a:ext cx="3215833" cy="246221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©2021 Grant Thornton International Ltd.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2FF48407-9AE9-463E-9826-84A5E1C6074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178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25828" y="6517112"/>
            <a:ext cx="350167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624417" y="3492500"/>
            <a:ext cx="10943163" cy="2092741"/>
          </a:xfrm>
          <a:prstGeom prst="rect">
            <a:avLst/>
          </a:prstGeom>
        </p:spPr>
        <p:txBody>
          <a:bodyPr vert="horz" lIns="0" rIns="0"/>
          <a:lstStyle>
            <a:lvl1pPr algn="l" rtl="0">
              <a:lnSpc>
                <a:spcPts val="4533"/>
              </a:lnSpc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1604433"/>
            <a:ext cx="10943167" cy="85259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pyright"/>
          <p:cNvSpPr txBox="1"/>
          <p:nvPr userDrawn="1"/>
        </p:nvSpPr>
        <p:spPr>
          <a:xfrm>
            <a:off x="874936" y="6540838"/>
            <a:ext cx="3215833" cy="246221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©2021 Grant Thornton International Ltd.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FF48407-9AE9-463E-9826-84A5E1C6074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648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6158" y="6519350"/>
            <a:ext cx="345334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2" y="2020888"/>
            <a:ext cx="5232401" cy="149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here to add </a:t>
            </a:r>
            <a:br>
              <a:rPr lang="en-US"/>
            </a:br>
            <a:r>
              <a:rPr lang="en-US"/>
              <a:t>title on this slide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1" y="4429126"/>
            <a:ext cx="5232400" cy="36407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1" y="5083709"/>
            <a:ext cx="5232400" cy="2857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position or firm</a:t>
            </a:r>
          </a:p>
        </p:txBody>
      </p:sp>
      <p:pic>
        <p:nvPicPr>
          <p:cNvPr id="17" name="GTLogoNoTag" hidden="1">
            <a:extLst>
              <a:ext uri="{FF2B5EF4-FFF2-40B4-BE49-F238E27FC236}">
                <a16:creationId xmlns:a16="http://schemas.microsoft.com/office/drawing/2014/main" id="{A0324134-86C3-4452-824E-930B1FE40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90" y="572983"/>
            <a:ext cx="2615921" cy="638130"/>
          </a:xfrm>
          <a:prstGeom prst="rect">
            <a:avLst/>
          </a:prstGeom>
        </p:spPr>
      </p:pic>
      <p:sp>
        <p:nvSpPr>
          <p:cNvPr id="18" name="Copyright"/>
          <p:cNvSpPr txBox="1"/>
          <p:nvPr userDrawn="1"/>
        </p:nvSpPr>
        <p:spPr>
          <a:xfrm>
            <a:off x="776157" y="6550870"/>
            <a:ext cx="315092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600" noProof="0">
                <a:solidFill>
                  <a:schemeClr val="bg1"/>
                </a:solidFill>
              </a:rPr>
              <a:t>©2020 Grant Thornton International Ltd. All rights reserved.</a:t>
            </a:r>
            <a:endParaRPr lang="fr-FR" sz="600" noProof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FB13F7-20F8-4C8B-AD1F-9086DAD95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A4EF1EF-E7AB-436B-B6B3-7E24AECE02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100" y="6391464"/>
            <a:ext cx="1942570" cy="3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6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tranet.grant-thornton.fr/C8/communication/Branding%20illustrations/global_business3_rgb_teal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1" r="22628" b="11868"/>
          <a:stretch/>
        </p:blipFill>
        <p:spPr bwMode="auto">
          <a:xfrm>
            <a:off x="5621587" y="366"/>
            <a:ext cx="6570413" cy="42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3118AE1-1D4E-4802-A34D-F168E0F42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2520280" cy="8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2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2E62D-A98C-4169-825A-27FE90DB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009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>
            <a:cxnSpLocks/>
          </p:cNvCxnSpPr>
          <p:nvPr userDrawn="1"/>
        </p:nvCxnSpPr>
        <p:spPr>
          <a:xfrm>
            <a:off x="334332" y="6549197"/>
            <a:ext cx="11521280" cy="0"/>
          </a:xfrm>
          <a:prstGeom prst="line">
            <a:avLst/>
          </a:prstGeom>
          <a:ln w="19050">
            <a:solidFill>
              <a:srgbClr val="4F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24519"/>
          <a:stretch/>
        </p:blipFill>
        <p:spPr>
          <a:xfrm>
            <a:off x="9875612" y="6549197"/>
            <a:ext cx="1980000" cy="247498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5837041" y="6642802"/>
            <a:ext cx="480000" cy="18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 </a:t>
            </a:r>
            <a:fld id="{1B0BB7EE-5480-4BF3-987E-3A36AAAB98F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‹N°›</a:t>
            </a:fld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8115B6-DD6F-42DB-92C4-D7E2AE8E67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2520280" cy="897372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F253B216-6598-414A-8559-0D44986476FD}"/>
              </a:ext>
            </a:extLst>
          </p:cNvPr>
          <p:cNvSpPr txBox="1">
            <a:spLocks/>
          </p:cNvSpPr>
          <p:nvPr userDrawn="1"/>
        </p:nvSpPr>
        <p:spPr>
          <a:xfrm>
            <a:off x="334332" y="6564934"/>
            <a:ext cx="4800000" cy="21602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0" baseline="0" dirty="0">
                <a:latin typeface="+mn-lt"/>
              </a:rPr>
              <a:t>Financial Services - Nos expertises « Conseil »</a:t>
            </a:r>
            <a:r>
              <a:rPr lang="fr-FR" sz="800" b="0" dirty="0">
                <a:latin typeface="+mn-lt"/>
              </a:rPr>
              <a:t> – </a:t>
            </a:r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 non confidentiel</a:t>
            </a:r>
          </a:p>
        </p:txBody>
      </p:sp>
    </p:spTree>
    <p:extLst>
      <p:ext uri="{BB962C8B-B14F-4D97-AF65-F5344CB8AC3E}">
        <p14:creationId xmlns:p14="http://schemas.microsoft.com/office/powerpoint/2010/main" val="291357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BFCBBDA-ED57-4189-8FE7-413547F20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2520280" cy="8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11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1" y="1557338"/>
            <a:ext cx="10655301" cy="92392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70457" y="3443289"/>
            <a:ext cx="10653193" cy="1897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776158" y="6519350"/>
            <a:ext cx="345334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fld id="{F7277711-C90C-4EFC-BA43-C39F2EE42975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Copyright"/>
          <p:cNvSpPr txBox="1"/>
          <p:nvPr userDrawn="1"/>
        </p:nvSpPr>
        <p:spPr>
          <a:xfrm>
            <a:off x="1135295" y="6550870"/>
            <a:ext cx="315092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r-FR" sz="600" noProof="0" dirty="0">
                <a:solidFill>
                  <a:schemeClr val="bg1"/>
                </a:solidFill>
              </a:rPr>
              <a:t>© 2018 Grant Thornton France</a:t>
            </a:r>
            <a:r>
              <a:rPr lang="fr-FR" sz="600" baseline="0" noProof="0" dirty="0">
                <a:solidFill>
                  <a:schemeClr val="bg1"/>
                </a:solidFill>
              </a:rPr>
              <a:t> – Tous droits réservés</a:t>
            </a:r>
            <a:endParaRPr lang="fr-FR" sz="6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25828" y="6517112"/>
            <a:ext cx="350167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624417" y="3492500"/>
            <a:ext cx="10943163" cy="2092741"/>
          </a:xfrm>
          <a:prstGeom prst="rect">
            <a:avLst/>
          </a:prstGeom>
        </p:spPr>
        <p:txBody>
          <a:bodyPr vert="horz" lIns="0" rIns="0"/>
          <a:lstStyle>
            <a:lvl1pPr algn="l" rtl="0">
              <a:lnSpc>
                <a:spcPts val="4533"/>
              </a:lnSpc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1604433"/>
            <a:ext cx="10943167" cy="85259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pyright"/>
          <p:cNvSpPr txBox="1"/>
          <p:nvPr userDrawn="1"/>
        </p:nvSpPr>
        <p:spPr>
          <a:xfrm>
            <a:off x="874936" y="6540838"/>
            <a:ext cx="3215833" cy="246221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©2021 Grant Thornton International Ltd.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2FF48407-9AE9-463E-9826-84A5E1C6074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94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25828" y="6517112"/>
            <a:ext cx="350167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624417" y="3492500"/>
            <a:ext cx="10943163" cy="2092741"/>
          </a:xfrm>
          <a:prstGeom prst="rect">
            <a:avLst/>
          </a:prstGeom>
        </p:spPr>
        <p:txBody>
          <a:bodyPr vert="horz" lIns="0" rIns="0"/>
          <a:lstStyle>
            <a:lvl1pPr algn="l" rtl="0">
              <a:lnSpc>
                <a:spcPts val="4533"/>
              </a:lnSpc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1604433"/>
            <a:ext cx="10943167" cy="85259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pyright"/>
          <p:cNvSpPr txBox="1"/>
          <p:nvPr userDrawn="1"/>
        </p:nvSpPr>
        <p:spPr>
          <a:xfrm>
            <a:off x="874936" y="6540838"/>
            <a:ext cx="3215833" cy="246221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©2021 Grant Thornton International Ltd.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FF48407-9AE9-463E-9826-84A5E1C6074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1" r:id="rId10"/>
    <p:sldLayoutId id="2147483692" r:id="rId11"/>
  </p:sldLayoutIdLst>
  <p:hf hd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1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sldNum="0"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0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hd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FDFC58-CFCD-3C4B-2991-6A9617388AD2}"/>
              </a:ext>
            </a:extLst>
          </p:cNvPr>
          <p:cNvSpPr/>
          <p:nvPr/>
        </p:nvSpPr>
        <p:spPr>
          <a:xfrm>
            <a:off x="1665962" y="479637"/>
            <a:ext cx="413359" cy="549010"/>
          </a:xfrm>
          <a:prstGeom prst="rect">
            <a:avLst/>
          </a:prstGeom>
          <a:solidFill>
            <a:srgbClr val="0D15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464A8AC-FAE5-4DBE-8E2E-E3F9F98880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8280" y="4902793"/>
            <a:ext cx="6039636" cy="1498600"/>
          </a:xfrm>
          <a:effectLst/>
        </p:spPr>
        <p:txBody>
          <a:bodyPr vert="horz" lIns="0" tIns="0" rIns="0" bIns="0" anchor="t"/>
          <a:lstStyle/>
          <a:p>
            <a:pPr>
              <a:spcAft>
                <a:spcPts val="0"/>
              </a:spcAft>
            </a:pPr>
            <a:r>
              <a:rPr lang="fr-FR" sz="2800" dirty="0">
                <a:latin typeface="GT Walsheim Pro" panose="00000500000000000000" pitchFamily="2" charset="0"/>
              </a:rPr>
              <a:t>Articulation entre les réglementations SFDR, CSRD et Taxonomie Européenne</a:t>
            </a:r>
            <a:endParaRPr lang="fr-FR" dirty="0"/>
          </a:p>
          <a:p>
            <a:pPr>
              <a:spcAft>
                <a:spcPts val="0"/>
              </a:spcAft>
            </a:pPr>
            <a:endParaRPr lang="fr-FR" sz="2000" dirty="0">
              <a:latin typeface="GT Walsheim Pro" panose="000005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GT Walsheim Pro" panose="00000500000000000000" pitchFamily="2" charset="0"/>
              </a:rPr>
              <a:t>30/11/2023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83BCA0-8EDD-44F1-A93D-6C2E9B73C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170" y="479637"/>
            <a:ext cx="2840013" cy="54901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16277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06C97E-49E1-41A2-F4E9-1F7A8CFE4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Ins="0"/>
          <a:lstStyle/>
          <a:p>
            <a:r>
              <a:rPr lang="en-GB" dirty="0">
                <a:solidFill>
                  <a:schemeClr val="accent1"/>
                </a:solidFill>
                <a:cs typeface="GT Walsheim Pro Medium" panose="020B0604020202020204" charset="0"/>
              </a:rPr>
              <a:t>Articulation entre les </a:t>
            </a:r>
            <a:r>
              <a:rPr lang="en-GB" dirty="0" err="1">
                <a:solidFill>
                  <a:schemeClr val="accent1"/>
                </a:solidFill>
                <a:cs typeface="GT Walsheim Pro Medium" panose="020B0604020202020204" charset="0"/>
              </a:rPr>
              <a:t>réglementations</a:t>
            </a:r>
            <a:r>
              <a:rPr lang="en-GB" dirty="0">
                <a:solidFill>
                  <a:schemeClr val="accent1"/>
                </a:solidFill>
                <a:cs typeface="GT Walsheim Pro Medium" panose="020B0604020202020204" charset="0"/>
              </a:rPr>
              <a:t> ESG</a:t>
            </a:r>
            <a:endParaRPr lang="fr-FR" dirty="0">
              <a:solidFill>
                <a:schemeClr val="accent1"/>
              </a:solidFill>
              <a:cs typeface="GT Walsheim Pro Medium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75041-2FE6-4AEF-B4D9-B4529540F922}"/>
              </a:ext>
            </a:extLst>
          </p:cNvPr>
          <p:cNvSpPr/>
          <p:nvPr/>
        </p:nvSpPr>
        <p:spPr>
          <a:xfrm>
            <a:off x="719999" y="1241660"/>
            <a:ext cx="3765373" cy="5101389"/>
          </a:xfrm>
          <a:prstGeom prst="rect">
            <a:avLst/>
          </a:prstGeom>
        </p:spPr>
        <p:txBody>
          <a:bodyPr wrap="square" lIns="0" rIns="0" numCol="1" spcCol="21600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Afin de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respecter l’Accord de Paris de 2015 et le Pacte Vert européen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l’Union européenne a mis en place une série de réglementations ESG notamment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CSRD, la Taxonomie Européenne et la SFDR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fr-FR" sz="1300" dirty="0">
              <a:solidFill>
                <a:srgbClr val="000000"/>
              </a:solidFill>
              <a:latin typeface="GT Walsheim Pro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Bien qu’elles soient distinctes,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réglementations CSRD et SFDR sont </a:t>
            </a:r>
            <a:r>
              <a:rPr lang="fr-FR" sz="1300" b="1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complémentaires</a:t>
            </a:r>
            <a:r>
              <a:rPr lang="fr-FR" sz="130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poursuivent des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similaires 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matière de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transparence et de comparabilité des informations ESG 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indicateurs qui seront publiés 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 les entreprises sont les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critères de prise de décisions d’investissements 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 acteurs financiers,</a:t>
            </a:r>
          </a:p>
          <a:p>
            <a:pPr marL="285750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investisseurs vont être beaucoup plus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exigeants envers les entreprises 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concernant la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transparence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la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durabilité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leurs activités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(alignement avec la Taxonomie UE) car ils devront eux aussi reporter ces données consolidées au niveau de leurs portefeuilles.</a:t>
            </a:r>
          </a:p>
          <a:p>
            <a:pPr marL="285750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1300" dirty="0">
              <a:solidFill>
                <a:srgbClr val="000000"/>
              </a:solidFill>
              <a:latin typeface="GT Walsheim Pro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Ci-contre un </a:t>
            </a:r>
            <a:r>
              <a:rPr lang="fr-FR" sz="1300" b="1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schéma illustrant l’articulation </a:t>
            </a:r>
            <a:r>
              <a:rPr lang="fr-FR" sz="1300" dirty="0">
                <a:solidFill>
                  <a:srgbClr val="000000"/>
                </a:solidFill>
                <a:latin typeface="GT Walsheim Pro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entre ces réglementations.</a:t>
            </a:r>
            <a:endParaRPr lang="fr-FR" sz="1300" dirty="0">
              <a:latin typeface="GT Walsheim Pro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9F13FF1-5A89-2A5F-C16E-98D229E4B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56" y="1606684"/>
            <a:ext cx="7345273" cy="36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4099"/>
      </p:ext>
    </p:extLst>
  </p:cSld>
  <p:clrMapOvr>
    <a:masterClrMapping/>
  </p:clrMapOvr>
</p:sld>
</file>

<file path=ppt/theme/theme1.xml><?xml version="1.0" encoding="utf-8"?>
<a:theme xmlns:a="http://schemas.openxmlformats.org/drawingml/2006/main" name="3_Thème Office">
  <a:themeElements>
    <a:clrScheme name="GT">
      <a:dk1>
        <a:sysClr val="windowText" lastClr="000000"/>
      </a:dk1>
      <a:lt1>
        <a:sysClr val="window" lastClr="FFFFFF"/>
      </a:lt1>
      <a:dk2>
        <a:srgbClr val="747678"/>
      </a:dk2>
      <a:lt2>
        <a:srgbClr val="E7E6E6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acrédit Template 1_ vLMA" id="{9D3F449C-2BB7-45D8-AD7A-650F4D490AD0}" vid="{32A40428-377E-4E16-B706-F188D7BE667B}"/>
    </a:ext>
  </a:extLst>
</a:theme>
</file>

<file path=ppt/theme/theme2.xml><?xml version="1.0" encoding="utf-8"?>
<a:theme xmlns:a="http://schemas.openxmlformats.org/drawingml/2006/main" name="2_Thème Office">
  <a:themeElements>
    <a:clrScheme name="GT">
      <a:dk1>
        <a:sysClr val="windowText" lastClr="000000"/>
      </a:dk1>
      <a:lt1>
        <a:sysClr val="window" lastClr="FFFFFF"/>
      </a:lt1>
      <a:dk2>
        <a:srgbClr val="747678"/>
      </a:dk2>
      <a:lt2>
        <a:srgbClr val="E7E6E6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hème Office">
  <a:themeElements>
    <a:clrScheme name="GT">
      <a:dk1>
        <a:sysClr val="windowText" lastClr="000000"/>
      </a:dk1>
      <a:lt1>
        <a:sysClr val="window" lastClr="FFFFFF"/>
      </a:lt1>
      <a:dk2>
        <a:srgbClr val="747678"/>
      </a:dk2>
      <a:lt2>
        <a:srgbClr val="E7E6E6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crédit Template 1_ vLMA" id="{9D3F449C-2BB7-45D8-AD7A-650F4D490AD0}" vid="{32A40428-377E-4E16-B706-F188D7BE667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151</Words>
  <Application>Microsoft Office PowerPoint</Application>
  <PresentationFormat>Grand écran</PresentationFormat>
  <Paragraphs>12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4" baseType="lpstr">
      <vt:lpstr>Arial</vt:lpstr>
      <vt:lpstr>Calibri</vt:lpstr>
      <vt:lpstr>Courier New</vt:lpstr>
      <vt:lpstr>GT Walsheim Pro</vt:lpstr>
      <vt:lpstr>GT Walsheim Pro Light</vt:lpstr>
      <vt:lpstr>GT Walsheim Pro Medium</vt:lpstr>
      <vt:lpstr>Segoe UI Light</vt:lpstr>
      <vt:lpstr>Segoe UI Semibold</vt:lpstr>
      <vt:lpstr>Segoe UI Semilight</vt:lpstr>
      <vt:lpstr>3_Thème Office</vt:lpstr>
      <vt:lpstr>2_Thème Office</vt:lpstr>
      <vt:lpstr>4_Thème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Marc-Kévin Kissi</dc:creator>
  <cp:lastModifiedBy>Christophe Drevelle</cp:lastModifiedBy>
  <cp:revision>29</cp:revision>
  <dcterms:created xsi:type="dcterms:W3CDTF">2021-03-11T09:32:02Z</dcterms:created>
  <dcterms:modified xsi:type="dcterms:W3CDTF">2023-11-30T09:45:00Z</dcterms:modified>
</cp:coreProperties>
</file>