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4" r:id="rId5"/>
    <p:sldMasterId id="2147483672" r:id="rId6"/>
  </p:sldMasterIdLst>
  <p:notesMasterIdLst>
    <p:notesMasterId r:id="rId24"/>
  </p:notesMasterIdLst>
  <p:sldIdLst>
    <p:sldId id="742" r:id="rId7"/>
    <p:sldId id="2147478707" r:id="rId8"/>
    <p:sldId id="279" r:id="rId9"/>
    <p:sldId id="2147478683" r:id="rId10"/>
    <p:sldId id="2147478720" r:id="rId11"/>
    <p:sldId id="2147478726" r:id="rId12"/>
    <p:sldId id="2147478727" r:id="rId13"/>
    <p:sldId id="2147478728" r:id="rId14"/>
    <p:sldId id="2147478701" r:id="rId15"/>
    <p:sldId id="2147478724" r:id="rId16"/>
    <p:sldId id="2147478721" r:id="rId17"/>
    <p:sldId id="2147478723" r:id="rId18"/>
    <p:sldId id="2147478684" r:id="rId19"/>
    <p:sldId id="2147478656" r:id="rId20"/>
    <p:sldId id="2147478713" r:id="rId21"/>
    <p:sldId id="2147478714" r:id="rId22"/>
    <p:sldId id="2147478715" r:id="rId23"/>
  </p:sldIdLst>
  <p:sldSz cx="12192000" cy="6858000"/>
  <p:notesSz cx="6858000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4670A707-BBD6-4872-A8E1-255AC9021049}">
          <p14:sldIdLst>
            <p14:sldId id="742"/>
          </p14:sldIdLst>
        </p14:section>
        <p14:section name="Contexte" id="{12BA966B-28D1-4A1D-B1A3-AD27A2F0B61D}">
          <p14:sldIdLst>
            <p14:sldId id="2147478707"/>
            <p14:sldId id="279"/>
            <p14:sldId id="2147478683"/>
          </p14:sldIdLst>
        </p14:section>
        <p14:section name="Guides d'application" id="{B362B4F0-D547-4C32-AA3A-C5131944D74F}">
          <p14:sldIdLst>
            <p14:sldId id="2147478720"/>
            <p14:sldId id="2147478726"/>
          </p14:sldIdLst>
        </p14:section>
        <p14:section name="Digitalisation" id="{52F5EBF8-2640-4C3E-982D-26FA2ADA2A18}">
          <p14:sldIdLst>
            <p14:sldId id="2147478727"/>
          </p14:sldIdLst>
        </p14:section>
        <p14:section name="Certification" id="{732AEE86-4EF9-4232-8F17-4C7CD4653FCF}">
          <p14:sldIdLst>
            <p14:sldId id="2147478728"/>
          </p14:sldIdLst>
        </p14:section>
        <p14:section name="Normes PME" id="{D5E93AC1-72BE-48A8-A55A-B30D79D62ED3}">
          <p14:sldIdLst>
            <p14:sldId id="2147478701"/>
            <p14:sldId id="2147478724"/>
          </p14:sldIdLst>
        </p14:section>
        <p14:section name="Normes entreprises non-européennes" id="{C70093A3-E532-4622-8B68-046FD10B69B0}">
          <p14:sldIdLst/>
        </p14:section>
        <p14:section name="Interopérabilité" id="{AE0B971A-5867-4C0D-B9EC-FA158766DE7E}">
          <p14:sldIdLst>
            <p14:sldId id="2147478721"/>
            <p14:sldId id="2147478723"/>
          </p14:sldIdLst>
        </p14:section>
        <p14:section name="Normes sectorielles" id="{DB0EB466-022F-4DE4-8634-3C7AA8B745F9}">
          <p14:sldIdLst>
            <p14:sldId id="2147478684"/>
            <p14:sldId id="2147478656"/>
          </p14:sldIdLst>
        </p14:section>
        <p14:section name="Annexes" id="{08CD562E-F1DC-4603-8A27-E28224E7ADFC}">
          <p14:sldIdLst>
            <p14:sldId id="2147478713"/>
            <p14:sldId id="2147478714"/>
            <p14:sldId id="214747871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CF347C5-19EA-902E-5025-F10358A47A81}" name="Eric Duvaud" initials="ED" userId="S::eric.duvaud@fr.ey.com::c2adb61d-f5bd-4bfc-9584-a20ba12afbef" providerId="AD"/>
  <p188:author id="{73773EF4-9FB6-2B39-1824-EA3C8F194650}" name="DE ROUSSEL DE PREVILLE Clara" initials="DRDPC" userId="S-1-5-21-2043104406-512064258-1538882281-25197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 ROUSSEL DE PREVILLE Clara" initials="DRDPC" lastIdx="6" clrIdx="0">
    <p:extLst>
      <p:ext uri="{19B8F6BF-5375-455C-9EA6-DF929625EA0E}">
        <p15:presenceInfo xmlns:p15="http://schemas.microsoft.com/office/powerpoint/2012/main" userId="S-1-5-21-2043104406-512064258-1538882281-251976" providerId="AD"/>
      </p:ext>
    </p:extLst>
  </p:cmAuthor>
  <p:cmAuthor id="2" name="Eric Duvaud" initials="ED" lastIdx="2" clrIdx="1">
    <p:extLst>
      <p:ext uri="{19B8F6BF-5375-455C-9EA6-DF929625EA0E}">
        <p15:presenceInfo xmlns:p15="http://schemas.microsoft.com/office/powerpoint/2012/main" userId="S::eric.duvaud@fr.ey.com::c2adb61d-f5bd-4bfc-9584-a20ba12afbef" providerId="AD"/>
      </p:ext>
    </p:extLst>
  </p:cmAuthor>
  <p:cmAuthor id="3" name="ALBERTINI Elisabeth" initials="AE" lastIdx="1" clrIdx="2">
    <p:extLst>
      <p:ext uri="{19B8F6BF-5375-455C-9EA6-DF929625EA0E}">
        <p15:presenceInfo xmlns:p15="http://schemas.microsoft.com/office/powerpoint/2012/main" userId="S-1-5-21-2043104406-512064258-1538882281-237008" providerId="AD"/>
      </p:ext>
    </p:extLst>
  </p:cmAuthor>
  <p:cmAuthor id="4" name="DUVAUD Eric" initials="DE" lastIdx="1" clrIdx="3">
    <p:extLst>
      <p:ext uri="{19B8F6BF-5375-455C-9EA6-DF929625EA0E}">
        <p15:presenceInfo xmlns:p15="http://schemas.microsoft.com/office/powerpoint/2012/main" userId="S-1-5-21-2043104406-512064258-1538882281-2459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33CC"/>
    <a:srgbClr val="E6E6E6"/>
    <a:srgbClr val="808080"/>
    <a:srgbClr val="CFCFCF"/>
    <a:srgbClr val="009973"/>
    <a:srgbClr val="00664D"/>
    <a:srgbClr val="D6D6F5"/>
    <a:srgbClr val="262699"/>
    <a:srgbClr val="DEE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89796" autoAdjust="0"/>
  </p:normalViewPr>
  <p:slideViewPr>
    <p:cSldViewPr snapToGrid="0">
      <p:cViewPr varScale="1">
        <p:scale>
          <a:sx n="65" d="100"/>
          <a:sy n="65" d="100"/>
        </p:scale>
        <p:origin x="9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3BC1EF-2B42-4FBB-BF06-7F2537465594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7FDD14B-E37E-4EE8-8EC5-8B8397A8B977}">
      <dgm:prSet phldrT="[Texte]"/>
      <dgm:spPr/>
      <dgm:t>
        <a:bodyPr/>
        <a:lstStyle/>
        <a:p>
          <a:r>
            <a:rPr lang="fr-FR" b="1" dirty="0"/>
            <a:t>Transition</a:t>
          </a:r>
        </a:p>
      </dgm:t>
    </dgm:pt>
    <dgm:pt modelId="{FA38BE66-BEB3-4E6D-8389-0FA89E4D44F9}" type="parTrans" cxnId="{8EA54152-4955-4D93-94C4-5662745AE940}">
      <dgm:prSet/>
      <dgm:spPr/>
      <dgm:t>
        <a:bodyPr/>
        <a:lstStyle/>
        <a:p>
          <a:endParaRPr lang="fr-FR"/>
        </a:p>
      </dgm:t>
    </dgm:pt>
    <dgm:pt modelId="{0A18632E-BBFE-4969-8F85-DFE167B50C61}" type="sibTrans" cxnId="{8EA54152-4955-4D93-94C4-5662745AE940}">
      <dgm:prSet/>
      <dgm:spPr/>
      <dgm:t>
        <a:bodyPr/>
        <a:lstStyle/>
        <a:p>
          <a:endParaRPr lang="fr-FR"/>
        </a:p>
      </dgm:t>
    </dgm:pt>
    <dgm:pt modelId="{9690F7EE-BD83-4399-B571-4DF5909FA774}">
      <dgm:prSet phldrT="[Texte]"/>
      <dgm:spPr/>
      <dgm:t>
        <a:bodyPr/>
        <a:lstStyle/>
        <a:p>
          <a:r>
            <a:rPr lang="fr-FR" b="1" dirty="0"/>
            <a:t>Conformité</a:t>
          </a:r>
        </a:p>
      </dgm:t>
    </dgm:pt>
    <dgm:pt modelId="{EF069F37-B77E-40FA-9C26-B1B66A5EEA2D}" type="parTrans" cxnId="{088C843B-FB5D-4839-BE78-AFBD06FA1118}">
      <dgm:prSet/>
      <dgm:spPr/>
      <dgm:t>
        <a:bodyPr/>
        <a:lstStyle/>
        <a:p>
          <a:endParaRPr lang="fr-FR"/>
        </a:p>
      </dgm:t>
    </dgm:pt>
    <dgm:pt modelId="{01F114B2-2175-4678-B404-23F0E17C611E}" type="sibTrans" cxnId="{088C843B-FB5D-4839-BE78-AFBD06FA1118}">
      <dgm:prSet/>
      <dgm:spPr/>
      <dgm:t>
        <a:bodyPr/>
        <a:lstStyle/>
        <a:p>
          <a:endParaRPr lang="fr-FR"/>
        </a:p>
      </dgm:t>
    </dgm:pt>
    <dgm:pt modelId="{176F0B36-31FD-4DED-AEEF-303C289C7A5C}" type="pres">
      <dgm:prSet presAssocID="{CF3BC1EF-2B42-4FBB-BF06-7F2537465594}" presName="compositeShape" presStyleCnt="0">
        <dgm:presLayoutVars>
          <dgm:chMax val="2"/>
          <dgm:dir/>
          <dgm:resizeHandles val="exact"/>
        </dgm:presLayoutVars>
      </dgm:prSet>
      <dgm:spPr/>
    </dgm:pt>
    <dgm:pt modelId="{94B993CF-0BA9-43F8-83E4-CBD383638F9D}" type="pres">
      <dgm:prSet presAssocID="{CF3BC1EF-2B42-4FBB-BF06-7F2537465594}" presName="divider" presStyleLbl="fgShp" presStyleIdx="0" presStyleCnt="1" custAng="16500000" custScaleX="61983"/>
      <dgm:spPr>
        <a:solidFill>
          <a:srgbClr val="E6E6E6"/>
        </a:solidFill>
        <a:ln w="19050">
          <a:noFill/>
        </a:ln>
      </dgm:spPr>
    </dgm:pt>
    <dgm:pt modelId="{A0E9E0AB-61B2-492F-AD0A-C097215E1C97}" type="pres">
      <dgm:prSet presAssocID="{27FDD14B-E37E-4EE8-8EC5-8B8397A8B977}" presName="downArrow" presStyleLbl="node1" presStyleIdx="0" presStyleCnt="2" custLinFactNeighborX="-11427"/>
      <dgm:spPr>
        <a:solidFill>
          <a:srgbClr val="009973">
            <a:alpha val="50196"/>
          </a:srgbClr>
        </a:solidFill>
        <a:ln>
          <a:solidFill>
            <a:schemeClr val="accent1">
              <a:lumMod val="50000"/>
            </a:schemeClr>
          </a:solidFill>
        </a:ln>
      </dgm:spPr>
    </dgm:pt>
    <dgm:pt modelId="{F9C8F5A4-0972-4415-A01B-5543A721418E}" type="pres">
      <dgm:prSet presAssocID="{27FDD14B-E37E-4EE8-8EC5-8B8397A8B977}" presName="downArrowText" presStyleLbl="revTx" presStyleIdx="0" presStyleCnt="2" custLinFactNeighborX="9064">
        <dgm:presLayoutVars>
          <dgm:bulletEnabled val="1"/>
        </dgm:presLayoutVars>
      </dgm:prSet>
      <dgm:spPr/>
    </dgm:pt>
    <dgm:pt modelId="{B6402945-03F7-4839-A7A2-AC70BF1DC6FD}" type="pres">
      <dgm:prSet presAssocID="{9690F7EE-BD83-4399-B571-4DF5909FA774}" presName="upArrow" presStyleLbl="node1" presStyleIdx="1" presStyleCnt="2" custLinFactNeighborX="9669"/>
      <dgm:spPr>
        <a:solidFill>
          <a:srgbClr val="009973">
            <a:alpha val="50196"/>
          </a:srgbClr>
        </a:solidFill>
        <a:ln>
          <a:solidFill>
            <a:schemeClr val="accent1">
              <a:lumMod val="50000"/>
            </a:schemeClr>
          </a:solidFill>
        </a:ln>
      </dgm:spPr>
    </dgm:pt>
    <dgm:pt modelId="{F2E1A198-3412-4525-A5B8-0437877190C1}" type="pres">
      <dgm:prSet presAssocID="{9690F7EE-BD83-4399-B571-4DF5909FA774}" presName="upArrowText" presStyleLbl="revTx" presStyleIdx="1" presStyleCnt="2" custLinFactNeighborX="-10712">
        <dgm:presLayoutVars>
          <dgm:bulletEnabled val="1"/>
        </dgm:presLayoutVars>
      </dgm:prSet>
      <dgm:spPr/>
    </dgm:pt>
  </dgm:ptLst>
  <dgm:cxnLst>
    <dgm:cxn modelId="{DF13201C-7C6D-4FF5-B23C-FFAED758F165}" type="presOf" srcId="{27FDD14B-E37E-4EE8-8EC5-8B8397A8B977}" destId="{F9C8F5A4-0972-4415-A01B-5543A721418E}" srcOrd="0" destOrd="0" presId="urn:microsoft.com/office/officeart/2005/8/layout/arrow3"/>
    <dgm:cxn modelId="{D489AE26-3FA4-46AD-96BC-09D5A91B19CB}" type="presOf" srcId="{CF3BC1EF-2B42-4FBB-BF06-7F2537465594}" destId="{176F0B36-31FD-4DED-AEEF-303C289C7A5C}" srcOrd="0" destOrd="0" presId="urn:microsoft.com/office/officeart/2005/8/layout/arrow3"/>
    <dgm:cxn modelId="{088C843B-FB5D-4839-BE78-AFBD06FA1118}" srcId="{CF3BC1EF-2B42-4FBB-BF06-7F2537465594}" destId="{9690F7EE-BD83-4399-B571-4DF5909FA774}" srcOrd="1" destOrd="0" parTransId="{EF069F37-B77E-40FA-9C26-B1B66A5EEA2D}" sibTransId="{01F114B2-2175-4678-B404-23F0E17C611E}"/>
    <dgm:cxn modelId="{8EA54152-4955-4D93-94C4-5662745AE940}" srcId="{CF3BC1EF-2B42-4FBB-BF06-7F2537465594}" destId="{27FDD14B-E37E-4EE8-8EC5-8B8397A8B977}" srcOrd="0" destOrd="0" parTransId="{FA38BE66-BEB3-4E6D-8389-0FA89E4D44F9}" sibTransId="{0A18632E-BBFE-4969-8F85-DFE167B50C61}"/>
    <dgm:cxn modelId="{D5D299AB-8EB0-492D-BDB2-F9CA638B01C7}" type="presOf" srcId="{9690F7EE-BD83-4399-B571-4DF5909FA774}" destId="{F2E1A198-3412-4525-A5B8-0437877190C1}" srcOrd="0" destOrd="0" presId="urn:microsoft.com/office/officeart/2005/8/layout/arrow3"/>
    <dgm:cxn modelId="{1C4CF04B-5D21-4AA7-BFC1-FF0E00AEA37A}" type="presParOf" srcId="{176F0B36-31FD-4DED-AEEF-303C289C7A5C}" destId="{94B993CF-0BA9-43F8-83E4-CBD383638F9D}" srcOrd="0" destOrd="0" presId="urn:microsoft.com/office/officeart/2005/8/layout/arrow3"/>
    <dgm:cxn modelId="{2D9D28A0-DB37-4525-A070-E6632EEF4B1E}" type="presParOf" srcId="{176F0B36-31FD-4DED-AEEF-303C289C7A5C}" destId="{A0E9E0AB-61B2-492F-AD0A-C097215E1C97}" srcOrd="1" destOrd="0" presId="urn:microsoft.com/office/officeart/2005/8/layout/arrow3"/>
    <dgm:cxn modelId="{A1C361FB-0221-47C3-BC73-C96772F7D91D}" type="presParOf" srcId="{176F0B36-31FD-4DED-AEEF-303C289C7A5C}" destId="{F9C8F5A4-0972-4415-A01B-5543A721418E}" srcOrd="2" destOrd="0" presId="urn:microsoft.com/office/officeart/2005/8/layout/arrow3"/>
    <dgm:cxn modelId="{5BB1FFE2-4D60-47C9-A1CA-302BA69BE798}" type="presParOf" srcId="{176F0B36-31FD-4DED-AEEF-303C289C7A5C}" destId="{B6402945-03F7-4839-A7A2-AC70BF1DC6FD}" srcOrd="3" destOrd="0" presId="urn:microsoft.com/office/officeart/2005/8/layout/arrow3"/>
    <dgm:cxn modelId="{CDDD05D6-3A51-4CA5-A941-0AD395612153}" type="presParOf" srcId="{176F0B36-31FD-4DED-AEEF-303C289C7A5C}" destId="{F2E1A198-3412-4525-A5B8-0437877190C1}" srcOrd="4" destOrd="0" presId="urn:microsoft.com/office/officeart/2005/8/layout/arrow3"/>
  </dgm:cxnLst>
  <dgm:bg/>
  <dgm:whole>
    <a:ln w="12700"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993CF-0BA9-43F8-83E4-CBD383638F9D}">
      <dsp:nvSpPr>
        <dsp:cNvPr id="0" name=""/>
        <dsp:cNvSpPr/>
      </dsp:nvSpPr>
      <dsp:spPr>
        <a:xfrm rot="16200000">
          <a:off x="1354847" y="1234353"/>
          <a:ext cx="4225737" cy="1022680"/>
        </a:xfrm>
        <a:prstGeom prst="mathMinus">
          <a:avLst/>
        </a:prstGeom>
        <a:solidFill>
          <a:srgbClr val="E6E6E6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9E0AB-61B2-492F-AD0A-C097215E1C97}">
      <dsp:nvSpPr>
        <dsp:cNvPr id="0" name=""/>
        <dsp:cNvSpPr/>
      </dsp:nvSpPr>
      <dsp:spPr>
        <a:xfrm>
          <a:off x="594498" y="174569"/>
          <a:ext cx="2080629" cy="1396555"/>
        </a:xfrm>
        <a:prstGeom prst="downArrow">
          <a:avLst/>
        </a:prstGeom>
        <a:solidFill>
          <a:srgbClr val="009973">
            <a:alpha val="50196"/>
          </a:srgb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C8F5A4-0972-4415-A01B-5543A721418E}">
      <dsp:nvSpPr>
        <dsp:cNvPr id="0" name=""/>
        <dsp:cNvSpPr/>
      </dsp:nvSpPr>
      <dsp:spPr>
        <a:xfrm>
          <a:off x="3876940" y="0"/>
          <a:ext cx="2219338" cy="1466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b="1" kern="1200" dirty="0"/>
            <a:t>Transition</a:t>
          </a:r>
        </a:p>
      </dsp:txBody>
      <dsp:txXfrm>
        <a:off x="3876940" y="0"/>
        <a:ext cx="2219338" cy="1466382"/>
      </dsp:txXfrm>
    </dsp:sp>
    <dsp:sp modelId="{B6402945-03F7-4839-A7A2-AC70BF1DC6FD}">
      <dsp:nvSpPr>
        <dsp:cNvPr id="0" name=""/>
        <dsp:cNvSpPr/>
      </dsp:nvSpPr>
      <dsp:spPr>
        <a:xfrm>
          <a:off x="4223727" y="1920263"/>
          <a:ext cx="2080629" cy="1396555"/>
        </a:xfrm>
        <a:prstGeom prst="upArrow">
          <a:avLst/>
        </a:prstGeom>
        <a:solidFill>
          <a:srgbClr val="009973">
            <a:alpha val="50196"/>
          </a:srgb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1A198-3412-4525-A5B8-0437877190C1}">
      <dsp:nvSpPr>
        <dsp:cNvPr id="0" name=""/>
        <dsp:cNvSpPr/>
      </dsp:nvSpPr>
      <dsp:spPr>
        <a:xfrm>
          <a:off x="802579" y="2025005"/>
          <a:ext cx="2219338" cy="1466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b="1" kern="1200" dirty="0"/>
            <a:t>Conformité</a:t>
          </a:r>
        </a:p>
      </dsp:txBody>
      <dsp:txXfrm>
        <a:off x="802579" y="2025005"/>
        <a:ext cx="2219338" cy="1466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350ED-DFCE-413B-A010-0364F37B5DC4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72411-75DB-47F3-91E2-0F25BD6E61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316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93675" y="808038"/>
            <a:ext cx="7185025" cy="4041775"/>
          </a:xfrm>
          <a:ln/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altLang="fr-FR" dirty="0"/>
              <a:t>ED et Clara + </a:t>
            </a:r>
            <a:r>
              <a:rPr lang="en-GB" altLang="fr-FR" dirty="0" err="1"/>
              <a:t>finir</a:t>
            </a:r>
            <a:r>
              <a:rPr lang="en-GB" altLang="fr-FR" dirty="0"/>
              <a:t> le cycle du C3D sur la CSRD </a:t>
            </a:r>
            <a:r>
              <a:rPr lang="en-GB" altLang="fr-FR" dirty="0" err="1"/>
              <a:t>en</a:t>
            </a:r>
            <a:r>
              <a:rPr lang="en-GB" altLang="fr-FR" dirty="0"/>
              <a:t> </a:t>
            </a:r>
            <a:r>
              <a:rPr lang="en-GB" altLang="fr-FR" dirty="0" err="1"/>
              <a:t>rappelant</a:t>
            </a:r>
            <a:r>
              <a:rPr lang="en-GB" altLang="fr-FR" dirty="0"/>
              <a:t> les grands messages à </a:t>
            </a:r>
            <a:r>
              <a:rPr lang="en-GB" altLang="fr-FR" dirty="0" err="1"/>
              <a:t>retenir</a:t>
            </a:r>
            <a:r>
              <a:rPr lang="en-GB" altLang="fr-FR" dirty="0"/>
              <a:t> et les étapes à </a:t>
            </a:r>
            <a:r>
              <a:rPr lang="en-GB" altLang="fr-FR" dirty="0" err="1"/>
              <a:t>venir</a:t>
            </a:r>
            <a:r>
              <a:rPr lang="en-GB" altLang="fr-FR" dirty="0"/>
              <a:t>.</a:t>
            </a:r>
          </a:p>
          <a:p>
            <a:pPr eaLnBrk="1" hangingPunct="1"/>
            <a:endParaRPr lang="en-GB" altLang="fr-FR" dirty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E07C1D-319C-421A-8C78-BB5D5F475A10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760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616325" y="558800"/>
            <a:ext cx="4960938" cy="27908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CdP</a:t>
            </a:r>
            <a:r>
              <a:rPr lang="fr-FR" dirty="0"/>
              <a:t>: VSME + normes pour entreprises non européennes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1D63E-7A01-4392-A343-8DEAE2C54383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8888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0" y="514350"/>
            <a:ext cx="4573588" cy="257175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1D63E-7A01-4392-A343-8DEAE2C54383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011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0" y="514350"/>
            <a:ext cx="4573588" cy="257175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1D63E-7A01-4392-A343-8DEAE2C54383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459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616325" y="558800"/>
            <a:ext cx="4960938" cy="27908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¨</a:t>
            </a:r>
            <a:r>
              <a:rPr lang="fr-FR" dirty="0" err="1"/>
              <a:t>CdP</a:t>
            </a:r>
            <a:r>
              <a:rPr lang="fr-FR" dirty="0"/>
              <a:t>: Secteur financier repriorisé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1D63E-7A01-4392-A343-8DEAE2C54383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6305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0" y="514350"/>
            <a:ext cx="4573588" cy="257175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/>
              <a:t>ED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1D63E-7A01-4392-A343-8DEAE2C54383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733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616325" y="558800"/>
            <a:ext cx="4960938" cy="27908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1D63E-7A01-4392-A343-8DEAE2C54383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7437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616325" y="558800"/>
            <a:ext cx="4960938" cy="27908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1D63E-7A01-4392-A343-8DEAE2C54383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5507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616325" y="558800"/>
            <a:ext cx="4960938" cy="27908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1D63E-7A01-4392-A343-8DEAE2C54383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752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616325" y="558800"/>
            <a:ext cx="4960938" cy="27908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Idée à garder à l’esprit lorsque vous serez en train de vous perdre dans les méandres des ESRS : préparateurs et consultants/auditeurs</a:t>
            </a:r>
          </a:p>
          <a:p>
            <a:r>
              <a:rPr lang="fr-FR" dirty="0"/>
              <a:t>Cette information est-elle utile pour ma transition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1D63E-7A01-4392-A343-8DEAE2C54383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4904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0" y="514350"/>
            <a:ext cx="4573588" cy="257175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fr-FR" dirty="0"/>
              <a:t>Pourquoi un outil au service de la transition ? L’Europe cherche à financer et à piloter la transition.</a:t>
            </a:r>
          </a:p>
          <a:p>
            <a:pPr marL="158750" indent="0">
              <a:buNone/>
            </a:pPr>
            <a:r>
              <a:rPr lang="fr-FR" dirty="0"/>
              <a:t>Nécessaire ajustement des textes européens.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1D63E-7A01-4392-A343-8DEAE2C54383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9780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562350" y="558800"/>
            <a:ext cx="4960938" cy="27908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Consultation achevée le 15 décembre 2023 qui vise à remettre à plat SFDR: info sur durabilité des investisseurs et de leurs produits financiers; ESRS sectoriel sociétés de gestion couvrira les obligations des entités et réduction de 70 PAI </a:t>
            </a:r>
            <a:r>
              <a:rPr lang="fr-FR" dirty="0">
                <a:sym typeface="Wingdings" panose="05000000000000000000" pitchFamily="2" charset="2"/>
              </a:rPr>
              <a:t> 2 PAI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1D63E-7A01-4392-A343-8DEAE2C54383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5392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616325" y="558800"/>
            <a:ext cx="4960938" cy="27908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CdP</a:t>
            </a:r>
            <a:r>
              <a:rPr lang="fr-FR" dirty="0"/>
              <a:t> : Priorité de la com à l’EFRAG = accompagner l’application des ESRS tout secteur</a:t>
            </a:r>
          </a:p>
          <a:p>
            <a:r>
              <a:rPr lang="fr-FR" dirty="0"/>
              <a:t>Liste des </a:t>
            </a:r>
            <a:r>
              <a:rPr lang="fr-FR" dirty="0" err="1"/>
              <a:t>datapoints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1D63E-7A01-4392-A343-8DEAE2C54383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569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616325" y="558800"/>
            <a:ext cx="4960938" cy="27908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CdP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1D63E-7A01-4392-A343-8DEAE2C54383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1038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616325" y="558800"/>
            <a:ext cx="4960938" cy="27908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Objectif = favoriser l’accès aux informations ESG, gratuit et extraction informatisée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1D63E-7A01-4392-A343-8DEAE2C54383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2495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616325" y="558800"/>
            <a:ext cx="4960938" cy="27908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1D63E-7A01-4392-A343-8DEAE2C54383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6428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616325" y="558800"/>
            <a:ext cx="4960938" cy="27908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CdP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1D63E-7A01-4392-A343-8DEAE2C54383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9026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193" y="106206"/>
            <a:ext cx="1764824" cy="1362387"/>
          </a:xfrm>
          <a:prstGeom prst="rect">
            <a:avLst/>
          </a:prstGeom>
          <a:noFill/>
        </p:spPr>
      </p:pic>
      <p:pic>
        <p:nvPicPr>
          <p:cNvPr id="9" name="Picture 10" descr="Plan_strategique_de_l_Anc_2010-2011-1"/>
          <p:cNvPicPr>
            <a:picLocks noChangeAspect="1" noChangeArrowheads="1"/>
          </p:cNvPicPr>
          <p:nvPr userDrawn="1"/>
        </p:nvPicPr>
        <p:blipFill>
          <a:blip r:embed="rId3"/>
          <a:srcRect t="22177" r="66881"/>
          <a:stretch>
            <a:fillRect/>
          </a:stretch>
        </p:blipFill>
        <p:spPr bwMode="auto">
          <a:xfrm>
            <a:off x="56048" y="2121310"/>
            <a:ext cx="1975326" cy="467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552" y="288232"/>
            <a:ext cx="938606" cy="731598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9151114" y="1084668"/>
            <a:ext cx="2822698" cy="23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98" b="1" kern="1200" cap="small" dirty="0">
                <a:solidFill>
                  <a:schemeClr val="tx1"/>
                </a:solidFill>
                <a:effectLst/>
                <a:latin typeface="Marianne" panose="02000000000000000000" pitchFamily="50" charset="0"/>
                <a:ea typeface="+mn-ea"/>
                <a:cs typeface="+mn-cs"/>
              </a:rPr>
              <a:t>Autorit</a:t>
            </a:r>
            <a:r>
              <a:rPr lang="fr-FR" sz="706" b="1" kern="1200" cap="small" dirty="0">
                <a:solidFill>
                  <a:schemeClr val="tx1"/>
                </a:solidFill>
                <a:effectLst/>
                <a:latin typeface="Marianne" panose="02000000000000000000" pitchFamily="50" charset="0"/>
                <a:ea typeface="+mn-ea"/>
                <a:cs typeface="+mn-cs"/>
              </a:rPr>
              <a:t>É</a:t>
            </a:r>
            <a:r>
              <a:rPr lang="fr-FR" sz="706" b="1" kern="1200" cap="small" baseline="0" dirty="0">
                <a:solidFill>
                  <a:schemeClr val="tx1"/>
                </a:solidFill>
                <a:effectLst/>
                <a:latin typeface="Marianne" panose="02000000000000000000" pitchFamily="50" charset="0"/>
                <a:ea typeface="+mn-ea"/>
                <a:cs typeface="+mn-cs"/>
              </a:rPr>
              <a:t> </a:t>
            </a:r>
            <a:r>
              <a:rPr lang="fr-FR" sz="898" b="1" kern="1200" cap="small" dirty="0">
                <a:solidFill>
                  <a:schemeClr val="tx1"/>
                </a:solidFill>
                <a:effectLst/>
                <a:latin typeface="Marianne" panose="02000000000000000000" pitchFamily="50" charset="0"/>
                <a:ea typeface="+mn-ea"/>
                <a:cs typeface="+mn-cs"/>
              </a:rPr>
              <a:t>des normes comptables</a:t>
            </a:r>
            <a:endParaRPr lang="fr-FR" sz="898" b="1" dirty="0"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4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75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1" y="317500"/>
            <a:ext cx="11188700" cy="4308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431E1F1-AD0D-4A09-8AFF-49DD92DDAF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01649" y="6477002"/>
            <a:ext cx="4696232" cy="13849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16"/>
              </a:spcBef>
              <a:buSzPct val="100000"/>
            </a:pP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09628B-F0FD-4370-9576-C8D71B6E8C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spcBef>
                <a:spcPts val="616"/>
              </a:spcBef>
              <a:buSzPct val="100000"/>
            </a:pPr>
            <a:fld id="{8CEAD05E-2714-4B34-B50B-B68BE1D7F5D9}" type="slidenum">
              <a:rPr lang="fr-FR" smtClean="0"/>
              <a:pPr>
                <a:spcBef>
                  <a:spcPts val="616"/>
                </a:spcBef>
                <a:buSzPct val="100000"/>
              </a:pPr>
              <a:t>‹N°›</a:t>
            </a:fld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50BAA-52A5-466C-BA4B-17FC60A87351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994122" y="6477002"/>
            <a:ext cx="4238909" cy="13849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16"/>
              </a:spcBef>
              <a:buSzPct val="1000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35410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06"/>
            <a:ext cx="11232819" cy="323935"/>
          </a:xfrm>
        </p:spPr>
        <p:txBody>
          <a:bodyPr/>
          <a:lstStyle>
            <a:lvl1pPr marL="12700" indent="1142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800" y="2276872"/>
            <a:ext cx="11232445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0" name="Espace réservé de la date 1">
            <a:extLst>
              <a:ext uri="{FF2B5EF4-FFF2-40B4-BE49-F238E27FC236}">
                <a16:creationId xmlns:a16="http://schemas.microsoft.com/office/drawing/2014/main" id="{D09C4DAA-4CDB-494B-A825-4F2847B8F0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937" y="6378001"/>
            <a:ext cx="423490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  <a:latin typeface="Marianne" panose="02000000000000000000" pitchFamily="2" charset="0"/>
              </a:defRPr>
            </a:lvl1pPr>
          </a:lstStyle>
          <a:p>
            <a:r>
              <a:rPr lang="fr-FR" cap="all" dirty="0"/>
              <a:t>11</a:t>
            </a:r>
            <a:r>
              <a:rPr lang="fr-FR" cap="all" baseline="30000" dirty="0"/>
              <a:t>ème</a:t>
            </a:r>
            <a:r>
              <a:rPr lang="fr-FR" cap="all" baseline="-25000" dirty="0"/>
              <a:t> </a:t>
            </a:r>
            <a:r>
              <a:rPr lang="fr-FR" cap="all" baseline="0" dirty="0"/>
              <a:t>États généraux de la recherche comptable</a:t>
            </a:r>
            <a:endParaRPr lang="fr-FR" cap="all" baseline="-25000" dirty="0"/>
          </a:p>
        </p:txBody>
      </p:sp>
    </p:spTree>
    <p:extLst>
      <p:ext uri="{BB962C8B-B14F-4D97-AF65-F5344CB8AC3E}">
        <p14:creationId xmlns:p14="http://schemas.microsoft.com/office/powerpoint/2010/main" val="4178790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371" y="2084851"/>
            <a:ext cx="3360000" cy="3840427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084851"/>
            <a:ext cx="3360000" cy="3814349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084851"/>
            <a:ext cx="3360000" cy="3814349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910402"/>
            <a:ext cx="11233151" cy="719988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601628A9-0772-3942-887F-4757594C2E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937" y="6378001"/>
            <a:ext cx="423490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  <a:latin typeface="Marianne" panose="02000000000000000000" pitchFamily="2" charset="0"/>
              </a:defRPr>
            </a:lvl1pPr>
          </a:lstStyle>
          <a:p>
            <a:r>
              <a:rPr lang="fr-FR" cap="all" dirty="0"/>
              <a:t>11</a:t>
            </a:r>
            <a:r>
              <a:rPr lang="fr-FR" cap="all" baseline="30000" dirty="0"/>
              <a:t>ème</a:t>
            </a:r>
            <a:r>
              <a:rPr lang="fr-FR" cap="all" baseline="-25000" dirty="0"/>
              <a:t> </a:t>
            </a:r>
            <a:r>
              <a:rPr lang="fr-FR" cap="all" baseline="0" dirty="0"/>
              <a:t>États généraux de la recherche comptable</a:t>
            </a:r>
            <a:endParaRPr lang="fr-FR" cap="all" baseline="-25000" dirty="0"/>
          </a:p>
        </p:txBody>
      </p:sp>
    </p:spTree>
    <p:extLst>
      <p:ext uri="{BB962C8B-B14F-4D97-AF65-F5344CB8AC3E}">
        <p14:creationId xmlns:p14="http://schemas.microsoft.com/office/powerpoint/2010/main" val="1316572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1801" y="1664906"/>
            <a:ext cx="11232819" cy="323935"/>
          </a:xfrm>
        </p:spPr>
        <p:txBody>
          <a:bodyPr/>
          <a:lstStyle>
            <a:lvl1pPr marL="0" indent="1269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910402"/>
            <a:ext cx="11233151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31371" y="2276872"/>
            <a:ext cx="3408628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67808" y="2276872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304245" y="2276872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0" name="Espace réservé de la date 1">
            <a:extLst>
              <a:ext uri="{FF2B5EF4-FFF2-40B4-BE49-F238E27FC236}">
                <a16:creationId xmlns:a16="http://schemas.microsoft.com/office/drawing/2014/main" id="{51FE8BE0-635C-E442-A596-3AA132B3CC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937" y="6378001"/>
            <a:ext cx="423490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  <a:latin typeface="Marianne" panose="02000000000000000000" pitchFamily="2" charset="0"/>
              </a:defRPr>
            </a:lvl1pPr>
          </a:lstStyle>
          <a:p>
            <a:r>
              <a:rPr lang="fr-FR" cap="all" dirty="0"/>
              <a:t>11</a:t>
            </a:r>
            <a:r>
              <a:rPr lang="fr-FR" cap="all" baseline="30000" dirty="0"/>
              <a:t>ème</a:t>
            </a:r>
            <a:r>
              <a:rPr lang="fr-FR" cap="all" baseline="-25000" dirty="0"/>
              <a:t> </a:t>
            </a:r>
            <a:r>
              <a:rPr lang="fr-FR" cap="all" baseline="0" dirty="0"/>
              <a:t>États généraux de la recherche comptable</a:t>
            </a:r>
            <a:endParaRPr lang="fr-FR" cap="all" baseline="-25000" dirty="0"/>
          </a:p>
        </p:txBody>
      </p:sp>
    </p:spTree>
    <p:extLst>
      <p:ext uri="{BB962C8B-B14F-4D97-AF65-F5344CB8AC3E}">
        <p14:creationId xmlns:p14="http://schemas.microsoft.com/office/powerpoint/2010/main" val="3565436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371" y="2276872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06"/>
            <a:ext cx="11232819" cy="323935"/>
          </a:xfrm>
        </p:spPr>
        <p:txBody>
          <a:bodyPr/>
          <a:lstStyle>
            <a:lvl1pPr marL="0" indent="1269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910402"/>
            <a:ext cx="11233151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75787" y="2276872"/>
            <a:ext cx="7488832" cy="3840427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9" name="Espace réservé de la date 1">
            <a:extLst>
              <a:ext uri="{FF2B5EF4-FFF2-40B4-BE49-F238E27FC236}">
                <a16:creationId xmlns:a16="http://schemas.microsoft.com/office/drawing/2014/main" id="{4708C76C-B168-E740-8F48-557EC95F1A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937" y="6378001"/>
            <a:ext cx="423490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  <a:latin typeface="Marianne" panose="02000000000000000000" pitchFamily="2" charset="0"/>
              </a:defRPr>
            </a:lvl1pPr>
          </a:lstStyle>
          <a:p>
            <a:r>
              <a:rPr lang="fr-FR" cap="all" dirty="0"/>
              <a:t>11</a:t>
            </a:r>
            <a:r>
              <a:rPr lang="fr-FR" cap="all" baseline="30000" dirty="0"/>
              <a:t>ème</a:t>
            </a:r>
            <a:r>
              <a:rPr lang="fr-FR" cap="all" baseline="-25000" dirty="0"/>
              <a:t> </a:t>
            </a:r>
            <a:r>
              <a:rPr lang="fr-FR" cap="all" baseline="0" dirty="0"/>
              <a:t>États généraux de la recherche comptable</a:t>
            </a:r>
            <a:endParaRPr lang="fr-FR" cap="all" baseline="-25000" dirty="0"/>
          </a:p>
        </p:txBody>
      </p:sp>
    </p:spTree>
    <p:extLst>
      <p:ext uri="{BB962C8B-B14F-4D97-AF65-F5344CB8AC3E}">
        <p14:creationId xmlns:p14="http://schemas.microsoft.com/office/powerpoint/2010/main" val="3020073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304245" y="2276872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06"/>
            <a:ext cx="11232819" cy="323935"/>
          </a:xfrm>
        </p:spPr>
        <p:txBody>
          <a:bodyPr/>
          <a:lstStyle>
            <a:lvl1pPr marL="0" indent="1269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910402"/>
            <a:ext cx="11233151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31371" y="2276873"/>
            <a:ext cx="7681384" cy="3839633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  <p:sp>
        <p:nvSpPr>
          <p:cNvPr id="9" name="Espace réservé de la date 1">
            <a:extLst>
              <a:ext uri="{FF2B5EF4-FFF2-40B4-BE49-F238E27FC236}">
                <a16:creationId xmlns:a16="http://schemas.microsoft.com/office/drawing/2014/main" id="{43AEC50E-9B74-454A-A1C9-59AC9F4818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937" y="6378001"/>
            <a:ext cx="423490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  <a:latin typeface="Marianne" panose="02000000000000000000" pitchFamily="2" charset="0"/>
              </a:defRPr>
            </a:lvl1pPr>
          </a:lstStyle>
          <a:p>
            <a:r>
              <a:rPr lang="fr-FR" cap="all" dirty="0"/>
              <a:t>11</a:t>
            </a:r>
            <a:r>
              <a:rPr lang="fr-FR" cap="all" baseline="30000" dirty="0"/>
              <a:t>ème</a:t>
            </a:r>
            <a:r>
              <a:rPr lang="fr-FR" cap="all" baseline="-25000" dirty="0"/>
              <a:t> </a:t>
            </a:r>
            <a:r>
              <a:rPr lang="fr-FR" cap="all" baseline="0" dirty="0"/>
              <a:t>États généraux de la recherche comptable</a:t>
            </a:r>
            <a:endParaRPr lang="fr-FR" cap="all" baseline="-25000" dirty="0"/>
          </a:p>
        </p:txBody>
      </p:sp>
    </p:spTree>
    <p:extLst>
      <p:ext uri="{BB962C8B-B14F-4D97-AF65-F5344CB8AC3E}">
        <p14:creationId xmlns:p14="http://schemas.microsoft.com/office/powerpoint/2010/main" val="4188268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0" y="2852936"/>
            <a:ext cx="11232000" cy="3057632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122764" indent="0">
              <a:spcBef>
                <a:spcPts val="667"/>
              </a:spcBef>
              <a:spcAft>
                <a:spcPts val="0"/>
              </a:spcAft>
              <a:buNone/>
              <a:tabLst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431800" y="6379200"/>
            <a:ext cx="11232819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7D7E660-FD62-CC49-81FC-D18CAF1E99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0644" y="256317"/>
            <a:ext cx="2016224" cy="1828535"/>
          </a:xfrm>
          <a:prstGeom prst="rect">
            <a:avLst/>
          </a:prstGeom>
        </p:spPr>
      </p:pic>
      <p:sp>
        <p:nvSpPr>
          <p:cNvPr id="9" name="Espace réservé de la date 1">
            <a:extLst>
              <a:ext uri="{FF2B5EF4-FFF2-40B4-BE49-F238E27FC236}">
                <a16:creationId xmlns:a16="http://schemas.microsoft.com/office/drawing/2014/main" id="{215865A5-D2DE-0E40-97ED-6EB760E32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937" y="6378001"/>
            <a:ext cx="423490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  <a:latin typeface="Marianne" panose="02000000000000000000" pitchFamily="2" charset="0"/>
              </a:defRPr>
            </a:lvl1pPr>
          </a:lstStyle>
          <a:p>
            <a:r>
              <a:rPr lang="fr-FR" cap="all" dirty="0"/>
              <a:t>11</a:t>
            </a:r>
            <a:r>
              <a:rPr lang="fr-FR" cap="all" baseline="30000" dirty="0"/>
              <a:t>ème</a:t>
            </a:r>
            <a:r>
              <a:rPr lang="fr-FR" cap="all" baseline="-25000" dirty="0"/>
              <a:t> </a:t>
            </a:r>
            <a:r>
              <a:rPr lang="fr-FR" cap="all" baseline="0" dirty="0"/>
              <a:t>États généraux de la recherche comptable</a:t>
            </a:r>
            <a:endParaRPr lang="fr-FR" cap="all" baseline="-25000" dirty="0"/>
          </a:p>
        </p:txBody>
      </p:sp>
    </p:spTree>
    <p:extLst>
      <p:ext uri="{BB962C8B-B14F-4D97-AF65-F5344CB8AC3E}">
        <p14:creationId xmlns:p14="http://schemas.microsoft.com/office/powerpoint/2010/main" val="834274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0"/>
            <a:ext cx="12192000" cy="5925277"/>
          </a:xfr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9" name="Espace réservé de la date 1">
            <a:extLst>
              <a:ext uri="{FF2B5EF4-FFF2-40B4-BE49-F238E27FC236}">
                <a16:creationId xmlns:a16="http://schemas.microsoft.com/office/drawing/2014/main" id="{1A016830-8508-B841-BB7B-D84F731E1C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937" y="6378001"/>
            <a:ext cx="423490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  <a:latin typeface="Marianne" panose="02000000000000000000" pitchFamily="2" charset="0"/>
              </a:defRPr>
            </a:lvl1pPr>
          </a:lstStyle>
          <a:p>
            <a:r>
              <a:rPr lang="fr-FR" cap="all"/>
              <a:t>11</a:t>
            </a:r>
            <a:r>
              <a:rPr lang="fr-FR" cap="all" baseline="30000"/>
              <a:t>ème</a:t>
            </a:r>
            <a:r>
              <a:rPr lang="fr-FR" cap="all" baseline="-25000"/>
              <a:t> </a:t>
            </a:r>
            <a:r>
              <a:rPr lang="fr-FR" cap="all"/>
              <a:t>États généraux de la recherche comptable</a:t>
            </a:r>
            <a:endParaRPr lang="fr-FR" cap="all" baseline="-25000" dirty="0"/>
          </a:p>
        </p:txBody>
      </p:sp>
    </p:spTree>
    <p:extLst>
      <p:ext uri="{BB962C8B-B14F-4D97-AF65-F5344CB8AC3E}">
        <p14:creationId xmlns:p14="http://schemas.microsoft.com/office/powerpoint/2010/main" val="4216417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EA19884-7A29-DC4E-9311-A62E54788E52}" type="datetime1">
              <a:rPr lang="fr-FR" smtClean="0"/>
              <a:t>20/12/2023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829266"/>
            <a:ext cx="4320000" cy="597263"/>
          </a:xfrm>
        </p:spPr>
        <p:txBody>
          <a:bodyPr anchor="ctr" anchorCtr="0"/>
          <a:lstStyle>
            <a:lvl1pPr algn="l">
              <a:defRPr sz="1533"/>
            </a:lvl1pPr>
          </a:lstStyle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7B45B06-F264-6F43-8C9A-2A44327CC0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382" y="240000"/>
            <a:ext cx="4318671" cy="391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0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11002646" y="6369316"/>
            <a:ext cx="551567" cy="303857"/>
          </a:xfrm>
        </p:spPr>
        <p:txBody>
          <a:bodyPr/>
          <a:lstStyle>
            <a:lvl1pPr algn="ctr">
              <a:defRPr sz="898">
                <a:latin typeface="+mn-lt"/>
              </a:defRPr>
            </a:lvl1pPr>
          </a:lstStyle>
          <a:p>
            <a:pPr>
              <a:defRPr/>
            </a:pPr>
            <a:fld id="{A6496296-A64C-42A4-ADA4-2E9F61A36384}" type="slidenum">
              <a:rPr lang="fr-FR" altLang="fr-FR" smtClean="0"/>
              <a:pPr>
                <a:defRPr/>
              </a:pPr>
              <a:t>‹N°›</a:t>
            </a:fld>
            <a:endParaRPr lang="fr-FR" altLang="fr-FR" b="0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00" y="106222"/>
            <a:ext cx="1216699" cy="877156"/>
          </a:xfrm>
          <a:prstGeom prst="rect">
            <a:avLst/>
          </a:prstGeom>
          <a:noFill/>
        </p:spPr>
      </p:pic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914400" y="1996243"/>
            <a:ext cx="10363200" cy="4050935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914400" y="992935"/>
            <a:ext cx="10363200" cy="64662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9143416" y="662877"/>
            <a:ext cx="2822698" cy="23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98" b="1" kern="1200" cap="small" dirty="0">
                <a:solidFill>
                  <a:schemeClr val="tx1"/>
                </a:solidFill>
                <a:effectLst/>
                <a:latin typeface="Marianne" panose="02000000000000000000" pitchFamily="50" charset="0"/>
                <a:ea typeface="+mn-ea"/>
                <a:cs typeface="+mn-cs"/>
              </a:rPr>
              <a:t>Autorit</a:t>
            </a:r>
            <a:r>
              <a:rPr lang="fr-FR" sz="706" b="1" kern="1200" cap="small" dirty="0">
                <a:solidFill>
                  <a:schemeClr val="tx1"/>
                </a:solidFill>
                <a:effectLst/>
                <a:latin typeface="Marianne" panose="02000000000000000000" pitchFamily="50" charset="0"/>
                <a:ea typeface="+mn-ea"/>
                <a:cs typeface="+mn-cs"/>
              </a:rPr>
              <a:t>É</a:t>
            </a:r>
            <a:r>
              <a:rPr lang="fr-FR" sz="706" b="1" kern="1200" cap="small" baseline="0" dirty="0">
                <a:solidFill>
                  <a:schemeClr val="tx1"/>
                </a:solidFill>
                <a:effectLst/>
                <a:latin typeface="Marianne" panose="02000000000000000000" pitchFamily="50" charset="0"/>
                <a:ea typeface="+mn-ea"/>
                <a:cs typeface="+mn-cs"/>
              </a:rPr>
              <a:t> </a:t>
            </a:r>
            <a:r>
              <a:rPr lang="fr-FR" sz="898" b="1" kern="1200" cap="small" dirty="0">
                <a:solidFill>
                  <a:schemeClr val="tx1"/>
                </a:solidFill>
                <a:effectLst/>
                <a:latin typeface="Marianne" panose="02000000000000000000" pitchFamily="50" charset="0"/>
                <a:ea typeface="+mn-ea"/>
                <a:cs typeface="+mn-cs"/>
              </a:rPr>
              <a:t>des normes comptables</a:t>
            </a:r>
            <a:endParaRPr lang="fr-FR" sz="898" b="1" dirty="0">
              <a:latin typeface="Marianne" panose="02000000000000000000" pitchFamily="50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084" y="226535"/>
            <a:ext cx="568128" cy="44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83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996243"/>
            <a:ext cx="10363200" cy="4050935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8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11002646" y="6369316"/>
            <a:ext cx="551567" cy="303857"/>
          </a:xfrm>
        </p:spPr>
        <p:txBody>
          <a:bodyPr/>
          <a:lstStyle>
            <a:lvl1pPr algn="ctr">
              <a:defRPr sz="898">
                <a:latin typeface="+mn-lt"/>
              </a:defRPr>
            </a:lvl1pPr>
          </a:lstStyle>
          <a:p>
            <a:pPr>
              <a:defRPr/>
            </a:pPr>
            <a:fld id="{A6496296-A64C-42A4-ADA4-2E9F61A36384}" type="slidenum">
              <a:rPr lang="fr-FR" altLang="fr-FR" smtClean="0"/>
              <a:pPr>
                <a:defRPr/>
              </a:pPr>
              <a:t>‹N°›</a:t>
            </a:fld>
            <a:endParaRPr lang="fr-FR" altLang="fr-FR" b="0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00" y="106222"/>
            <a:ext cx="1216699" cy="877156"/>
          </a:xfrm>
          <a:prstGeom prst="rect">
            <a:avLst/>
          </a:prstGeom>
          <a:noFill/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914400" y="992935"/>
            <a:ext cx="10363200" cy="64662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9143416" y="662877"/>
            <a:ext cx="2822698" cy="23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98" b="1" kern="1200" cap="small" dirty="0">
                <a:solidFill>
                  <a:schemeClr val="tx1"/>
                </a:solidFill>
                <a:effectLst/>
                <a:latin typeface="Marianne" panose="02000000000000000000" pitchFamily="50" charset="0"/>
                <a:ea typeface="+mn-ea"/>
                <a:cs typeface="+mn-cs"/>
              </a:rPr>
              <a:t>Autorit</a:t>
            </a:r>
            <a:r>
              <a:rPr lang="fr-FR" sz="706" b="1" kern="1200" cap="small" dirty="0">
                <a:solidFill>
                  <a:schemeClr val="tx1"/>
                </a:solidFill>
                <a:effectLst/>
                <a:latin typeface="Marianne" panose="02000000000000000000" pitchFamily="50" charset="0"/>
                <a:ea typeface="+mn-ea"/>
                <a:cs typeface="+mn-cs"/>
              </a:rPr>
              <a:t>É</a:t>
            </a:r>
            <a:r>
              <a:rPr lang="fr-FR" sz="706" b="1" kern="1200" cap="small" baseline="0" dirty="0">
                <a:solidFill>
                  <a:schemeClr val="tx1"/>
                </a:solidFill>
                <a:effectLst/>
                <a:latin typeface="Marianne" panose="02000000000000000000" pitchFamily="50" charset="0"/>
                <a:ea typeface="+mn-ea"/>
                <a:cs typeface="+mn-cs"/>
              </a:rPr>
              <a:t> </a:t>
            </a:r>
            <a:r>
              <a:rPr lang="fr-FR" sz="898" b="1" kern="1200" cap="small" dirty="0">
                <a:solidFill>
                  <a:schemeClr val="tx1"/>
                </a:solidFill>
                <a:effectLst/>
                <a:latin typeface="Marianne" panose="02000000000000000000" pitchFamily="50" charset="0"/>
                <a:ea typeface="+mn-ea"/>
                <a:cs typeface="+mn-cs"/>
              </a:rPr>
              <a:t>des normes comptables</a:t>
            </a:r>
            <a:endParaRPr lang="fr-FR" sz="898" b="1" dirty="0">
              <a:latin typeface="Marianne" panose="02000000000000000000" pitchFamily="50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084" y="226535"/>
            <a:ext cx="568128" cy="44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>
          <a:xfrm>
            <a:off x="4169520" y="6247440"/>
            <a:ext cx="3863520" cy="471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B264042-0C22-41A2-B1C2-00C74432C03D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>
          <a:xfrm>
            <a:off x="609480" y="6247440"/>
            <a:ext cx="2839320" cy="471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6" name="Image 16">
            <a:extLst>
              <a:ext uri="{FF2B5EF4-FFF2-40B4-BE49-F238E27FC236}">
                <a16:creationId xmlns:a16="http://schemas.microsoft.com/office/drawing/2014/main" id="{5F9355DF-BC8E-4F81-970E-6C6090E340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267" y="195857"/>
            <a:ext cx="568128" cy="44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9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193" y="106206"/>
            <a:ext cx="1764824" cy="1362387"/>
          </a:xfrm>
          <a:prstGeom prst="rect">
            <a:avLst/>
          </a:prstGeom>
          <a:noFill/>
        </p:spPr>
      </p:pic>
      <p:pic>
        <p:nvPicPr>
          <p:cNvPr id="9" name="Picture 10" descr="Plan_strategique_de_l_Anc_2010-2011-1"/>
          <p:cNvPicPr>
            <a:picLocks noChangeAspect="1" noChangeArrowheads="1"/>
          </p:cNvPicPr>
          <p:nvPr userDrawn="1"/>
        </p:nvPicPr>
        <p:blipFill>
          <a:blip r:embed="rId3"/>
          <a:srcRect t="22177" r="66881"/>
          <a:stretch>
            <a:fillRect/>
          </a:stretch>
        </p:blipFill>
        <p:spPr bwMode="auto">
          <a:xfrm>
            <a:off x="56048" y="2121310"/>
            <a:ext cx="1975326" cy="467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552" y="195857"/>
            <a:ext cx="938606" cy="731598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9151114" y="992292"/>
            <a:ext cx="2822698" cy="23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98" b="1" kern="1200" cap="small" dirty="0">
                <a:solidFill>
                  <a:schemeClr val="tx1"/>
                </a:solidFill>
                <a:effectLst/>
                <a:latin typeface="Marianne" panose="02000000000000000000" pitchFamily="50" charset="0"/>
                <a:ea typeface="+mn-ea"/>
                <a:cs typeface="+mn-cs"/>
              </a:rPr>
              <a:t>Autorit</a:t>
            </a:r>
            <a:r>
              <a:rPr lang="fr-FR" sz="706" b="1" kern="1200" cap="small" dirty="0">
                <a:solidFill>
                  <a:schemeClr val="tx1"/>
                </a:solidFill>
                <a:effectLst/>
                <a:latin typeface="Marianne" panose="02000000000000000000" pitchFamily="50" charset="0"/>
                <a:ea typeface="+mn-ea"/>
                <a:cs typeface="+mn-cs"/>
              </a:rPr>
              <a:t>É</a:t>
            </a:r>
            <a:r>
              <a:rPr lang="fr-FR" sz="706" b="1" kern="1200" cap="small" baseline="0" dirty="0">
                <a:solidFill>
                  <a:schemeClr val="tx1"/>
                </a:solidFill>
                <a:effectLst/>
                <a:latin typeface="Marianne" panose="02000000000000000000" pitchFamily="50" charset="0"/>
                <a:ea typeface="+mn-ea"/>
                <a:cs typeface="+mn-cs"/>
              </a:rPr>
              <a:t> </a:t>
            </a:r>
            <a:r>
              <a:rPr lang="fr-FR" sz="898" b="1" kern="1200" cap="small" dirty="0">
                <a:solidFill>
                  <a:schemeClr val="tx1"/>
                </a:solidFill>
                <a:effectLst/>
                <a:latin typeface="Marianne" panose="02000000000000000000" pitchFamily="50" charset="0"/>
                <a:ea typeface="+mn-ea"/>
                <a:cs typeface="+mn-cs"/>
              </a:rPr>
              <a:t>des normes comptables</a:t>
            </a:r>
            <a:endParaRPr lang="fr-FR" sz="898" b="1" dirty="0"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253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11002646" y="6369316"/>
            <a:ext cx="551567" cy="303857"/>
          </a:xfrm>
        </p:spPr>
        <p:txBody>
          <a:bodyPr/>
          <a:lstStyle>
            <a:lvl1pPr algn="ctr">
              <a:defRPr sz="898">
                <a:latin typeface="+mn-lt"/>
              </a:defRPr>
            </a:lvl1pPr>
          </a:lstStyle>
          <a:p>
            <a:pPr>
              <a:defRPr/>
            </a:pPr>
            <a:fld id="{A6496296-A64C-42A4-ADA4-2E9F61A36384}" type="slidenum">
              <a:rPr lang="fr-FR" altLang="fr-FR" smtClean="0"/>
              <a:pPr>
                <a:defRPr/>
              </a:pPr>
              <a:t>‹N°›</a:t>
            </a:fld>
            <a:endParaRPr lang="fr-FR" altLang="fr-FR" b="0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00" y="106222"/>
            <a:ext cx="1216699" cy="877156"/>
          </a:xfrm>
          <a:prstGeom prst="rect">
            <a:avLst/>
          </a:prstGeom>
          <a:noFill/>
        </p:spPr>
      </p:pic>
      <p:sp>
        <p:nvSpPr>
          <p:cNvPr id="13" name="Line 18"/>
          <p:cNvSpPr>
            <a:spLocks noChangeShapeType="1"/>
          </p:cNvSpPr>
          <p:nvPr userDrawn="1"/>
        </p:nvSpPr>
        <p:spPr bwMode="auto">
          <a:xfrm>
            <a:off x="975884" y="6369316"/>
            <a:ext cx="10363200" cy="0"/>
          </a:xfrm>
          <a:prstGeom prst="line">
            <a:avLst/>
          </a:prstGeom>
          <a:noFill/>
          <a:ln w="47625" cmpd="thinThick">
            <a:solidFill>
              <a:srgbClr val="0F243E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680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914400" y="1996243"/>
            <a:ext cx="10363200" cy="4050935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914400" y="427959"/>
            <a:ext cx="10363200" cy="646629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8" name="Line 18"/>
          <p:cNvSpPr>
            <a:spLocks noChangeShapeType="1"/>
          </p:cNvSpPr>
          <p:nvPr userDrawn="1"/>
        </p:nvSpPr>
        <p:spPr bwMode="auto">
          <a:xfrm>
            <a:off x="914400" y="1211987"/>
            <a:ext cx="10363200" cy="0"/>
          </a:xfrm>
          <a:prstGeom prst="line">
            <a:avLst/>
          </a:prstGeom>
          <a:noFill/>
          <a:ln w="47625" cmpd="thinThick">
            <a:solidFill>
              <a:srgbClr val="0F243E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680" dirty="0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9143416" y="662877"/>
            <a:ext cx="2822698" cy="23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98" b="1" kern="1200" cap="small" dirty="0">
                <a:solidFill>
                  <a:schemeClr val="tx1"/>
                </a:solidFill>
                <a:effectLst/>
                <a:latin typeface="Marianne" panose="02000000000000000000" pitchFamily="50" charset="0"/>
                <a:ea typeface="+mn-ea"/>
                <a:cs typeface="+mn-cs"/>
              </a:rPr>
              <a:t>Autorit</a:t>
            </a:r>
            <a:r>
              <a:rPr lang="fr-FR" sz="706" b="1" kern="1200" cap="small" dirty="0">
                <a:solidFill>
                  <a:schemeClr val="tx1"/>
                </a:solidFill>
                <a:effectLst/>
                <a:latin typeface="Marianne" panose="02000000000000000000" pitchFamily="50" charset="0"/>
                <a:ea typeface="+mn-ea"/>
                <a:cs typeface="+mn-cs"/>
              </a:rPr>
              <a:t>É</a:t>
            </a:r>
            <a:r>
              <a:rPr lang="fr-FR" sz="706" b="1" kern="1200" cap="small" baseline="0" dirty="0">
                <a:solidFill>
                  <a:schemeClr val="tx1"/>
                </a:solidFill>
                <a:effectLst/>
                <a:latin typeface="Marianne" panose="02000000000000000000" pitchFamily="50" charset="0"/>
                <a:ea typeface="+mn-ea"/>
                <a:cs typeface="+mn-cs"/>
              </a:rPr>
              <a:t> </a:t>
            </a:r>
            <a:r>
              <a:rPr lang="fr-FR" sz="898" b="1" kern="1200" cap="small" dirty="0">
                <a:solidFill>
                  <a:schemeClr val="tx1"/>
                </a:solidFill>
                <a:effectLst/>
                <a:latin typeface="Marianne" panose="02000000000000000000" pitchFamily="50" charset="0"/>
                <a:ea typeface="+mn-ea"/>
                <a:cs typeface="+mn-cs"/>
              </a:rPr>
              <a:t>des normes comptables</a:t>
            </a:r>
            <a:endParaRPr lang="fr-FR" sz="898" b="1" dirty="0">
              <a:latin typeface="Marianne" panose="02000000000000000000" pitchFamily="50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084" y="226535"/>
            <a:ext cx="568128" cy="44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61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914400" y="6167438"/>
            <a:ext cx="10363200" cy="0"/>
          </a:xfrm>
          <a:prstGeom prst="line">
            <a:avLst/>
          </a:prstGeom>
          <a:noFill/>
          <a:ln w="47625" cmpd="thinThick">
            <a:solidFill>
              <a:srgbClr val="0F243E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68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996243"/>
            <a:ext cx="10363200" cy="4050935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5" name="Line 18"/>
          <p:cNvSpPr>
            <a:spLocks noChangeShapeType="1"/>
          </p:cNvSpPr>
          <p:nvPr userDrawn="1"/>
        </p:nvSpPr>
        <p:spPr bwMode="auto">
          <a:xfrm>
            <a:off x="914400" y="1812428"/>
            <a:ext cx="10363200" cy="0"/>
          </a:xfrm>
          <a:prstGeom prst="line">
            <a:avLst/>
          </a:prstGeom>
          <a:noFill/>
          <a:ln w="47625" cmpd="thinThick">
            <a:solidFill>
              <a:srgbClr val="0F243E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680" dirty="0"/>
          </a:p>
        </p:txBody>
      </p:sp>
      <p:sp>
        <p:nvSpPr>
          <p:cNvPr id="18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11002646" y="6369316"/>
            <a:ext cx="551567" cy="303857"/>
          </a:xfrm>
        </p:spPr>
        <p:txBody>
          <a:bodyPr/>
          <a:lstStyle>
            <a:lvl1pPr algn="ctr">
              <a:defRPr sz="898">
                <a:latin typeface="+mn-lt"/>
              </a:defRPr>
            </a:lvl1pPr>
          </a:lstStyle>
          <a:p>
            <a:pPr>
              <a:defRPr/>
            </a:pPr>
            <a:fld id="{A6496296-A64C-42A4-ADA4-2E9F61A36384}" type="slidenum">
              <a:rPr lang="fr-FR" altLang="fr-FR" smtClean="0"/>
              <a:pPr>
                <a:defRPr/>
              </a:pPr>
              <a:t>‹N°›</a:t>
            </a:fld>
            <a:endParaRPr lang="fr-FR" altLang="fr-FR" b="0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00" y="106222"/>
            <a:ext cx="1216699" cy="877156"/>
          </a:xfrm>
          <a:prstGeom prst="rect">
            <a:avLst/>
          </a:prstGeom>
          <a:noFill/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914400" y="992935"/>
            <a:ext cx="10363200" cy="64662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9143416" y="662877"/>
            <a:ext cx="2822698" cy="23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98" b="1" kern="1200" cap="small" dirty="0">
                <a:solidFill>
                  <a:schemeClr val="tx1"/>
                </a:solidFill>
                <a:effectLst/>
                <a:latin typeface="Marianne" panose="02000000000000000000" pitchFamily="50" charset="0"/>
                <a:ea typeface="+mn-ea"/>
                <a:cs typeface="+mn-cs"/>
              </a:rPr>
              <a:t>Autorit</a:t>
            </a:r>
            <a:r>
              <a:rPr lang="fr-FR" sz="706" b="1" kern="1200" cap="small" dirty="0">
                <a:solidFill>
                  <a:schemeClr val="tx1"/>
                </a:solidFill>
                <a:effectLst/>
                <a:latin typeface="Marianne" panose="02000000000000000000" pitchFamily="50" charset="0"/>
                <a:ea typeface="+mn-ea"/>
                <a:cs typeface="+mn-cs"/>
              </a:rPr>
              <a:t>É</a:t>
            </a:r>
            <a:r>
              <a:rPr lang="fr-FR" sz="706" b="1" kern="1200" cap="small" baseline="0" dirty="0">
                <a:solidFill>
                  <a:schemeClr val="tx1"/>
                </a:solidFill>
                <a:effectLst/>
                <a:latin typeface="Marianne" panose="02000000000000000000" pitchFamily="50" charset="0"/>
                <a:ea typeface="+mn-ea"/>
                <a:cs typeface="+mn-cs"/>
              </a:rPr>
              <a:t> </a:t>
            </a:r>
            <a:r>
              <a:rPr lang="fr-FR" sz="898" b="1" kern="1200" cap="small" dirty="0">
                <a:solidFill>
                  <a:schemeClr val="tx1"/>
                </a:solidFill>
                <a:effectLst/>
                <a:latin typeface="Marianne" panose="02000000000000000000" pitchFamily="50" charset="0"/>
                <a:ea typeface="+mn-ea"/>
                <a:cs typeface="+mn-cs"/>
              </a:rPr>
              <a:t>des normes comptables</a:t>
            </a:r>
            <a:endParaRPr lang="fr-FR" sz="898" b="1" dirty="0">
              <a:latin typeface="Marianne" panose="02000000000000000000" pitchFamily="50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084" y="226535"/>
            <a:ext cx="568128" cy="44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>
          <a:xfrm>
            <a:off x="4169520" y="6247440"/>
            <a:ext cx="3863520" cy="471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B264042-0C22-41A2-B1C2-00C74432C03D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>
          <a:xfrm>
            <a:off x="609480" y="6247440"/>
            <a:ext cx="2839320" cy="471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6" name="Image 16">
            <a:extLst>
              <a:ext uri="{FF2B5EF4-FFF2-40B4-BE49-F238E27FC236}">
                <a16:creationId xmlns:a16="http://schemas.microsoft.com/office/drawing/2014/main" id="{5F9355DF-BC8E-4F81-970E-6C6090E340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267" y="195857"/>
            <a:ext cx="568128" cy="44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3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4F83C466-4472-A775-B256-370DDA82D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429" y="365126"/>
            <a:ext cx="93436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34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u texte 41">
            <a:extLst>
              <a:ext uri="{FF2B5EF4-FFF2-40B4-BE49-F238E27FC236}">
                <a16:creationId xmlns:a16="http://schemas.microsoft.com/office/drawing/2014/main" id="{C4B42740-8BB9-B873-FC08-CCEFAB93E2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0419" y="2039007"/>
            <a:ext cx="9343696" cy="3846786"/>
          </a:xfrm>
          <a:prstGeom prst="rect">
            <a:avLst/>
          </a:prstGeom>
        </p:spPr>
        <p:txBody>
          <a:bodyPr/>
          <a:lstStyle>
            <a:lvl1pPr>
              <a:defRPr kumimoji="0" lang="fr-FR" sz="1591" b="1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1pPr>
            <a:lvl2pPr marL="0" indent="0">
              <a:defRPr kumimoji="0" lang="fr-FR" sz="1034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2pPr>
            <a:lvl3pPr>
              <a:defRPr kumimoji="0" lang="fr-FR" sz="954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3pPr>
            <a:lvl4pPr>
              <a:defRPr kumimoji="0" lang="fr-FR" sz="875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4pPr>
            <a:lvl5pPr>
              <a:defRPr/>
            </a:lvl5pPr>
          </a:lstStyle>
          <a:p>
            <a:pPr marL="0" marR="0" lvl="0" indent="0" algn="l" defTabSz="727314" rtl="0" eaLnBrk="1" fontAlgn="auto" latinLnBrk="0" hangingPunct="1">
              <a:lnSpc>
                <a:spcPct val="90000"/>
              </a:lnSpc>
              <a:spcBef>
                <a:spcPts val="7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Cliquez pour modifier les styles du texte du masque</a:t>
            </a:r>
          </a:p>
          <a:p>
            <a:pPr marL="363657" marR="0" lvl="1" indent="0" algn="l" defTabSz="727314" rtl="0" eaLnBrk="1" fontAlgn="auto" latinLnBrk="0" hangingPunct="1">
              <a:lnSpc>
                <a:spcPct val="90000"/>
              </a:lnSpc>
              <a:spcBef>
                <a:spcPts val="7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Deuxième niveau</a:t>
            </a:r>
          </a:p>
          <a:p>
            <a:pPr marL="727314" marR="0" lvl="2" indent="0" algn="l" defTabSz="727314" rtl="0" eaLnBrk="1" fontAlgn="auto" latinLnBrk="0" hangingPunct="1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Troisième niveau</a:t>
            </a:r>
          </a:p>
          <a:p>
            <a:pPr marL="1090971" marR="0" lvl="3" indent="0" algn="l" defTabSz="727314" rtl="0" eaLnBrk="1" fontAlgn="auto" latinLnBrk="0" hangingPunct="1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297314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1983" y="242045"/>
            <a:ext cx="1027218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47800"/>
            <a:ext cx="10363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 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sp>
        <p:nvSpPr>
          <p:cNvPr id="17" name="Espace réservé du numéro de diapositive 4"/>
          <p:cNvSpPr>
            <a:spLocks noGrp="1"/>
          </p:cNvSpPr>
          <p:nvPr>
            <p:ph type="sldNum" sz="quarter" idx="4"/>
          </p:nvPr>
        </p:nvSpPr>
        <p:spPr bwMode="auto">
          <a:xfrm>
            <a:off x="8784167" y="6237288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1">
                <a:solidFill>
                  <a:srgbClr val="0F243E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EAD67EE-74FA-4790-81FA-2E23FB0F888A}" type="slidenum">
              <a:rPr lang="fr-FR" altLang="fr-FR"/>
              <a:pPr>
                <a:defRPr/>
              </a:pPr>
              <a:t>‹N°›</a:t>
            </a:fld>
            <a:endParaRPr lang="fr-FR" altLang="fr-FR" sz="1400" b="0" dirty="0"/>
          </a:p>
        </p:txBody>
      </p:sp>
    </p:spTree>
    <p:extLst>
      <p:ext uri="{BB962C8B-B14F-4D97-AF65-F5344CB8AC3E}">
        <p14:creationId xmlns:p14="http://schemas.microsoft.com/office/powerpoint/2010/main" val="62500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1" r:id="rId4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185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371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556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742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180969" indent="-180969" algn="l" rtl="0" eaLnBrk="1" fontAlgn="base" hangingPunct="1">
        <a:spcBef>
          <a:spcPct val="0"/>
        </a:spcBef>
        <a:spcAft>
          <a:spcPct val="30000"/>
        </a:spcAft>
        <a:buSzPct val="80000"/>
        <a:buFont typeface="Webdings" pitchFamily="18" charset="2"/>
        <a:buChar char="&lt;"/>
        <a:tabLst>
          <a:tab pos="901671" algn="l"/>
        </a:tabLst>
        <a:defRPr sz="2000">
          <a:solidFill>
            <a:srgbClr val="0F243E"/>
          </a:solidFill>
          <a:latin typeface="+mn-lt"/>
          <a:ea typeface="+mn-ea"/>
          <a:cs typeface="+mn-cs"/>
        </a:defRPr>
      </a:lvl1pPr>
      <a:lvl2pPr marL="631805" indent="-271454" algn="l" rtl="0" eaLnBrk="1" fontAlgn="base" hangingPunct="1">
        <a:spcBef>
          <a:spcPct val="0"/>
        </a:spcBef>
        <a:spcAft>
          <a:spcPct val="30000"/>
        </a:spcAft>
        <a:buSzPct val="90000"/>
        <a:buFont typeface="Wingdings" pitchFamily="2" charset="2"/>
        <a:buChar char="Ø"/>
        <a:tabLst>
          <a:tab pos="901671" algn="l"/>
        </a:tabLst>
        <a:defRPr>
          <a:solidFill>
            <a:srgbClr val="0F243E"/>
          </a:solidFill>
          <a:latin typeface="+mn-lt"/>
        </a:defRPr>
      </a:lvl2pPr>
      <a:lvl3pPr marL="1144551" indent="-244467" algn="l" rtl="0" eaLnBrk="1" fontAlgn="base" hangingPunct="1">
        <a:spcBef>
          <a:spcPct val="0"/>
        </a:spcBef>
        <a:spcAft>
          <a:spcPct val="30000"/>
        </a:spcAft>
        <a:buSzPct val="80000"/>
        <a:buFont typeface="Univers ExtendedPS" pitchFamily="34" charset="0"/>
        <a:buChar char="-"/>
        <a:tabLst>
          <a:tab pos="901671" algn="l"/>
        </a:tabLst>
        <a:defRPr sz="1600">
          <a:solidFill>
            <a:srgbClr val="0F243E"/>
          </a:solidFill>
          <a:latin typeface="+mn-lt"/>
        </a:defRPr>
      </a:lvl3pPr>
      <a:lvl4pPr marL="1492202" indent="-168269" algn="l" rtl="0" eaLnBrk="1" fontAlgn="base" hangingPunct="1">
        <a:spcBef>
          <a:spcPct val="0"/>
        </a:spcBef>
        <a:spcAft>
          <a:spcPct val="30000"/>
        </a:spcAft>
        <a:buSzPct val="50000"/>
        <a:buFont typeface="Wingdings" pitchFamily="2" charset="2"/>
        <a:buChar char="v"/>
        <a:tabLst>
          <a:tab pos="901671" algn="l"/>
        </a:tabLst>
        <a:defRPr sz="1400">
          <a:solidFill>
            <a:srgbClr val="0F243E"/>
          </a:solidFill>
          <a:latin typeface="+mn-lt"/>
        </a:defRPr>
      </a:lvl4pPr>
      <a:lvl5pPr marL="1879541" indent="-207956" algn="l" rtl="0" eaLnBrk="1" fontAlgn="base" hangingPunct="1">
        <a:spcBef>
          <a:spcPct val="20000"/>
        </a:spcBef>
        <a:spcAft>
          <a:spcPct val="0"/>
        </a:spcAft>
        <a:buSzPct val="50000"/>
        <a:buChar char="•"/>
        <a:tabLst>
          <a:tab pos="901671" algn="l"/>
        </a:tabLst>
        <a:defRPr sz="1200">
          <a:solidFill>
            <a:srgbClr val="0F243E"/>
          </a:solidFill>
          <a:latin typeface="+mn-lt"/>
        </a:defRPr>
      </a:lvl5pPr>
      <a:lvl6pPr marL="2514520" indent="-22859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200">
          <a:solidFill>
            <a:schemeClr val="tx1"/>
          </a:solidFill>
          <a:latin typeface="+mn-lt"/>
        </a:defRPr>
      </a:lvl6pPr>
      <a:lvl7pPr marL="2971706" indent="-22859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200">
          <a:solidFill>
            <a:schemeClr val="tx1"/>
          </a:solidFill>
          <a:latin typeface="+mn-lt"/>
        </a:defRPr>
      </a:lvl7pPr>
      <a:lvl8pPr marL="3428891" indent="-22859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200">
          <a:solidFill>
            <a:schemeClr val="tx1"/>
          </a:solidFill>
          <a:latin typeface="+mn-lt"/>
        </a:defRPr>
      </a:lvl8pPr>
      <a:lvl9pPr marL="3886076" indent="-22859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3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1" algn="l" defTabSz="9143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6" algn="l" defTabSz="9143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2" algn="l" defTabSz="9143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7" algn="l" defTabSz="9143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3" algn="l" defTabSz="9143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9" algn="l" defTabSz="9143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4" algn="l" defTabSz="9143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1983" y="242045"/>
            <a:ext cx="1027218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47800"/>
            <a:ext cx="10363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 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sp>
        <p:nvSpPr>
          <p:cNvPr id="17" name="Espace réservé du numéro de diapositive 4"/>
          <p:cNvSpPr>
            <a:spLocks noGrp="1"/>
          </p:cNvSpPr>
          <p:nvPr>
            <p:ph type="sldNum" sz="quarter" idx="4"/>
          </p:nvPr>
        </p:nvSpPr>
        <p:spPr bwMode="auto">
          <a:xfrm>
            <a:off x="8784167" y="6237288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1">
                <a:solidFill>
                  <a:srgbClr val="0F243E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EAD67EE-74FA-4790-81FA-2E23FB0F888A}" type="slidenum">
              <a:rPr lang="fr-FR" altLang="fr-FR"/>
              <a:pPr>
                <a:defRPr/>
              </a:pPr>
              <a:t>‹N°›</a:t>
            </a:fld>
            <a:endParaRPr lang="fr-FR" altLang="fr-FR" sz="1400" b="0" dirty="0"/>
          </a:p>
        </p:txBody>
      </p:sp>
    </p:spTree>
    <p:extLst>
      <p:ext uri="{BB962C8B-B14F-4D97-AF65-F5344CB8AC3E}">
        <p14:creationId xmlns:p14="http://schemas.microsoft.com/office/powerpoint/2010/main" val="385602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185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371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556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742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180969" indent="-180969" algn="l" rtl="0" eaLnBrk="1" fontAlgn="base" hangingPunct="1">
        <a:spcBef>
          <a:spcPct val="0"/>
        </a:spcBef>
        <a:spcAft>
          <a:spcPct val="30000"/>
        </a:spcAft>
        <a:buSzPct val="80000"/>
        <a:buFont typeface="Webdings" pitchFamily="18" charset="2"/>
        <a:buChar char="&lt;"/>
        <a:tabLst>
          <a:tab pos="901671" algn="l"/>
        </a:tabLst>
        <a:defRPr sz="2000">
          <a:solidFill>
            <a:srgbClr val="0F243E"/>
          </a:solidFill>
          <a:latin typeface="+mn-lt"/>
          <a:ea typeface="+mn-ea"/>
          <a:cs typeface="+mn-cs"/>
        </a:defRPr>
      </a:lvl1pPr>
      <a:lvl2pPr marL="631805" indent="-271454" algn="l" rtl="0" eaLnBrk="1" fontAlgn="base" hangingPunct="1">
        <a:spcBef>
          <a:spcPct val="0"/>
        </a:spcBef>
        <a:spcAft>
          <a:spcPct val="30000"/>
        </a:spcAft>
        <a:buSzPct val="90000"/>
        <a:buFont typeface="Wingdings" pitchFamily="2" charset="2"/>
        <a:buChar char="Ø"/>
        <a:tabLst>
          <a:tab pos="901671" algn="l"/>
        </a:tabLst>
        <a:defRPr>
          <a:solidFill>
            <a:srgbClr val="0F243E"/>
          </a:solidFill>
          <a:latin typeface="+mn-lt"/>
        </a:defRPr>
      </a:lvl2pPr>
      <a:lvl3pPr marL="1144551" indent="-244467" algn="l" rtl="0" eaLnBrk="1" fontAlgn="base" hangingPunct="1">
        <a:spcBef>
          <a:spcPct val="0"/>
        </a:spcBef>
        <a:spcAft>
          <a:spcPct val="30000"/>
        </a:spcAft>
        <a:buSzPct val="80000"/>
        <a:buFont typeface="Univers ExtendedPS" pitchFamily="34" charset="0"/>
        <a:buChar char="-"/>
        <a:tabLst>
          <a:tab pos="901671" algn="l"/>
        </a:tabLst>
        <a:defRPr sz="1600">
          <a:solidFill>
            <a:srgbClr val="0F243E"/>
          </a:solidFill>
          <a:latin typeface="+mn-lt"/>
        </a:defRPr>
      </a:lvl3pPr>
      <a:lvl4pPr marL="1492202" indent="-168269" algn="l" rtl="0" eaLnBrk="1" fontAlgn="base" hangingPunct="1">
        <a:spcBef>
          <a:spcPct val="0"/>
        </a:spcBef>
        <a:spcAft>
          <a:spcPct val="30000"/>
        </a:spcAft>
        <a:buSzPct val="50000"/>
        <a:buFont typeface="Wingdings" pitchFamily="2" charset="2"/>
        <a:buChar char="v"/>
        <a:tabLst>
          <a:tab pos="901671" algn="l"/>
        </a:tabLst>
        <a:defRPr sz="1400">
          <a:solidFill>
            <a:srgbClr val="0F243E"/>
          </a:solidFill>
          <a:latin typeface="+mn-lt"/>
        </a:defRPr>
      </a:lvl4pPr>
      <a:lvl5pPr marL="1879541" indent="-207956" algn="l" rtl="0" eaLnBrk="1" fontAlgn="base" hangingPunct="1">
        <a:spcBef>
          <a:spcPct val="20000"/>
        </a:spcBef>
        <a:spcAft>
          <a:spcPct val="0"/>
        </a:spcAft>
        <a:buSzPct val="50000"/>
        <a:buChar char="•"/>
        <a:tabLst>
          <a:tab pos="901671" algn="l"/>
        </a:tabLst>
        <a:defRPr sz="1200">
          <a:solidFill>
            <a:srgbClr val="0F243E"/>
          </a:solidFill>
          <a:latin typeface="+mn-lt"/>
        </a:defRPr>
      </a:lvl5pPr>
      <a:lvl6pPr marL="2514520" indent="-22859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200">
          <a:solidFill>
            <a:schemeClr val="tx1"/>
          </a:solidFill>
          <a:latin typeface="+mn-lt"/>
        </a:defRPr>
      </a:lvl6pPr>
      <a:lvl7pPr marL="2971706" indent="-22859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200">
          <a:solidFill>
            <a:schemeClr val="tx1"/>
          </a:solidFill>
          <a:latin typeface="+mn-lt"/>
        </a:defRPr>
      </a:lvl7pPr>
      <a:lvl8pPr marL="3428891" indent="-22859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200">
          <a:solidFill>
            <a:schemeClr val="tx1"/>
          </a:solidFill>
          <a:latin typeface="+mn-lt"/>
        </a:defRPr>
      </a:lvl8pPr>
      <a:lvl9pPr marL="3886076" indent="-22859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3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1" algn="l" defTabSz="9143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6" algn="l" defTabSz="9143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2" algn="l" defTabSz="9143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7" algn="l" defTabSz="9143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3" algn="l" defTabSz="9143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9" algn="l" defTabSz="9143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4" algn="l" defTabSz="9143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31801" y="2276873"/>
            <a:ext cx="11233151" cy="39364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  <a:latin typeface="Marianne" panose="02000000000000000000" pitchFamily="2" charset="0"/>
              </a:defRPr>
            </a:lvl1pPr>
          </a:lstStyle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  <a:latin typeface="Marianne" panose="02000000000000000000" pitchFamily="2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431800" y="6379200"/>
            <a:ext cx="11232819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910402"/>
            <a:ext cx="11233151" cy="719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937" y="6378001"/>
            <a:ext cx="423490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  <a:latin typeface="Marianne" panose="02000000000000000000" pitchFamily="2" charset="0"/>
              </a:defRPr>
            </a:lvl1pPr>
          </a:lstStyle>
          <a:p>
            <a:r>
              <a:rPr lang="fr-FR" cap="all" dirty="0"/>
              <a:t>11</a:t>
            </a:r>
            <a:r>
              <a:rPr lang="fr-FR" cap="all" baseline="30000" dirty="0"/>
              <a:t>ème</a:t>
            </a:r>
            <a:r>
              <a:rPr lang="fr-FR" cap="all" baseline="-25000" dirty="0"/>
              <a:t> </a:t>
            </a:r>
            <a:r>
              <a:rPr lang="fr-FR" cap="all" baseline="0" dirty="0"/>
              <a:t>États généraux de la recherche comptable</a:t>
            </a:r>
            <a:endParaRPr lang="fr-FR" cap="all" baseline="-25000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F0514A9A-4AAA-AD41-96E4-095020ADC52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55191" y="113817"/>
            <a:ext cx="748255" cy="6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9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hf hdr="0"/>
  <p:txStyles>
    <p:titleStyle>
      <a:lvl1pPr marL="19050" indent="0" algn="l" defTabSz="1219170" rtl="0" eaLnBrk="1" latinLnBrk="0" hangingPunct="1">
        <a:lnSpc>
          <a:spcPct val="90000"/>
        </a:lnSpc>
        <a:spcBef>
          <a:spcPct val="0"/>
        </a:spcBef>
        <a:buNone/>
        <a:tabLst/>
        <a:defRPr sz="3333" b="1" kern="1200">
          <a:solidFill>
            <a:schemeClr val="tx1"/>
          </a:solidFill>
          <a:latin typeface="Marianne" panose="02000000000000000000" pitchFamily="2" charset="0"/>
          <a:ea typeface="+mj-ea"/>
          <a:cs typeface="+mj-cs"/>
        </a:defRPr>
      </a:lvl1pPr>
    </p:titleStyle>
    <p:bodyStyle>
      <a:lvl1pPr marL="122764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tabLst/>
        <a:defRPr sz="1867" b="0" kern="1200">
          <a:solidFill>
            <a:schemeClr val="tx1"/>
          </a:solidFill>
          <a:latin typeface="Marianne" panose="02000000000000000000" pitchFamily="2" charset="0"/>
          <a:ea typeface="+mn-ea"/>
          <a:cs typeface="+mn-cs"/>
        </a:defRPr>
      </a:lvl1pPr>
      <a:lvl2pPr marL="468588" indent="-228594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arianne" panose="02000000000000000000" pitchFamily="2" charset="0"/>
          <a:ea typeface="+mn-ea"/>
          <a:cs typeface="+mn-cs"/>
        </a:defRPr>
      </a:lvl2pPr>
      <a:lvl3pPr marL="708582" indent="-228594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1333" kern="1200">
          <a:solidFill>
            <a:schemeClr val="tx1"/>
          </a:solidFill>
          <a:latin typeface="Marianne" panose="02000000000000000000" pitchFamily="2" charset="0"/>
          <a:ea typeface="+mn-ea"/>
          <a:cs typeface="+mn-cs"/>
        </a:defRPr>
      </a:lvl3pPr>
      <a:lvl4pPr marL="948576" indent="-228594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anose="020B0604020202020204" pitchFamily="34" charset="0"/>
        <a:buChar char="•"/>
        <a:defRPr sz="1067" kern="1200">
          <a:solidFill>
            <a:schemeClr val="tx1"/>
          </a:solidFill>
          <a:latin typeface="Marianne" panose="02000000000000000000" pitchFamily="2" charset="0"/>
          <a:ea typeface="+mn-ea"/>
          <a:cs typeface="+mn-cs"/>
        </a:defRPr>
      </a:lvl4pPr>
      <a:lvl5pPr marL="1236569" indent="-228594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933" kern="1200">
          <a:solidFill>
            <a:schemeClr val="tx1"/>
          </a:solidFill>
          <a:latin typeface="Marianne" panose="02000000000000000000" pitchFamily="2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indent="0" algn="l" defTabSz="1219170" rtl="0" eaLnBrk="1" latinLnBrk="0" hangingPunct="1">
        <a:spcBef>
          <a:spcPct val="20000"/>
        </a:spcBef>
        <a:buFont typeface="Arial" pitchFamily="34" charset="0"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reporting.org/media/z2vmxbks/gri-standards-and-esrs-draft-interoperability-index_20231130-final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8.png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ec.europa.eu/regulation-and-supervision/consultations/finance-2023-sfdr-implementation_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ec.europa.eu/info/law/better-regulation/have-your-say/initiatives/13961-Report-on-the-Sustainable-Finance-Disclosure-Regulation/public-consultation_e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efrag.org/lab7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svg"/><Relationship Id="rId11" Type="http://schemas.openxmlformats.org/officeDocument/2006/relationships/hyperlink" Target="https://www.anc.gouv.fr/files/live/sites/anc/files/contributed/ANC/2_Normes_internationales/NI%202022/Normes%20de%20durabilite/2023/Guide_application-sur-les-ESRS_2023.pdf" TargetMode="External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/>
          <p:cNvSpPr>
            <a:spLocks noGrp="1"/>
          </p:cNvSpPr>
          <p:nvPr>
            <p:ph type="subTitle" idx="4294967295"/>
          </p:nvPr>
        </p:nvSpPr>
        <p:spPr>
          <a:xfrm>
            <a:off x="3476775" y="1990789"/>
            <a:ext cx="6752299" cy="3684650"/>
          </a:xfrm>
        </p:spPr>
        <p:txBody>
          <a:bodyPr/>
          <a:lstStyle/>
          <a:p>
            <a:pPr marL="0" indent="0" algn="ctr">
              <a:buNone/>
            </a:pPr>
            <a:endParaRPr lang="fr-FR" sz="2800" b="1" dirty="0"/>
          </a:p>
          <a:p>
            <a:pPr marL="0" indent="0" algn="ctr">
              <a:buNone/>
            </a:pPr>
            <a:endParaRPr lang="fr-FR" sz="2800" b="1" dirty="0"/>
          </a:p>
          <a:p>
            <a:pPr marL="0" indent="0" algn="ctr">
              <a:buNone/>
            </a:pPr>
            <a:r>
              <a:rPr lang="fr-FR" sz="3400" b="1" dirty="0">
                <a:solidFill>
                  <a:schemeClr val="tx1"/>
                </a:solidFill>
                <a:latin typeface="Marianne ExtraBold" panose="02000000000000000000" pitchFamily="2" charset="0"/>
              </a:rPr>
              <a:t>La CSRD en 2024 : </a:t>
            </a:r>
          </a:p>
          <a:p>
            <a:pPr marL="0" indent="0" algn="ctr">
              <a:buNone/>
            </a:pPr>
            <a:r>
              <a:rPr lang="fr-FR" sz="3400" b="1" dirty="0">
                <a:solidFill>
                  <a:schemeClr val="tx1"/>
                </a:solidFill>
                <a:latin typeface="Marianne ExtraBold" panose="02000000000000000000" pitchFamily="2" charset="0"/>
              </a:rPr>
              <a:t>Que faut-il prévoir ?</a:t>
            </a:r>
          </a:p>
          <a:p>
            <a:pPr marL="0" indent="0">
              <a:buNone/>
            </a:pPr>
            <a:endParaRPr lang="fr-FR" sz="2800" b="1" dirty="0"/>
          </a:p>
          <a:p>
            <a:pPr marL="0" indent="0" algn="ctr">
              <a:buNone/>
            </a:pPr>
            <a:r>
              <a:rPr lang="fr-FR" dirty="0">
                <a:solidFill>
                  <a:schemeClr val="tx1"/>
                </a:solidFill>
                <a:latin typeface="Marianne" panose="02000000000000000000" pitchFamily="2" charset="0"/>
              </a:rPr>
              <a:t>21 décembre 2023</a:t>
            </a:r>
          </a:p>
          <a:p>
            <a:pPr marL="0" indent="0">
              <a:buNone/>
            </a:pPr>
            <a:endParaRPr lang="fr-FR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10441820" y="680224"/>
            <a:ext cx="184731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8649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8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AB16E6FD-ED89-4441-A444-1DA8C8928C37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8784167" y="6237288"/>
            <a:ext cx="2540000" cy="457200"/>
          </a:xfrm>
        </p:spPr>
        <p:txBody>
          <a:bodyPr/>
          <a:lstStyle/>
          <a:p>
            <a:pPr marL="0" marR="0" lvl="0" indent="0" algn="r" defTabSz="58649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A6496296-A64C-42A4-ADA4-2E9F61A36384}" type="slidenum">
              <a:rPr kumimoji="0" lang="fr-FR" altLang="fr-FR" sz="1242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  <a:sym typeface="Arial"/>
              </a:rPr>
              <a:pPr marL="0" marR="0" lvl="0" indent="0" algn="r" defTabSz="58649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10</a:t>
            </a:fld>
            <a:endParaRPr kumimoji="0" lang="fr-FR" altLang="fr-FR" sz="1242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Arial"/>
              <a:sym typeface="Arial"/>
            </a:endParaRPr>
          </a:p>
        </p:txBody>
      </p:sp>
      <p:graphicFrame>
        <p:nvGraphicFramePr>
          <p:cNvPr id="14" name="Tableau 2">
            <a:extLst>
              <a:ext uri="{FF2B5EF4-FFF2-40B4-BE49-F238E27FC236}">
                <a16:creationId xmlns:a16="http://schemas.microsoft.com/office/drawing/2014/main" id="{CEE4DAA7-3735-4432-A6AA-BD9F07235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025633"/>
              </p:ext>
            </p:extLst>
          </p:nvPr>
        </p:nvGraphicFramePr>
        <p:xfrm>
          <a:off x="365760" y="4068128"/>
          <a:ext cx="4356526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526">
                  <a:extLst>
                    <a:ext uri="{9D8B030D-6E8A-4147-A177-3AD203B41FA5}">
                      <a16:colId xmlns:a16="http://schemas.microsoft.com/office/drawing/2014/main" val="2274198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FFFFFF"/>
                          </a:solidFill>
                          <a:latin typeface="Marianne Medium" panose="02000000000000000000" pitchFamily="2" charset="0"/>
                          <a:ea typeface="Malgun Gothic" panose="020B0503020000020004" pitchFamily="34" charset="-127"/>
                        </a:rPr>
                        <a:t>Module n°     – </a:t>
                      </a:r>
                      <a:r>
                        <a:rPr lang="fr-FR" sz="1600" noProof="0" dirty="0">
                          <a:solidFill>
                            <a:srgbClr val="FFFFFF"/>
                          </a:solidFill>
                          <a:latin typeface="Marianne Medium" panose="02000000000000000000" pitchFamily="2" charset="0"/>
                          <a:ea typeface="Malgun Gothic" panose="020B0503020000020004" pitchFamily="34" charset="-127"/>
                        </a:rPr>
                        <a:t>Attentes</a:t>
                      </a:r>
                      <a:r>
                        <a:rPr lang="en-GB" sz="1600" dirty="0">
                          <a:solidFill>
                            <a:srgbClr val="FFFFFF"/>
                          </a:solidFill>
                          <a:latin typeface="Marianne Medium" panose="02000000000000000000" pitchFamily="2" charset="0"/>
                          <a:ea typeface="Malgun Gothic" panose="020B0503020000020004" pitchFamily="34" charset="-127"/>
                        </a:rPr>
                        <a:t> du </a:t>
                      </a:r>
                      <a:r>
                        <a:rPr lang="en-GB" sz="1600" dirty="0" err="1">
                          <a:solidFill>
                            <a:srgbClr val="FFFFFF"/>
                          </a:solidFill>
                          <a:latin typeface="Marianne Medium" panose="02000000000000000000" pitchFamily="2" charset="0"/>
                          <a:ea typeface="Malgun Gothic" panose="020B0503020000020004" pitchFamily="34" charset="-127"/>
                        </a:rPr>
                        <a:t>marché</a:t>
                      </a:r>
                      <a:endParaRPr lang="en-GB" sz="1600" dirty="0">
                        <a:solidFill>
                          <a:srgbClr val="FFFFFF"/>
                        </a:solidFill>
                        <a:latin typeface="Marianne Medium" panose="02000000000000000000" pitchFamily="2" charset="0"/>
                        <a:ea typeface="Malgun Gothic" panose="020B0503020000020004" pitchFamily="34" charset="-127"/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421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Quand les banques demandent aux PME de répondre à des questionnaires</a:t>
                      </a:r>
                    </a:p>
                    <a:p>
                      <a:endParaRPr lang="en-GB" sz="1000" dirty="0">
                        <a:solidFill>
                          <a:schemeClr val="tx1"/>
                        </a:solidFill>
                        <a:latin typeface="Marianne" panose="02000000000000000000" pitchFamily="2" charset="0"/>
                        <a:ea typeface="Malgun Gothic" panose="020B0503020000020004" pitchFamily="34" charset="-127"/>
                      </a:endParaRPr>
                    </a:p>
                    <a:p>
                      <a:r>
                        <a:rPr lang="fr-FR" sz="1600" noProof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Données requises par la Finance durable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400" noProof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Tableau 1 SFDR, Pilier 3, </a:t>
                      </a:r>
                      <a:r>
                        <a:rPr lang="fr-FR" sz="1400" noProof="0" dirty="0" err="1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Réglement</a:t>
                      </a:r>
                      <a:r>
                        <a:rPr lang="fr-FR" sz="1400" noProof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 sur les Benchmarks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400" noProof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Même approche que dans le set </a:t>
                      </a:r>
                      <a:r>
                        <a:rPr lang="fr-FR" sz="1400" noProof="0" dirty="0" err="1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Set</a:t>
                      </a:r>
                      <a:r>
                        <a:rPr lang="fr-FR" sz="1400" noProof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 1 (« </a:t>
                      </a:r>
                      <a:r>
                        <a:rPr lang="fr-FR" sz="1400" i="1" noProof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not </a:t>
                      </a:r>
                      <a:r>
                        <a:rPr lang="fr-FR" sz="1400" i="1" noProof="0" dirty="0" err="1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material</a:t>
                      </a:r>
                      <a:r>
                        <a:rPr lang="fr-FR" sz="1400" i="1" noProof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 for the </a:t>
                      </a:r>
                      <a:r>
                        <a:rPr lang="fr-FR" sz="1400" i="1" noProof="0" dirty="0" err="1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undertaking</a:t>
                      </a:r>
                      <a:r>
                        <a:rPr lang="fr-FR" sz="1400" noProof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 »)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25979"/>
                  </a:ext>
                </a:extLst>
              </a:tr>
            </a:tbl>
          </a:graphicData>
        </a:graphic>
      </p:graphicFrame>
      <p:graphicFrame>
        <p:nvGraphicFramePr>
          <p:cNvPr id="16" name="Tableau 2">
            <a:extLst>
              <a:ext uri="{FF2B5EF4-FFF2-40B4-BE49-F238E27FC236}">
                <a16:creationId xmlns:a16="http://schemas.microsoft.com/office/drawing/2014/main" id="{9F41BF64-587E-4E24-9035-7B03C63D28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246145"/>
              </p:ext>
            </p:extLst>
          </p:nvPr>
        </p:nvGraphicFramePr>
        <p:xfrm>
          <a:off x="365760" y="989675"/>
          <a:ext cx="4356526" cy="271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526">
                  <a:extLst>
                    <a:ext uri="{9D8B030D-6E8A-4147-A177-3AD203B41FA5}">
                      <a16:colId xmlns:a16="http://schemas.microsoft.com/office/drawing/2014/main" val="2274198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FFFFFF"/>
                          </a:solidFill>
                          <a:latin typeface="Marianne Medium" panose="02000000000000000000" pitchFamily="2" charset="0"/>
                          <a:ea typeface="Malgun Gothic" panose="020B0503020000020004" pitchFamily="34" charset="-127"/>
                        </a:rPr>
                        <a:t>Module n°     – </a:t>
                      </a:r>
                      <a:r>
                        <a:rPr lang="en-GB" sz="1600" dirty="0" err="1">
                          <a:solidFill>
                            <a:srgbClr val="FFFFFF"/>
                          </a:solidFill>
                          <a:latin typeface="Marianne Medium" panose="02000000000000000000" pitchFamily="2" charset="0"/>
                          <a:ea typeface="Malgun Gothic" panose="020B0503020000020004" pitchFamily="34" charset="-127"/>
                        </a:rPr>
                        <a:t>Basique</a:t>
                      </a:r>
                      <a:endParaRPr lang="en-GB" sz="1600" dirty="0">
                        <a:solidFill>
                          <a:srgbClr val="FFFFFF"/>
                        </a:solidFill>
                        <a:latin typeface="Marianne Medium" panose="02000000000000000000" pitchFamily="2" charset="0"/>
                        <a:ea typeface="Malgun Gothic" panose="020B0503020000020004" pitchFamily="34" charset="-127"/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421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Niveau d'entrée pour les PME non cotées </a:t>
                      </a:r>
                    </a:p>
                    <a:p>
                      <a:endParaRPr lang="en-GB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Marianne" panose="02000000000000000000" pitchFamily="2" charset="0"/>
                        <a:ea typeface="Malgun Gothic" panose="020B0503020000020004" pitchFamily="34" charset="-127"/>
                      </a:endParaRPr>
                    </a:p>
                    <a:p>
                      <a:r>
                        <a:rPr lang="en-GB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Objectif pour les micro-entreprises</a:t>
                      </a:r>
                    </a:p>
                    <a:p>
                      <a:endParaRPr lang="en-GB" sz="1000" dirty="0">
                        <a:solidFill>
                          <a:schemeClr val="tx1"/>
                        </a:solidFill>
                        <a:latin typeface="Marianne" panose="02000000000000000000" pitchFamily="2" charset="0"/>
                        <a:ea typeface="Malgun Gothic" panose="020B0503020000020004" pitchFamily="34" charset="-127"/>
                      </a:endParaRPr>
                    </a:p>
                    <a:p>
                      <a:r>
                        <a:rPr lang="fr-FR" sz="1600" noProof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Langage très simplifié</a:t>
                      </a:r>
                    </a:p>
                    <a:p>
                      <a:endParaRPr lang="en-GB" sz="1000" dirty="0">
                        <a:solidFill>
                          <a:schemeClr val="tx1"/>
                        </a:solidFill>
                        <a:latin typeface="Marianne" panose="02000000000000000000" pitchFamily="2" charset="0"/>
                        <a:ea typeface="Malgun Gothic" panose="020B0503020000020004" pitchFamily="34" charset="-127"/>
                      </a:endParaRPr>
                    </a:p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[8] obligations de reporting (DR) sur les métriques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Simplification; </a:t>
                      </a:r>
                      <a:r>
                        <a:rPr lang="fr-FR" sz="1400" noProof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tout est requis (pas d’omissions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) MAIS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chaque fois que c'est approprié, la formulation est « </a:t>
                      </a:r>
                      <a:r>
                        <a:rPr lang="fr-FR" sz="1400" i="1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if applicable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».</a:t>
                      </a:r>
                      <a:endParaRPr lang="en-GB" sz="1400" dirty="0">
                        <a:solidFill>
                          <a:schemeClr val="tx1"/>
                        </a:solidFill>
                        <a:latin typeface="Marianne" panose="02000000000000000000" pitchFamily="2" charset="0"/>
                        <a:ea typeface="Malgun Gothic" panose="020B0503020000020004" pitchFamily="34" charset="-127"/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25979"/>
                  </a:ext>
                </a:extLst>
              </a:tr>
            </a:tbl>
          </a:graphicData>
        </a:graphic>
      </p:graphicFrame>
      <p:graphicFrame>
        <p:nvGraphicFramePr>
          <p:cNvPr id="17" name="Tableau 2">
            <a:extLst>
              <a:ext uri="{FF2B5EF4-FFF2-40B4-BE49-F238E27FC236}">
                <a16:creationId xmlns:a16="http://schemas.microsoft.com/office/drawing/2014/main" id="{F1C9D408-B2FA-4CF2-8143-3264F64A23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343872"/>
              </p:ext>
            </p:extLst>
          </p:nvPr>
        </p:nvGraphicFramePr>
        <p:xfrm>
          <a:off x="4899698" y="989675"/>
          <a:ext cx="4356525" cy="288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525">
                  <a:extLst>
                    <a:ext uri="{9D8B030D-6E8A-4147-A177-3AD203B41FA5}">
                      <a16:colId xmlns:a16="http://schemas.microsoft.com/office/drawing/2014/main" val="2274198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FFFFFF"/>
                          </a:solidFill>
                          <a:latin typeface="Marianne Medium" panose="02000000000000000000" pitchFamily="2" charset="0"/>
                          <a:ea typeface="Malgun Gothic" panose="020B0503020000020004" pitchFamily="34" charset="-127"/>
                        </a:rPr>
                        <a:t>Module n°     – Politique, action et cible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421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PME qui ont déjà mis en place les PAC et qui les publient</a:t>
                      </a:r>
                    </a:p>
                    <a:p>
                      <a:endParaRPr lang="en-GB" sz="1000" b="0" dirty="0">
                        <a:solidFill>
                          <a:schemeClr val="tx1"/>
                        </a:solidFill>
                        <a:latin typeface="Marianne" panose="02000000000000000000" pitchFamily="2" charset="0"/>
                        <a:ea typeface="Malgun Gothic" panose="020B0503020000020004" pitchFamily="34" charset="-127"/>
                      </a:endParaRPr>
                    </a:p>
                    <a:p>
                      <a:r>
                        <a:rPr lang="fr-FR" sz="160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Langage simplifié (y compris pour la matérialité)</a:t>
                      </a:r>
                    </a:p>
                    <a:p>
                      <a:endParaRPr lang="en-GB" sz="1000" dirty="0">
                        <a:solidFill>
                          <a:schemeClr val="tx1"/>
                        </a:solidFill>
                        <a:latin typeface="Marianne" panose="02000000000000000000" pitchFamily="2" charset="0"/>
                        <a:ea typeface="Malgun Gothic" panose="020B0503020000020004" pitchFamily="34" charset="-127"/>
                      </a:endParaRPr>
                    </a:p>
                    <a:p>
                      <a:r>
                        <a:rPr lang="fr-FR" sz="160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Liste des enjeux matériels (sauf AR 16)</a:t>
                      </a:r>
                    </a:p>
                    <a:p>
                      <a:endParaRPr lang="en-GB" sz="1000" dirty="0">
                        <a:solidFill>
                          <a:schemeClr val="tx1"/>
                        </a:solidFill>
                        <a:latin typeface="Marianne" panose="02000000000000000000" pitchFamily="2" charset="0"/>
                        <a:ea typeface="Malgun Gothic" panose="020B0503020000020004" pitchFamily="34" charset="-127"/>
                      </a:endParaRPr>
                    </a:p>
                    <a:p>
                      <a:endParaRPr lang="en-GB" sz="100" dirty="0">
                        <a:solidFill>
                          <a:schemeClr val="tx1"/>
                        </a:solidFill>
                        <a:latin typeface="Marianne" panose="02000000000000000000" pitchFamily="2" charset="0"/>
                        <a:ea typeface="Malgun Gothic" panose="020B0503020000020004" pitchFamily="34" charset="-127"/>
                      </a:endParaRPr>
                    </a:p>
                    <a:p>
                      <a:r>
                        <a:rPr lang="fr-FR" sz="160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Informations narratives sur les politiques et les actions en place et, le cas échéant, sur les cibles</a:t>
                      </a:r>
                      <a:endParaRPr lang="en-GB" sz="1600" dirty="0">
                        <a:solidFill>
                          <a:schemeClr val="tx1"/>
                        </a:solidFill>
                        <a:latin typeface="Marianne" panose="02000000000000000000" pitchFamily="2" charset="0"/>
                        <a:ea typeface="Malgun Gothic" panose="020B0503020000020004" pitchFamily="34" charset="-127"/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25979"/>
                  </a:ext>
                </a:extLst>
              </a:tr>
            </a:tbl>
          </a:graphicData>
        </a:graphic>
      </p:graphicFrame>
      <p:graphicFrame>
        <p:nvGraphicFramePr>
          <p:cNvPr id="18" name="Tableau 2">
            <a:extLst>
              <a:ext uri="{FF2B5EF4-FFF2-40B4-BE49-F238E27FC236}">
                <a16:creationId xmlns:a16="http://schemas.microsoft.com/office/drawing/2014/main" id="{196F957C-09EE-4C39-A04D-064476AA3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761542"/>
              </p:ext>
            </p:extLst>
          </p:nvPr>
        </p:nvGraphicFramePr>
        <p:xfrm>
          <a:off x="9697978" y="2119948"/>
          <a:ext cx="210927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270">
                  <a:extLst>
                    <a:ext uri="{9D8B030D-6E8A-4147-A177-3AD203B41FA5}">
                      <a16:colId xmlns:a16="http://schemas.microsoft.com/office/drawing/2014/main" val="2274198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500" b="1" dirty="0">
                        <a:solidFill>
                          <a:schemeClr val="tx1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  <a:p>
                      <a:endParaRPr lang="en-GB" sz="500" b="1" dirty="0">
                        <a:solidFill>
                          <a:schemeClr val="tx1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  <a:p>
                      <a:pPr algn="ctr"/>
                      <a:r>
                        <a:rPr lang="fr-FR" sz="1600" b="1" noProof="0" dirty="0">
                          <a:solidFill>
                            <a:schemeClr val="tx1"/>
                          </a:solidFill>
                          <a:latin typeface="Marianne Medium" panose="02000000000000000000" pitchFamily="2" charset="0"/>
                          <a:ea typeface="Malgun Gothic" panose="020B0503020000020004" pitchFamily="34" charset="-127"/>
                        </a:rPr>
                        <a:t>Terminologie / cohérence avec les ESRS</a:t>
                      </a:r>
                    </a:p>
                    <a:p>
                      <a:pPr algn="ctr"/>
                      <a:endParaRPr lang="fr-FR" sz="1400" b="1" noProof="0" dirty="0">
                        <a:solidFill>
                          <a:schemeClr val="accent1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  <a:p>
                      <a:r>
                        <a:rPr lang="fr-FR" sz="1400" b="0" noProof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Expliquer les « </a:t>
                      </a:r>
                      <a:r>
                        <a:rPr lang="fr-FR" sz="1400" b="0" i="1" noProof="0" dirty="0" err="1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Defined</a:t>
                      </a:r>
                      <a:r>
                        <a:rPr lang="fr-FR" sz="1400" b="0" i="1" noProof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 </a:t>
                      </a:r>
                      <a:r>
                        <a:rPr lang="fr-FR" sz="1400" b="0" i="1" noProof="0" dirty="0" err="1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Terms</a:t>
                      </a:r>
                      <a:r>
                        <a:rPr lang="fr-FR" sz="1400" b="0" i="1" noProof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 </a:t>
                      </a:r>
                      <a:r>
                        <a:rPr lang="fr-FR" sz="1400" b="0" noProof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» dans un langage simplifié</a:t>
                      </a:r>
                    </a:p>
                    <a:p>
                      <a:endParaRPr lang="fr-FR" sz="1400" b="0" noProof="0" dirty="0">
                        <a:solidFill>
                          <a:schemeClr val="tx1"/>
                        </a:solidFill>
                        <a:latin typeface="Marianne" panose="02000000000000000000" pitchFamily="2" charset="0"/>
                        <a:ea typeface="Malgun Gothic" panose="020B0503020000020004" pitchFamily="34" charset="-127"/>
                      </a:endParaRPr>
                    </a:p>
                    <a:p>
                      <a:r>
                        <a:rPr lang="fr-FR" sz="1400" b="0" noProof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Bloc de construction</a:t>
                      </a:r>
                    </a:p>
                    <a:p>
                      <a:endParaRPr lang="fr-FR" sz="1400" b="0" noProof="0" dirty="0">
                        <a:solidFill>
                          <a:schemeClr val="tx1"/>
                        </a:solidFill>
                        <a:latin typeface="Marianne" panose="02000000000000000000" pitchFamily="2" charset="0"/>
                        <a:ea typeface="Malgun Gothic" panose="020B0503020000020004" pitchFamily="34" charset="-127"/>
                      </a:endParaRPr>
                    </a:p>
                    <a:p>
                      <a:r>
                        <a:rPr lang="fr-FR" sz="1400" b="0" noProof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Réconciliation de la VSME avec la LSME et les ESRS du Set 1</a:t>
                      </a:r>
                    </a:p>
                    <a:p>
                      <a:endParaRPr lang="fr-FR" sz="500" b="0" noProof="0" dirty="0">
                        <a:solidFill>
                          <a:schemeClr val="tx1"/>
                        </a:solidFill>
                        <a:latin typeface="Marianne" panose="02000000000000000000" pitchFamily="2" charset="0"/>
                        <a:ea typeface="Malgun Gothic" panose="020B0503020000020004" pitchFamily="34" charset="-127"/>
                      </a:endParaRPr>
                    </a:p>
                    <a:p>
                      <a:endParaRPr lang="en-GB" sz="500" b="0" dirty="0">
                        <a:solidFill>
                          <a:schemeClr val="tx1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3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25979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1D981E0E-6024-4DAC-BEBB-29E359369824}"/>
              </a:ext>
            </a:extLst>
          </p:cNvPr>
          <p:cNvSpPr/>
          <p:nvPr/>
        </p:nvSpPr>
        <p:spPr bwMode="auto">
          <a:xfrm>
            <a:off x="5139813" y="4501364"/>
            <a:ext cx="3883250" cy="154228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0"/>
              </a:spcAft>
              <a:buSzPct val="80000"/>
              <a:tabLst>
                <a:tab pos="901700" algn="l"/>
              </a:tabLst>
            </a:pPr>
            <a:endParaRPr lang="en-GB" sz="1600" kern="0" dirty="0">
              <a:solidFill>
                <a:srgbClr val="002060"/>
              </a:solidFill>
              <a:latin typeface="Marianne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20" name="Graphique 19" descr="Point d’exclamation avec un remplissage uni">
            <a:extLst>
              <a:ext uri="{FF2B5EF4-FFF2-40B4-BE49-F238E27FC236}">
                <a16:creationId xmlns:a16="http://schemas.microsoft.com/office/drawing/2014/main" id="{BFBCEF77-529F-44BF-8817-609DCD065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39813" y="4714959"/>
            <a:ext cx="532354" cy="532354"/>
          </a:xfrm>
          <a:prstGeom prst="rect">
            <a:avLst/>
          </a:prstGeom>
        </p:spPr>
      </p:pic>
      <p:sp>
        <p:nvSpPr>
          <p:cNvPr id="21" name="TextBox 5">
            <a:extLst>
              <a:ext uri="{FF2B5EF4-FFF2-40B4-BE49-F238E27FC236}">
                <a16:creationId xmlns:a16="http://schemas.microsoft.com/office/drawing/2014/main" id="{9DB5729E-70D7-44A4-99C2-1E263354FBEC}"/>
              </a:ext>
            </a:extLst>
          </p:cNvPr>
          <p:cNvSpPr txBox="1"/>
          <p:nvPr/>
        </p:nvSpPr>
        <p:spPr>
          <a:xfrm>
            <a:off x="5740892" y="4593499"/>
            <a:ext cx="285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Marianne Medium" panose="02000000000000000000" pitchFamily="2" charset="0"/>
                <a:ea typeface="Malgun Gothic" panose="020B0503020000020004" pitchFamily="34" charset="-127"/>
              </a:rPr>
              <a:t>En cours </a:t>
            </a:r>
            <a:r>
              <a:rPr lang="en-CA" sz="1600" b="1" dirty="0">
                <a:solidFill>
                  <a:schemeClr val="accent1">
                    <a:lumMod val="75000"/>
                  </a:schemeClr>
                </a:solidFill>
                <a:latin typeface="Marianne Medium" panose="02000000000000000000" pitchFamily="2" charset="0"/>
                <a:ea typeface="Malgun Gothic" panose="020B0503020000020004" pitchFamily="34" charset="-127"/>
              </a:rPr>
              <a:t>de discussion :</a:t>
            </a:r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id="{54C3500E-7BFB-4243-91F2-499179EDED00}"/>
              </a:ext>
            </a:extLst>
          </p:cNvPr>
          <p:cNvSpPr txBox="1"/>
          <p:nvPr/>
        </p:nvSpPr>
        <p:spPr>
          <a:xfrm>
            <a:off x="5705188" y="4981136"/>
            <a:ext cx="3317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anose="02000000000000000000" pitchFamily="2" charset="0"/>
                <a:ea typeface="Malgun Gothic" panose="020B0503020000020004" pitchFamily="34" charset="-127"/>
              </a:rPr>
              <a:t>Questionnaires élaborés par les grandes entreprises pour gérer leur chaîne d'approvisionnement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anose="02000000000000000000" pitchFamily="2" charset="0"/>
                <a:ea typeface="Malgun Gothic" panose="020B0503020000020004" pitchFamily="34" charset="-127"/>
              </a:rPr>
              <a:t>Modules sectoriels</a:t>
            </a:r>
            <a:endParaRPr lang="en-CA" sz="1400" dirty="0">
              <a:latin typeface="Marianne" panose="02000000000000000000" pitchFamily="2" charset="0"/>
              <a:ea typeface="Malgun Gothic" panose="020B0503020000020004" pitchFamily="34" charset="-12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A39E41-CF4A-463F-83D7-9835B3B94DBA}"/>
              </a:ext>
            </a:extLst>
          </p:cNvPr>
          <p:cNvSpPr/>
          <p:nvPr/>
        </p:nvSpPr>
        <p:spPr bwMode="auto">
          <a:xfrm>
            <a:off x="236668" y="850503"/>
            <a:ext cx="9197787" cy="5586392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0"/>
              </a:spcAft>
              <a:buSzPct val="80000"/>
              <a:tabLst>
                <a:tab pos="901700" algn="l"/>
              </a:tabLst>
            </a:pPr>
            <a:endParaRPr lang="en-GB" sz="1600" kern="0" dirty="0">
              <a:solidFill>
                <a:srgbClr val="002060"/>
              </a:solidFill>
              <a:latin typeface="Marianne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B6F0E071-3A6B-48EF-97CF-E85C399F7C31}"/>
              </a:ext>
            </a:extLst>
          </p:cNvPr>
          <p:cNvSpPr/>
          <p:nvPr/>
        </p:nvSpPr>
        <p:spPr bwMode="auto">
          <a:xfrm>
            <a:off x="1509191" y="1028320"/>
            <a:ext cx="241368" cy="241368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E6E6E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  <a:buSzPct val="80000"/>
              <a:tabLst>
                <a:tab pos="901700" algn="l"/>
              </a:tabLst>
            </a:pPr>
            <a:r>
              <a:rPr lang="en-GB" sz="1600" b="1" kern="0" dirty="0">
                <a:solidFill>
                  <a:schemeClr val="accent1">
                    <a:lumMod val="50000"/>
                  </a:schemeClr>
                </a:solidFill>
                <a:latin typeface="Marianne" panose="020000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8D554F0A-304A-4B27-84D2-39C19F987017}"/>
              </a:ext>
            </a:extLst>
          </p:cNvPr>
          <p:cNvSpPr/>
          <p:nvPr/>
        </p:nvSpPr>
        <p:spPr bwMode="auto">
          <a:xfrm>
            <a:off x="6040311" y="1028320"/>
            <a:ext cx="241368" cy="241368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E6E6E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  <a:buSzPct val="80000"/>
              <a:tabLst>
                <a:tab pos="901700" algn="l"/>
              </a:tabLst>
            </a:pPr>
            <a:r>
              <a:rPr lang="en-GB" sz="1600" b="1" kern="0" dirty="0">
                <a:solidFill>
                  <a:schemeClr val="accent1">
                    <a:lumMod val="50000"/>
                  </a:schemeClr>
                </a:solidFill>
                <a:latin typeface="Marianne" panose="020000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DE7029EC-E7F3-4551-B81F-911F7BD5E5A1}"/>
              </a:ext>
            </a:extLst>
          </p:cNvPr>
          <p:cNvSpPr/>
          <p:nvPr/>
        </p:nvSpPr>
        <p:spPr bwMode="auto">
          <a:xfrm>
            <a:off x="1498433" y="4103511"/>
            <a:ext cx="241368" cy="241368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E6E6E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  <a:buSzPct val="80000"/>
              <a:tabLst>
                <a:tab pos="901700" algn="l"/>
              </a:tabLst>
            </a:pPr>
            <a:r>
              <a:rPr lang="en-GB" sz="1600" b="1" kern="0" dirty="0">
                <a:solidFill>
                  <a:schemeClr val="accent1">
                    <a:lumMod val="50000"/>
                  </a:schemeClr>
                </a:solidFill>
                <a:latin typeface="Marianne" panose="020000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88BD7C9-0FB8-4728-AA23-F5EF2E123229}"/>
              </a:ext>
            </a:extLst>
          </p:cNvPr>
          <p:cNvSpPr/>
          <p:nvPr/>
        </p:nvSpPr>
        <p:spPr>
          <a:xfrm>
            <a:off x="406401" y="318149"/>
            <a:ext cx="10787216" cy="5323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0" marR="0" lvl="0" indent="0" algn="ctr" defTabSz="727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 ExtraBold" panose="02000000000000000000" pitchFamily="2" charset="0"/>
                <a:ea typeface="Malgun Gothic" panose="020B0503020000020004" pitchFamily="34" charset="-127"/>
                <a:cs typeface="DejaVu Sans"/>
                <a:sym typeface="Arial"/>
              </a:rPr>
              <a:t>Trois modules volontaires sont proposés pour les PME non cotées</a:t>
            </a:r>
          </a:p>
        </p:txBody>
      </p:sp>
    </p:spTree>
    <p:extLst>
      <p:ext uri="{BB962C8B-B14F-4D97-AF65-F5344CB8AC3E}">
        <p14:creationId xmlns:p14="http://schemas.microsoft.com/office/powerpoint/2010/main" val="3157459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29FDC376-9AF3-43B5-8A37-12FC0EA78AD3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9274376" y="6453858"/>
            <a:ext cx="2540000" cy="457200"/>
          </a:xfrm>
        </p:spPr>
        <p:txBody>
          <a:bodyPr/>
          <a:lstStyle/>
          <a:p>
            <a:pPr marL="0" marR="0" lvl="0" indent="0" algn="r" defTabSz="58649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A6496296-A64C-42A4-ADA4-2E9F61A36384}" type="slidenum">
              <a:rPr kumimoji="0" lang="fr-FR" altLang="fr-FR" sz="1242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ianne" panose="02000000000000000000" pitchFamily="2" charset="0"/>
                <a:ea typeface="Malgun Gothic" panose="020B0503020000020004" pitchFamily="34" charset="-127"/>
                <a:cs typeface="Arial"/>
                <a:sym typeface="Arial"/>
              </a:rPr>
              <a:pPr marL="0" marR="0" lvl="0" indent="0" algn="r" defTabSz="58649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11</a:t>
            </a:fld>
            <a:endParaRPr kumimoji="0" lang="fr-FR" altLang="fr-FR" sz="1242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rianne" panose="02000000000000000000" pitchFamily="2" charset="0"/>
              <a:ea typeface="Malgun Gothic" panose="020B0503020000020004" pitchFamily="34" charset="-127"/>
              <a:cs typeface="Arial"/>
              <a:sym typeface="Arial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10CB6312-C93C-4BE1-B8CD-C2B637047E89}"/>
              </a:ext>
            </a:extLst>
          </p:cNvPr>
          <p:cNvGrpSpPr/>
          <p:nvPr/>
        </p:nvGrpSpPr>
        <p:grpSpPr>
          <a:xfrm>
            <a:off x="408454" y="1122076"/>
            <a:ext cx="11375091" cy="5142731"/>
            <a:chOff x="300541" y="720588"/>
            <a:chExt cx="8531318" cy="3857048"/>
          </a:xfrm>
        </p:grpSpPr>
        <p:sp>
          <p:nvSpPr>
            <p:cNvPr id="11" name="Rectangle: Rounded Corners 126">
              <a:extLst>
                <a:ext uri="{FF2B5EF4-FFF2-40B4-BE49-F238E27FC236}">
                  <a16:creationId xmlns:a16="http://schemas.microsoft.com/office/drawing/2014/main" id="{7EE2F1C9-A736-4224-AE92-C5C5149966F9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8518" y="1104020"/>
              <a:ext cx="2295936" cy="335682"/>
            </a:xfrm>
            <a:prstGeom prst="roundRect">
              <a:avLst>
                <a:gd name="adj" fmla="val 0"/>
              </a:avLst>
            </a:prstGeom>
            <a:solidFill>
              <a:srgbClr val="00009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0" tIns="60960" rIns="0" bIns="60960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33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Open Sans Semibold" panose="020B0706030804020204" pitchFamily="34" charset="0"/>
                  <a:sym typeface="Arial"/>
                </a:rPr>
                <a:t>US SEC &amp; Californie</a:t>
              </a:r>
            </a:p>
          </p:txBody>
        </p:sp>
        <p:sp>
          <p:nvSpPr>
            <p:cNvPr id="12" name="Rectangle: Rounded Corners 131">
              <a:extLst>
                <a:ext uri="{FF2B5EF4-FFF2-40B4-BE49-F238E27FC236}">
                  <a16:creationId xmlns:a16="http://schemas.microsoft.com/office/drawing/2014/main" id="{8EC4543D-2A19-4132-A224-C27DBC4BDE5D}"/>
                </a:ext>
              </a:extLst>
            </p:cNvPr>
            <p:cNvSpPr/>
            <p:nvPr/>
          </p:nvSpPr>
          <p:spPr bwMode="gray">
            <a:xfrm>
              <a:off x="1656281" y="3189563"/>
              <a:ext cx="2295936" cy="657812"/>
            </a:xfrm>
            <a:prstGeom prst="roundRect">
              <a:avLst>
                <a:gd name="adj" fmla="val 0"/>
              </a:avLst>
            </a:prstGeom>
            <a:solidFill>
              <a:srgbClr val="FFFFFF">
                <a:lumMod val="95000"/>
              </a:srgb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0" tIns="60960" rIns="0" bIns="60960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Open Sans Semibold" panose="020B0706030804020204" pitchFamily="34" charset="0"/>
                  <a:sym typeface="Arial"/>
                </a:rPr>
                <a:t>Projet SEC de réglementation </a:t>
              </a:r>
              <a:r>
                <a:rPr kumimoji="0" lang="fr-FR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Open Sans Semibold" panose="020B0706030804020204" pitchFamily="34" charset="0"/>
                  <a:sym typeface="Arial"/>
                </a:rPr>
                <a:t>(02/2022)</a:t>
              </a:r>
            </a:p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Open Sans Semibold" panose="020B0706030804020204" pitchFamily="34" charset="0"/>
                  <a:sym typeface="Arial"/>
                </a:rPr>
                <a:t>California </a:t>
              </a:r>
              <a:r>
                <a:rPr kumimoji="0" lang="fr-FR" sz="13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Open Sans Semibold" panose="020B0706030804020204" pitchFamily="34" charset="0"/>
                  <a:sym typeface="Arial"/>
                </a:rPr>
                <a:t>Climate</a:t>
              </a:r>
              <a:r>
                <a:rPr kumimoji="0" lang="fr-FR" sz="13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Open Sans Semibold" panose="020B0706030804020204" pitchFamily="34" charset="0"/>
                  <a:sym typeface="Arial"/>
                </a:rPr>
                <a:t> Bills </a:t>
              </a:r>
              <a:r>
                <a:rPr kumimoji="0" lang="fr-FR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Open Sans Semibold" panose="020B0706030804020204" pitchFamily="34" charset="0"/>
                  <a:sym typeface="Arial"/>
                </a:rPr>
                <a:t>(10/2023)</a:t>
              </a:r>
            </a:p>
          </p:txBody>
        </p:sp>
        <p:pic>
          <p:nvPicPr>
            <p:cNvPr id="13" name="Image 5">
              <a:extLst>
                <a:ext uri="{FF2B5EF4-FFF2-40B4-BE49-F238E27FC236}">
                  <a16:creationId xmlns:a16="http://schemas.microsoft.com/office/drawing/2014/main" id="{2A45A061-A6D2-4A44-BE51-00278CC4D3E0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2580" y="732716"/>
              <a:ext cx="384773" cy="226618"/>
            </a:xfrm>
            <a:prstGeom prst="rect">
              <a:avLst/>
            </a:prstGeom>
          </p:spPr>
        </p:pic>
        <p:pic>
          <p:nvPicPr>
            <p:cNvPr id="14" name="Image 2">
              <a:extLst>
                <a:ext uri="{FF2B5EF4-FFF2-40B4-BE49-F238E27FC236}">
                  <a16:creationId xmlns:a16="http://schemas.microsoft.com/office/drawing/2014/main" id="{16BA2A35-4EE4-4247-8AA6-34F65DC18C83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12435" y="720588"/>
              <a:ext cx="501054" cy="329288"/>
            </a:xfrm>
            <a:prstGeom prst="rect">
              <a:avLst/>
            </a:prstGeom>
          </p:spPr>
        </p:pic>
        <p:pic>
          <p:nvPicPr>
            <p:cNvPr id="15" name="Image 4">
              <a:extLst>
                <a:ext uri="{FF2B5EF4-FFF2-40B4-BE49-F238E27FC236}">
                  <a16:creationId xmlns:a16="http://schemas.microsoft.com/office/drawing/2014/main" id="{D27BA16D-229A-4C44-BDAE-1ABBD47046CB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6187" y="790991"/>
              <a:ext cx="672397" cy="152787"/>
            </a:xfrm>
            <a:prstGeom prst="rect">
              <a:avLst/>
            </a:prstGeom>
          </p:spPr>
        </p:pic>
        <p:sp>
          <p:nvSpPr>
            <p:cNvPr id="16" name="Rectangle: Rounded Corners 172">
              <a:extLst>
                <a:ext uri="{FF2B5EF4-FFF2-40B4-BE49-F238E27FC236}">
                  <a16:creationId xmlns:a16="http://schemas.microsoft.com/office/drawing/2014/main" id="{A8309477-DA66-4C9B-8CE4-E4B80A508CD2}"/>
                </a:ext>
              </a:extLst>
            </p:cNvPr>
            <p:cNvSpPr>
              <a:spLocks/>
            </p:cNvSpPr>
            <p:nvPr/>
          </p:nvSpPr>
          <p:spPr bwMode="gray">
            <a:xfrm>
              <a:off x="4058688" y="1095502"/>
              <a:ext cx="2295451" cy="335682"/>
            </a:xfrm>
            <a:prstGeom prst="roundRect">
              <a:avLst>
                <a:gd name="adj" fmla="val 0"/>
              </a:avLst>
            </a:prstGeom>
            <a:solidFill>
              <a:srgbClr val="00584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0" tIns="60960" rIns="0" bIns="60960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33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Open Sans Semibold" panose="020B0706030804020204" pitchFamily="34" charset="0"/>
                  <a:sym typeface="Arial"/>
                </a:rPr>
                <a:t>Commission européenne + </a:t>
              </a:r>
              <a:br>
                <a:rPr kumimoji="0" lang="fr-FR" sz="1333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Open Sans Semibold" panose="020B0706030804020204" pitchFamily="34" charset="0"/>
                  <a:sym typeface="Arial"/>
                </a:rPr>
              </a:br>
              <a:r>
                <a:rPr kumimoji="0" lang="fr-FR" sz="1333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Open Sans Semibold" panose="020B0706030804020204" pitchFamily="34" charset="0"/>
                  <a:sym typeface="Arial"/>
                </a:rPr>
                <a:t>Parlement UE + Conseil UE</a:t>
              </a:r>
            </a:p>
          </p:txBody>
        </p:sp>
        <p:sp>
          <p:nvSpPr>
            <p:cNvPr id="17" name="Rectangle: Rounded Corners 177">
              <a:extLst>
                <a:ext uri="{FF2B5EF4-FFF2-40B4-BE49-F238E27FC236}">
                  <a16:creationId xmlns:a16="http://schemas.microsoft.com/office/drawing/2014/main" id="{25148B82-64E6-4857-9968-43547C75E41A}"/>
                </a:ext>
              </a:extLst>
            </p:cNvPr>
            <p:cNvSpPr/>
            <p:nvPr/>
          </p:nvSpPr>
          <p:spPr bwMode="gray">
            <a:xfrm>
              <a:off x="4096456" y="3187139"/>
              <a:ext cx="2295451" cy="658878"/>
            </a:xfrm>
            <a:prstGeom prst="roundRect">
              <a:avLst>
                <a:gd name="adj" fmla="val 0"/>
              </a:avLst>
            </a:prstGeom>
            <a:solidFill>
              <a:srgbClr val="FFFFFF">
                <a:lumMod val="95000"/>
              </a:srgbClr>
            </a:solidFill>
            <a:ln w="190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0" tIns="60960" rIns="0" bIns="60960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Open Sans Semibold" panose="020B0706030804020204" pitchFamily="34" charset="0"/>
                  <a:sym typeface="Arial"/>
                </a:rPr>
                <a:t>Réglementation entrée en vigueur</a:t>
              </a:r>
              <a:r>
                <a:rPr kumimoji="0" lang="fr-FR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Open Sans Semibold" panose="020B0706030804020204" pitchFamily="34" charset="0"/>
                  <a:sym typeface="Arial"/>
                </a:rPr>
                <a:t> : obligatoire avec audit (21/10/2023)</a:t>
              </a:r>
            </a:p>
          </p:txBody>
        </p:sp>
        <p:cxnSp>
          <p:nvCxnSpPr>
            <p:cNvPr id="18" name="Straight Arrow Connector 107">
              <a:extLst>
                <a:ext uri="{FF2B5EF4-FFF2-40B4-BE49-F238E27FC236}">
                  <a16:creationId xmlns:a16="http://schemas.microsoft.com/office/drawing/2014/main" id="{A0B5F5B0-E642-4B08-80A2-C1498FB042A0}"/>
                </a:ext>
              </a:extLst>
            </p:cNvPr>
            <p:cNvCxnSpPr>
              <a:cxnSpLocks/>
              <a:stCxn id="14" idx="3"/>
              <a:endCxn id="21" idx="1"/>
            </p:cNvCxnSpPr>
            <p:nvPr/>
          </p:nvCxnSpPr>
          <p:spPr>
            <a:xfrm>
              <a:off x="4613489" y="885233"/>
              <a:ext cx="355729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7CB0"/>
              </a:solidFill>
              <a:prstDash val="solid"/>
              <a:tailEnd type="triangle"/>
            </a:ln>
            <a:effectLst/>
          </p:spPr>
        </p:cxnSp>
        <p:sp>
          <p:nvSpPr>
            <p:cNvPr id="19" name="Rectangle: Rounded Corners 30">
              <a:extLst>
                <a:ext uri="{FF2B5EF4-FFF2-40B4-BE49-F238E27FC236}">
                  <a16:creationId xmlns:a16="http://schemas.microsoft.com/office/drawing/2014/main" id="{C6F0263C-7AA1-4890-9DE9-FD85BBA669D9}"/>
                </a:ext>
              </a:extLst>
            </p:cNvPr>
            <p:cNvSpPr>
              <a:spLocks/>
            </p:cNvSpPr>
            <p:nvPr/>
          </p:nvSpPr>
          <p:spPr bwMode="gray">
            <a:xfrm>
              <a:off x="6498155" y="1080628"/>
              <a:ext cx="2295936" cy="365971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0" tIns="60960" rIns="0" bIns="60960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Open Sans Semibold" panose="020B0706030804020204" pitchFamily="34" charset="0"/>
                  <a:sym typeface="Arial"/>
                </a:rPr>
                <a:t>IFRS (International Financial Reporting Standards) Foundation</a:t>
              </a:r>
              <a:endParaRPr kumimoji="0" lang="fr-FR" sz="1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Open Sans Semibold" panose="020B0706030804020204" pitchFamily="34" charset="0"/>
                <a:sym typeface="Arial"/>
              </a:endParaRPr>
            </a:p>
          </p:txBody>
        </p:sp>
        <p:sp>
          <p:nvSpPr>
            <p:cNvPr id="20" name="Rectangle: Rounded Corners 31">
              <a:extLst>
                <a:ext uri="{FF2B5EF4-FFF2-40B4-BE49-F238E27FC236}">
                  <a16:creationId xmlns:a16="http://schemas.microsoft.com/office/drawing/2014/main" id="{D816E8C3-1B3E-4A82-BB53-24D04892110B}"/>
                </a:ext>
              </a:extLst>
            </p:cNvPr>
            <p:cNvSpPr/>
            <p:nvPr/>
          </p:nvSpPr>
          <p:spPr bwMode="gray">
            <a:xfrm>
              <a:off x="6535923" y="3187139"/>
              <a:ext cx="2295936" cy="658878"/>
            </a:xfrm>
            <a:prstGeom prst="roundRect">
              <a:avLst>
                <a:gd name="adj" fmla="val 0"/>
              </a:avLst>
            </a:prstGeom>
            <a:solidFill>
              <a:srgbClr val="FFFFFF">
                <a:lumMod val="95000"/>
              </a:srgb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0" tIns="60960" rIns="0" bIns="60960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Open Sans Semibold" panose="020B0706030804020204" pitchFamily="34" charset="0"/>
                  <a:sym typeface="Arial"/>
                </a:rPr>
                <a:t>Référentiel d’application volontaire en attente d’adoption par des juridictions</a:t>
              </a:r>
              <a:r>
                <a:rPr kumimoji="0" lang="fr-FR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Open Sans Semibold" panose="020B0706030804020204" pitchFamily="34" charset="0"/>
                  <a:sym typeface="Arial"/>
                </a:rPr>
                <a:t> : global baseline</a:t>
              </a:r>
              <a:r>
                <a:rPr kumimoji="0" lang="fr-FR" sz="13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Open Sans Semibold" panose="020B0706030804020204" pitchFamily="34" charset="0"/>
                  <a:sym typeface="Arial"/>
                </a:rPr>
                <a:t> </a:t>
              </a:r>
              <a:r>
                <a:rPr kumimoji="0" lang="fr-FR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Open Sans Semibold" panose="020B0706030804020204" pitchFamily="34" charset="0"/>
                  <a:sym typeface="Arial"/>
                </a:rPr>
                <a:t>(30/06/2023)</a:t>
              </a:r>
            </a:p>
          </p:txBody>
        </p:sp>
        <p:pic>
          <p:nvPicPr>
            <p:cNvPr id="21" name="Picture 2" descr="Home - EFRAG">
              <a:extLst>
                <a:ext uri="{FF2B5EF4-FFF2-40B4-BE49-F238E27FC236}">
                  <a16:creationId xmlns:a16="http://schemas.microsoft.com/office/drawing/2014/main" id="{4931C021-4A22-48C5-AD31-8FF98706C8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9217" y="746794"/>
              <a:ext cx="1384921" cy="276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: Rounded Corners 118">
              <a:extLst>
                <a:ext uri="{FF2B5EF4-FFF2-40B4-BE49-F238E27FC236}">
                  <a16:creationId xmlns:a16="http://schemas.microsoft.com/office/drawing/2014/main" id="{A1DCB960-6019-47DF-B3F0-88950F33ED0B}"/>
                </a:ext>
              </a:extLst>
            </p:cNvPr>
            <p:cNvSpPr/>
            <p:nvPr/>
          </p:nvSpPr>
          <p:spPr bwMode="gray">
            <a:xfrm>
              <a:off x="305468" y="3190052"/>
              <a:ext cx="1193057" cy="657812"/>
            </a:xfrm>
            <a:prstGeom prst="roundRect">
              <a:avLst>
                <a:gd name="adj" fmla="val 0"/>
              </a:avLst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144000" tIns="60960" rIns="60960" bIns="60960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fr-FR" sz="133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Arial"/>
                  <a:sym typeface="Arial"/>
                </a:rPr>
                <a:t>Statut des normes</a:t>
              </a:r>
            </a:p>
          </p:txBody>
        </p:sp>
        <p:sp>
          <p:nvSpPr>
            <p:cNvPr id="24" name="Rectangle: Rounded Corners 119">
              <a:extLst>
                <a:ext uri="{FF2B5EF4-FFF2-40B4-BE49-F238E27FC236}">
                  <a16:creationId xmlns:a16="http://schemas.microsoft.com/office/drawing/2014/main" id="{5CDE0DF7-27DE-455C-9084-195B84730DC1}"/>
                </a:ext>
              </a:extLst>
            </p:cNvPr>
            <p:cNvSpPr/>
            <p:nvPr/>
          </p:nvSpPr>
          <p:spPr bwMode="gray">
            <a:xfrm>
              <a:off x="300541" y="1827452"/>
              <a:ext cx="1193058" cy="658879"/>
            </a:xfrm>
            <a:prstGeom prst="roundRect">
              <a:avLst>
                <a:gd name="adj" fmla="val 0"/>
              </a:avLst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144000" tIns="60960" rIns="60960" bIns="60960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fr-FR" sz="133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Arial"/>
                  <a:sym typeface="Arial"/>
                </a:rPr>
                <a:t>Nature du normalisateur</a:t>
              </a:r>
            </a:p>
          </p:txBody>
        </p:sp>
        <p:sp>
          <p:nvSpPr>
            <p:cNvPr id="26" name="Rectangle: Rounded Corners 131">
              <a:extLst>
                <a:ext uri="{FF2B5EF4-FFF2-40B4-BE49-F238E27FC236}">
                  <a16:creationId xmlns:a16="http://schemas.microsoft.com/office/drawing/2014/main" id="{066D07C8-BD0E-4845-97C9-138035289C39}"/>
                </a:ext>
              </a:extLst>
            </p:cNvPr>
            <p:cNvSpPr/>
            <p:nvPr/>
          </p:nvSpPr>
          <p:spPr bwMode="gray">
            <a:xfrm>
              <a:off x="1656281" y="1818501"/>
              <a:ext cx="2295936" cy="657812"/>
            </a:xfrm>
            <a:prstGeom prst="roundRect">
              <a:avLst>
                <a:gd name="adj" fmla="val 0"/>
              </a:avLst>
            </a:prstGeom>
            <a:solidFill>
              <a:srgbClr val="21215A">
                <a:lumMod val="20000"/>
                <a:lumOff val="80000"/>
              </a:srgb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0" tIns="60960" rIns="0" bIns="60960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</a:rPr>
                <a:t>Juridiction fédérale </a:t>
              </a:r>
              <a:r>
                <a:rPr kumimoji="0" lang="fr-FR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</a:rPr>
                <a:t>et</a:t>
              </a:r>
              <a:r>
                <a:rPr kumimoji="0" lang="fr-FR" sz="13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</a:rPr>
                <a:t> juridiction étatique </a:t>
              </a:r>
              <a:r>
                <a:rPr kumimoji="0" lang="fr-FR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</a:rPr>
                <a:t>(Californie)</a:t>
              </a:r>
              <a:endParaRPr kumimoji="0" lang="fr-FR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Open Sans Semibold" panose="020B0706030804020204" pitchFamily="34" charset="0"/>
                <a:sym typeface="Arial"/>
              </a:endParaRPr>
            </a:p>
          </p:txBody>
        </p:sp>
        <p:sp>
          <p:nvSpPr>
            <p:cNvPr id="27" name="Rectangle: Rounded Corners 177">
              <a:extLst>
                <a:ext uri="{FF2B5EF4-FFF2-40B4-BE49-F238E27FC236}">
                  <a16:creationId xmlns:a16="http://schemas.microsoft.com/office/drawing/2014/main" id="{226CDC4E-C021-464D-A075-6171C0215E37}"/>
                </a:ext>
              </a:extLst>
            </p:cNvPr>
            <p:cNvSpPr/>
            <p:nvPr/>
          </p:nvSpPr>
          <p:spPr bwMode="gray">
            <a:xfrm>
              <a:off x="4096456" y="1816126"/>
              <a:ext cx="2295451" cy="658879"/>
            </a:xfrm>
            <a:prstGeom prst="roundRect">
              <a:avLst>
                <a:gd name="adj" fmla="val 0"/>
              </a:avLst>
            </a:prstGeom>
            <a:solidFill>
              <a:srgbClr val="008260">
                <a:alpha val="20000"/>
              </a:srgb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0" tIns="60960" rIns="0" bIns="60960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</a:rPr>
                <a:t>Association de droit belge mandatée par une juridiction </a:t>
              </a:r>
              <a:r>
                <a:rPr kumimoji="0" lang="fr-FR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</a:rPr>
                <a:t>au service de l’intérêt général</a:t>
              </a:r>
              <a:endParaRPr kumimoji="0" lang="fr-FR" sz="1333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Open Sans Semibold" panose="020B0706030804020204" pitchFamily="34" charset="0"/>
                <a:sym typeface="Arial"/>
              </a:endParaRPr>
            </a:p>
          </p:txBody>
        </p:sp>
        <p:sp>
          <p:nvSpPr>
            <p:cNvPr id="28" name="Rectangle: Rounded Corners 31">
              <a:extLst>
                <a:ext uri="{FF2B5EF4-FFF2-40B4-BE49-F238E27FC236}">
                  <a16:creationId xmlns:a16="http://schemas.microsoft.com/office/drawing/2014/main" id="{6B1F43FF-081A-48E4-B752-5A0DE2454F0E}"/>
                </a:ext>
              </a:extLst>
            </p:cNvPr>
            <p:cNvSpPr/>
            <p:nvPr/>
          </p:nvSpPr>
          <p:spPr bwMode="gray">
            <a:xfrm>
              <a:off x="6535923" y="1816126"/>
              <a:ext cx="2295936" cy="658879"/>
            </a:xfrm>
            <a:prstGeom prst="roundRect">
              <a:avLst>
                <a:gd name="adj" fmla="val 0"/>
              </a:avLst>
            </a:prstGeom>
            <a:solidFill>
              <a:srgbClr val="8C2237">
                <a:lumMod val="20000"/>
                <a:lumOff val="80000"/>
              </a:srgb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0" tIns="60960" rIns="0" bIns="60960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Open Sans Semibold" panose="020B0706030804020204" pitchFamily="34" charset="0"/>
                  <a:sym typeface="Arial"/>
                </a:rPr>
                <a:t>Fondation de droit privé </a:t>
              </a:r>
              <a:r>
                <a:rPr kumimoji="0" lang="fr-FR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Open Sans Semibold" panose="020B0706030804020204" pitchFamily="34" charset="0"/>
                  <a:sym typeface="Arial"/>
                </a:rPr>
                <a:t>au service de l’intérêt des investisseurs</a:t>
              </a:r>
            </a:p>
          </p:txBody>
        </p:sp>
        <p:sp>
          <p:nvSpPr>
            <p:cNvPr id="29" name="Rectangle: Rounded Corners 119">
              <a:extLst>
                <a:ext uri="{FF2B5EF4-FFF2-40B4-BE49-F238E27FC236}">
                  <a16:creationId xmlns:a16="http://schemas.microsoft.com/office/drawing/2014/main" id="{F0BFD96E-2669-4FB1-929E-682E03ED7FB0}"/>
                </a:ext>
              </a:extLst>
            </p:cNvPr>
            <p:cNvSpPr/>
            <p:nvPr/>
          </p:nvSpPr>
          <p:spPr bwMode="gray">
            <a:xfrm>
              <a:off x="300541" y="2553556"/>
              <a:ext cx="1193058" cy="569272"/>
            </a:xfrm>
            <a:prstGeom prst="roundRect">
              <a:avLst>
                <a:gd name="adj" fmla="val 0"/>
              </a:avLst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144000" tIns="60960" rIns="60960" bIns="60960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fr-FR" sz="133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Arial"/>
                  <a:sym typeface="Arial"/>
                </a:rPr>
                <a:t>Périmètre d’application</a:t>
              </a:r>
            </a:p>
          </p:txBody>
        </p:sp>
        <p:sp>
          <p:nvSpPr>
            <p:cNvPr id="30" name="Rectangle: Rounded Corners 131">
              <a:extLst>
                <a:ext uri="{FF2B5EF4-FFF2-40B4-BE49-F238E27FC236}">
                  <a16:creationId xmlns:a16="http://schemas.microsoft.com/office/drawing/2014/main" id="{75CCD994-3776-46FC-89D3-6D958B9A589B}"/>
                </a:ext>
              </a:extLst>
            </p:cNvPr>
            <p:cNvSpPr/>
            <p:nvPr/>
          </p:nvSpPr>
          <p:spPr bwMode="gray">
            <a:xfrm>
              <a:off x="1656281" y="2548763"/>
              <a:ext cx="2295936" cy="568350"/>
            </a:xfrm>
            <a:prstGeom prst="roundRect">
              <a:avLst>
                <a:gd name="adj" fmla="val 0"/>
              </a:avLst>
            </a:prstGeom>
            <a:solidFill>
              <a:srgbClr val="FFFFFF">
                <a:lumMod val="95000"/>
              </a:srgb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0" tIns="60960" rIns="0" bIns="60960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</a:rPr>
                <a:t>Entreprises cotées </a:t>
              </a:r>
              <a:r>
                <a:rPr kumimoji="0" lang="fr-FR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</a:rPr>
                <a:t>(Californie couvrant entreprises cotées et non cotées)</a:t>
              </a:r>
              <a:endParaRPr kumimoji="0" lang="fr-FR" sz="13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Open Sans Semibold" panose="020B0706030804020204" pitchFamily="34" charset="0"/>
                <a:sym typeface="Arial"/>
              </a:endParaRPr>
            </a:p>
          </p:txBody>
        </p:sp>
        <p:sp>
          <p:nvSpPr>
            <p:cNvPr id="31" name="Rectangle: Rounded Corners 177">
              <a:extLst>
                <a:ext uri="{FF2B5EF4-FFF2-40B4-BE49-F238E27FC236}">
                  <a16:creationId xmlns:a16="http://schemas.microsoft.com/office/drawing/2014/main" id="{C6DE2598-6585-431D-A081-2CD2263270A9}"/>
                </a:ext>
              </a:extLst>
            </p:cNvPr>
            <p:cNvSpPr/>
            <p:nvPr/>
          </p:nvSpPr>
          <p:spPr bwMode="gray">
            <a:xfrm>
              <a:off x="4096456" y="2546436"/>
              <a:ext cx="2295451" cy="569272"/>
            </a:xfrm>
            <a:prstGeom prst="roundRect">
              <a:avLst>
                <a:gd name="adj" fmla="val 0"/>
              </a:avLst>
            </a:prstGeom>
            <a:solidFill>
              <a:srgbClr val="FFFFFF">
                <a:lumMod val="95000"/>
              </a:srgb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0" tIns="60960" rIns="0" bIns="60960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</a:rPr>
                <a:t>Entreprises cotées et non cotées, PME cotées, entreprises non-européennes</a:t>
              </a:r>
              <a:endParaRPr kumimoji="0" lang="fr-FR" sz="1333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Open Sans Semibold" panose="020B0706030804020204" pitchFamily="34" charset="0"/>
                <a:sym typeface="Arial"/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FA04458-CE3C-4CE0-93A8-972F3C5C0EFD}"/>
                </a:ext>
              </a:extLst>
            </p:cNvPr>
            <p:cNvSpPr/>
            <p:nvPr/>
          </p:nvSpPr>
          <p:spPr bwMode="gray">
            <a:xfrm>
              <a:off x="6535923" y="2546436"/>
              <a:ext cx="2295936" cy="569272"/>
            </a:xfrm>
            <a:prstGeom prst="roundRect">
              <a:avLst>
                <a:gd name="adj" fmla="val 0"/>
              </a:avLst>
            </a:prstGeom>
            <a:solidFill>
              <a:srgbClr val="FFFFFF">
                <a:lumMod val="95000"/>
              </a:srgb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0" tIns="60960" rIns="0" bIns="60960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Open Sans Semibold" panose="020B0706030804020204" pitchFamily="34" charset="0"/>
                  <a:sym typeface="Arial"/>
                </a:rPr>
                <a:t>Entreprises cotées</a:t>
              </a:r>
              <a:endParaRPr kumimoji="0" lang="fr-FR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Open Sans Semibold" panose="020B0706030804020204" pitchFamily="34" charset="0"/>
                <a:sym typeface="Arial"/>
              </a:endParaRPr>
            </a:p>
          </p:txBody>
        </p:sp>
        <p:sp>
          <p:nvSpPr>
            <p:cNvPr id="33" name="Rectangle: Rounded Corners 131">
              <a:extLst>
                <a:ext uri="{FF2B5EF4-FFF2-40B4-BE49-F238E27FC236}">
                  <a16:creationId xmlns:a16="http://schemas.microsoft.com/office/drawing/2014/main" id="{36E644F2-BF10-4C7C-B02B-C44BE69C9035}"/>
                </a:ext>
              </a:extLst>
            </p:cNvPr>
            <p:cNvSpPr/>
            <p:nvPr/>
          </p:nvSpPr>
          <p:spPr bwMode="gray">
            <a:xfrm>
              <a:off x="1656281" y="3919824"/>
              <a:ext cx="2295936" cy="657812"/>
            </a:xfrm>
            <a:prstGeom prst="roundRect">
              <a:avLst>
                <a:gd name="adj" fmla="val 0"/>
              </a:avLst>
            </a:prstGeom>
            <a:solidFill>
              <a:srgbClr val="FFFFFF">
                <a:lumMod val="95000"/>
              </a:srgb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0" tIns="60960" rIns="0" bIns="60960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33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Open Sans Semibold" panose="020B0706030804020204" pitchFamily="34" charset="0"/>
                  <a:sym typeface="Arial"/>
                </a:rPr>
                <a:t>1 spécifique </a:t>
              </a:r>
              <a:r>
                <a:rPr kumimoji="0" lang="fr-FR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Open Sans Semibold" panose="020B0706030804020204" pitchFamily="34" charset="0"/>
                  <a:sym typeface="Arial"/>
                </a:rPr>
                <a:t>sur le climat </a:t>
              </a:r>
              <a:br>
                <a:rPr kumimoji="0" lang="fr-FR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Open Sans Semibold" panose="020B0706030804020204" pitchFamily="34" charset="0"/>
                  <a:sym typeface="Arial"/>
                </a:rPr>
              </a:br>
              <a:r>
                <a:rPr kumimoji="0" lang="fr-FR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Open Sans Semibold" panose="020B0706030804020204" pitchFamily="34" charset="0"/>
                  <a:sym typeface="Arial"/>
                </a:rPr>
                <a:t>(y.c. informations </a:t>
              </a:r>
              <a:br>
                <a:rPr kumimoji="0" lang="fr-FR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Open Sans Semibold" panose="020B0706030804020204" pitchFamily="34" charset="0"/>
                  <a:sym typeface="Arial"/>
                </a:rPr>
              </a:br>
              <a:r>
                <a:rPr kumimoji="0" lang="fr-FR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Open Sans Semibold" panose="020B0706030804020204" pitchFamily="34" charset="0"/>
                  <a:sym typeface="Arial"/>
                </a:rPr>
                <a:t>dans les états financiers)</a:t>
              </a:r>
            </a:p>
          </p:txBody>
        </p:sp>
        <p:sp>
          <p:nvSpPr>
            <p:cNvPr id="34" name="Rectangle: Rounded Corners 177">
              <a:extLst>
                <a:ext uri="{FF2B5EF4-FFF2-40B4-BE49-F238E27FC236}">
                  <a16:creationId xmlns:a16="http://schemas.microsoft.com/office/drawing/2014/main" id="{47AB1456-3013-4081-B15D-0DC2DCCF5467}"/>
                </a:ext>
              </a:extLst>
            </p:cNvPr>
            <p:cNvSpPr/>
            <p:nvPr/>
          </p:nvSpPr>
          <p:spPr bwMode="gray">
            <a:xfrm>
              <a:off x="4096456" y="3917449"/>
              <a:ext cx="2295451" cy="658878"/>
            </a:xfrm>
            <a:prstGeom prst="roundRect">
              <a:avLst>
                <a:gd name="adj" fmla="val 0"/>
              </a:avLst>
            </a:prstGeom>
            <a:solidFill>
              <a:srgbClr val="FFFFFF">
                <a:lumMod val="95000"/>
              </a:srgb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0" tIns="60960" rIns="0" bIns="60960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33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Open Sans Semibold" panose="020B0706030804020204" pitchFamily="34" charset="0"/>
                  <a:sym typeface="Arial"/>
                </a:rPr>
                <a:t>2 générales et 10 spécifiques</a:t>
              </a:r>
              <a:r>
                <a:rPr kumimoji="0" lang="fr-FR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Open Sans Semibold" panose="020B0706030804020204" pitchFamily="34" charset="0"/>
                  <a:sym typeface="Arial"/>
                </a:rPr>
                <a:t> sur l’environnement (y.c. </a:t>
              </a:r>
              <a:r>
                <a:rPr kumimoji="0" lang="fr-FR" sz="1333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Open Sans Semibold" panose="020B0706030804020204" pitchFamily="34" charset="0"/>
                  <a:sym typeface="Arial"/>
                </a:rPr>
                <a:t>climat</a:t>
              </a:r>
              <a:r>
                <a:rPr kumimoji="0" lang="fr-FR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Open Sans Semibold" panose="020B0706030804020204" pitchFamily="34" charset="0"/>
                  <a:sym typeface="Arial"/>
                </a:rPr>
                <a:t>), social/sociétal et gouvernance</a:t>
              </a:r>
              <a:endParaRPr kumimoji="0" lang="fr-FR" sz="1333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Open Sans Semibold" panose="020B0706030804020204" pitchFamily="34" charset="0"/>
                <a:sym typeface="Arial"/>
              </a:endParaRPr>
            </a:p>
          </p:txBody>
        </p:sp>
        <p:sp>
          <p:nvSpPr>
            <p:cNvPr id="35" name="Rectangle: Rounded Corners 31">
              <a:extLst>
                <a:ext uri="{FF2B5EF4-FFF2-40B4-BE49-F238E27FC236}">
                  <a16:creationId xmlns:a16="http://schemas.microsoft.com/office/drawing/2014/main" id="{8082A3D3-8340-44BC-A232-925F7A079292}"/>
                </a:ext>
              </a:extLst>
            </p:cNvPr>
            <p:cNvSpPr/>
            <p:nvPr/>
          </p:nvSpPr>
          <p:spPr bwMode="gray">
            <a:xfrm>
              <a:off x="6535923" y="3917449"/>
              <a:ext cx="2295936" cy="658878"/>
            </a:xfrm>
            <a:prstGeom prst="roundRect">
              <a:avLst>
                <a:gd name="adj" fmla="val 0"/>
              </a:avLst>
            </a:prstGeom>
            <a:solidFill>
              <a:srgbClr val="FFFFFF">
                <a:lumMod val="95000"/>
              </a:srgb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0" tIns="60960" rIns="0" bIns="60960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33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Open Sans Semibold" panose="020B0706030804020204" pitchFamily="34" charset="0"/>
                  <a:sym typeface="Arial"/>
                </a:rPr>
                <a:t>1 générale et 1 spécifique </a:t>
              </a:r>
              <a:r>
                <a:rPr kumimoji="0" lang="fr-FR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Open Sans Semibold" panose="020B0706030804020204" pitchFamily="34" charset="0"/>
                  <a:sym typeface="Arial"/>
                </a:rPr>
                <a:t>sur le climat</a:t>
              </a:r>
            </a:p>
          </p:txBody>
        </p:sp>
        <p:sp>
          <p:nvSpPr>
            <p:cNvPr id="36" name="Rectangle: Rounded Corners 118">
              <a:extLst>
                <a:ext uri="{FF2B5EF4-FFF2-40B4-BE49-F238E27FC236}">
                  <a16:creationId xmlns:a16="http://schemas.microsoft.com/office/drawing/2014/main" id="{62524009-7F75-44BA-A533-67144D2F9D6C}"/>
                </a:ext>
              </a:extLst>
            </p:cNvPr>
            <p:cNvSpPr/>
            <p:nvPr/>
          </p:nvSpPr>
          <p:spPr bwMode="gray">
            <a:xfrm>
              <a:off x="305467" y="3915088"/>
              <a:ext cx="1193057" cy="657812"/>
            </a:xfrm>
            <a:prstGeom prst="roundRect">
              <a:avLst>
                <a:gd name="adj" fmla="val 0"/>
              </a:avLst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144000" tIns="60960" rIns="60960" bIns="60960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fr-FR" sz="133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Arial"/>
                  <a:sym typeface="Arial"/>
                </a:rPr>
                <a:t>Nombre de normes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F8B8B7E8-D754-4F3A-9D23-96692B5F9F2A}"/>
                </a:ext>
              </a:extLst>
            </p:cNvPr>
            <p:cNvSpPr txBox="1"/>
            <p:nvPr/>
          </p:nvSpPr>
          <p:spPr>
            <a:xfrm>
              <a:off x="4265907" y="1426745"/>
              <a:ext cx="1881664" cy="3769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Open Sans Semibold" panose="020B0706030804020204" pitchFamily="34" charset="0"/>
                  <a:sym typeface="Arial"/>
                </a:rPr>
                <a:t>European Sustainability Reporting Standards (ESRS)</a:t>
              </a:r>
              <a:endParaRPr kumimoji="0" lang="en-GB" sz="13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93727CE8-E02D-48DA-AD6C-C8CC1408E7F9}"/>
                </a:ext>
              </a:extLst>
            </p:cNvPr>
            <p:cNvSpPr txBox="1"/>
            <p:nvPr/>
          </p:nvSpPr>
          <p:spPr>
            <a:xfrm>
              <a:off x="6714179" y="1431184"/>
              <a:ext cx="1881664" cy="3769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Open Sans Semibold" panose="020B0706030804020204" pitchFamily="34" charset="0"/>
                  <a:sym typeface="Arial"/>
                </a:rPr>
                <a:t>IFRS Sustainability Disclosure Standards</a:t>
              </a:r>
              <a:endParaRPr kumimoji="0" lang="en-GB" sz="13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71E19B80-E864-44B9-8BA6-AB1A6FA00052}"/>
                </a:ext>
              </a:extLst>
            </p:cNvPr>
            <p:cNvSpPr txBox="1"/>
            <p:nvPr/>
          </p:nvSpPr>
          <p:spPr>
            <a:xfrm>
              <a:off x="1601611" y="1431184"/>
              <a:ext cx="2295936" cy="3769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Open Sans Semibold" panose="020B0706030804020204" pitchFamily="34" charset="0"/>
                  <a:sym typeface="Arial"/>
                </a:rPr>
                <a:t>Rules to Enhance and Standardize Climate-Related Disclosures</a:t>
              </a:r>
              <a:endParaRPr kumimoji="0" lang="en-IN" sz="13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cxnSp>
          <p:nvCxnSpPr>
            <p:cNvPr id="40" name="Straight Arrow Connector 107">
              <a:extLst>
                <a:ext uri="{FF2B5EF4-FFF2-40B4-BE49-F238E27FC236}">
                  <a16:creationId xmlns:a16="http://schemas.microsoft.com/office/drawing/2014/main" id="{85B26568-550C-49BA-A726-A23ADCE875E5}"/>
                </a:ext>
              </a:extLst>
            </p:cNvPr>
            <p:cNvCxnSpPr>
              <a:cxnSpLocks/>
            </p:cNvCxnSpPr>
            <p:nvPr/>
          </p:nvCxnSpPr>
          <p:spPr>
            <a:xfrm>
              <a:off x="7452660" y="885233"/>
              <a:ext cx="355729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8BFF37CE-A88E-4183-9B89-A570089996C4}"/>
                </a:ext>
              </a:extLst>
            </p:cNvPr>
            <p:cNvSpPr txBox="1"/>
            <p:nvPr/>
          </p:nvSpPr>
          <p:spPr>
            <a:xfrm>
              <a:off x="7579250" y="720588"/>
              <a:ext cx="934807" cy="2539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1000F">
                      <a:lumMod val="50000"/>
                    </a:srgbClr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Open Sans Semibold" panose="020B0706030804020204" pitchFamily="34" charset="0"/>
                  <a:sym typeface="Arial"/>
                </a:rPr>
                <a:t>ISSB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E1000F">
                    <a:lumMod val="50000"/>
                  </a:srgb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3EFAFC63-0D99-45D0-A0D3-B017D36E4E90}"/>
              </a:ext>
            </a:extLst>
          </p:cNvPr>
          <p:cNvSpPr/>
          <p:nvPr/>
        </p:nvSpPr>
        <p:spPr>
          <a:xfrm>
            <a:off x="2216107" y="4962504"/>
            <a:ext cx="3061248" cy="326812"/>
          </a:xfrm>
          <a:prstGeom prst="rect">
            <a:avLst/>
          </a:prstGeom>
          <a:noFill/>
          <a:ln w="25400" cap="flat" cmpd="sng" algn="ctr">
            <a:solidFill>
              <a:srgbClr val="E1000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A323978B-CF5E-4AD9-B3DA-8A204E6324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2945" y="1056625"/>
            <a:ext cx="585151" cy="574884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388DE5ED-3A7A-44F1-9D19-EBEDD42C64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5201" y="1039198"/>
            <a:ext cx="599880" cy="574885"/>
          </a:xfrm>
          <a:prstGeom prst="rect">
            <a:avLst/>
          </a:prstGeom>
        </p:spPr>
      </p:pic>
      <p:cxnSp>
        <p:nvCxnSpPr>
          <p:cNvPr id="45" name="Straight Arrow Connector 107">
            <a:extLst>
              <a:ext uri="{FF2B5EF4-FFF2-40B4-BE49-F238E27FC236}">
                <a16:creationId xmlns:a16="http://schemas.microsoft.com/office/drawing/2014/main" id="{5CDF61E8-D7F2-4FDF-BE33-0C4148E8842A}"/>
              </a:ext>
            </a:extLst>
          </p:cNvPr>
          <p:cNvCxnSpPr>
            <a:cxnSpLocks/>
          </p:cNvCxnSpPr>
          <p:nvPr/>
        </p:nvCxnSpPr>
        <p:spPr>
          <a:xfrm>
            <a:off x="3006882" y="1314098"/>
            <a:ext cx="474305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E0CEC8B6-9CB1-45FA-8B00-31D3AA98E699}"/>
              </a:ext>
            </a:extLst>
          </p:cNvPr>
          <p:cNvSpPr/>
          <p:nvPr/>
        </p:nvSpPr>
        <p:spPr>
          <a:xfrm>
            <a:off x="1988842" y="211677"/>
            <a:ext cx="8214317" cy="5323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0" marR="0" lvl="0" indent="0" algn="ctr" defTabSz="727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 ExtraBold" panose="02000000000000000000" pitchFamily="2" charset="0"/>
                <a:ea typeface="Malgun Gothic" panose="020B0503020000020004" pitchFamily="34" charset="-127"/>
                <a:cs typeface="DejaVu Sans"/>
                <a:sym typeface="Arial"/>
              </a:rPr>
              <a:t>La nature des normalisateurs (US, UE, ISSB) explique certaines divergences, mais la convergence sur le climat est en bonne voie</a:t>
            </a:r>
          </a:p>
        </p:txBody>
      </p:sp>
    </p:spTree>
    <p:extLst>
      <p:ext uri="{BB962C8B-B14F-4D97-AF65-F5344CB8AC3E}">
        <p14:creationId xmlns:p14="http://schemas.microsoft.com/office/powerpoint/2010/main" val="4046263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29FDC376-9AF3-43B5-8A37-12FC0EA78AD3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9274376" y="6453858"/>
            <a:ext cx="2540000" cy="457200"/>
          </a:xfrm>
        </p:spPr>
        <p:txBody>
          <a:bodyPr/>
          <a:lstStyle/>
          <a:p>
            <a:pPr marL="0" marR="0" lvl="0" indent="0" algn="r" defTabSz="58649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A6496296-A64C-42A4-ADA4-2E9F61A36384}" type="slidenum">
              <a:rPr kumimoji="0" lang="fr-FR" altLang="fr-FR" sz="1242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ianne" panose="02000000000000000000" pitchFamily="2" charset="0"/>
                <a:ea typeface="Malgun Gothic" panose="020B0503020000020004" pitchFamily="34" charset="-127"/>
                <a:cs typeface="Arial"/>
                <a:sym typeface="Arial"/>
              </a:rPr>
              <a:pPr marL="0" marR="0" lvl="0" indent="0" algn="r" defTabSz="58649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12</a:t>
            </a:fld>
            <a:endParaRPr kumimoji="0" lang="fr-FR" altLang="fr-FR" sz="1242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rianne" panose="02000000000000000000" pitchFamily="2" charset="0"/>
              <a:ea typeface="Malgun Gothic" panose="020B0503020000020004" pitchFamily="34" charset="-127"/>
              <a:cs typeface="Arial"/>
              <a:sym typeface="Arial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0CEC8B6-9CB1-45FA-8B00-31D3AA98E699}"/>
              </a:ext>
            </a:extLst>
          </p:cNvPr>
          <p:cNvSpPr/>
          <p:nvPr/>
        </p:nvSpPr>
        <p:spPr>
          <a:xfrm>
            <a:off x="1988842" y="211677"/>
            <a:ext cx="8214317" cy="5323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0" marR="0" lvl="0" indent="0" algn="ctr" defTabSz="727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 ExtraBold" panose="02000000000000000000" pitchFamily="2" charset="0"/>
                <a:ea typeface="Malgun Gothic" panose="020B0503020000020004" pitchFamily="34" charset="-127"/>
                <a:cs typeface="DejaVu Sans"/>
                <a:sym typeface="Arial"/>
              </a:rPr>
              <a:t>L’UE défend sa souveraineté face </a:t>
            </a:r>
            <a:r>
              <a:rPr lang="fr-FR" sz="2000" b="1" dirty="0">
                <a:solidFill>
                  <a:prstClr val="black"/>
                </a:solidFill>
                <a:latin typeface="Marianne ExtraBold" panose="02000000000000000000" pitchFamily="2" charset="0"/>
                <a:ea typeface="Malgun Gothic" panose="020B0503020000020004" pitchFamily="34" charset="-127"/>
                <a:cs typeface="DejaVu Sans"/>
                <a:sym typeface="Arial"/>
              </a:rPr>
              <a:t>à l’ISSB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 ExtraBold" panose="02000000000000000000" pitchFamily="2" charset="0"/>
                <a:ea typeface="Malgun Gothic" panose="020B0503020000020004" pitchFamily="34" charset="-127"/>
                <a:cs typeface="DejaVu Sans"/>
                <a:sym typeface="Arial"/>
              </a:rPr>
              <a:t>et ambitionne d’entraîner les autres juridictions</a:t>
            </a:r>
          </a:p>
        </p:txBody>
      </p:sp>
      <p:graphicFrame>
        <p:nvGraphicFramePr>
          <p:cNvPr id="50" name="Tableau 4">
            <a:extLst>
              <a:ext uri="{FF2B5EF4-FFF2-40B4-BE49-F238E27FC236}">
                <a16:creationId xmlns:a16="http://schemas.microsoft.com/office/drawing/2014/main" id="{12EB402E-6F51-4FE5-972B-9D03004B26AD}"/>
              </a:ext>
            </a:extLst>
          </p:cNvPr>
          <p:cNvGraphicFramePr>
            <a:graphicFrameLocks noGrp="1"/>
          </p:cNvGraphicFramePr>
          <p:nvPr/>
        </p:nvGraphicFramePr>
        <p:xfrm>
          <a:off x="628910" y="2040050"/>
          <a:ext cx="10538461" cy="2377440"/>
        </p:xfrm>
        <a:graphic>
          <a:graphicData uri="http://schemas.openxmlformats.org/drawingml/2006/table">
            <a:tbl>
              <a:tblPr firstRow="1" bandRow="1"/>
              <a:tblGrid>
                <a:gridCol w="1492497">
                  <a:extLst>
                    <a:ext uri="{9D8B030D-6E8A-4147-A177-3AD203B41FA5}">
                      <a16:colId xmlns:a16="http://schemas.microsoft.com/office/drawing/2014/main" val="3619151119"/>
                    </a:ext>
                  </a:extLst>
                </a:gridCol>
                <a:gridCol w="2761489">
                  <a:extLst>
                    <a:ext uri="{9D8B030D-6E8A-4147-A177-3AD203B41FA5}">
                      <a16:colId xmlns:a16="http://schemas.microsoft.com/office/drawing/2014/main" val="874312114"/>
                    </a:ext>
                  </a:extLst>
                </a:gridCol>
                <a:gridCol w="6284475">
                  <a:extLst>
                    <a:ext uri="{9D8B030D-6E8A-4147-A177-3AD203B41FA5}">
                      <a16:colId xmlns:a16="http://schemas.microsoft.com/office/drawing/2014/main" val="403818065"/>
                    </a:ext>
                  </a:extLst>
                </a:gridCol>
              </a:tblGrid>
              <a:tr h="280827">
                <a:tc>
                  <a:txBody>
                    <a:bodyPr/>
                    <a:lstStyle>
                      <a:lvl1pPr marL="0" algn="l" defTabSz="91437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185" algn="l" defTabSz="91437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371" algn="l" defTabSz="91437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556" algn="l" defTabSz="91437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742" algn="l" defTabSz="91437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5927" algn="l" defTabSz="91437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113" algn="l" defTabSz="91437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299" algn="l" defTabSz="91437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484" algn="l" defTabSz="91437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1600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noProof="0">
                          <a:solidFill>
                            <a:srgbClr val="FFFFFF"/>
                          </a:solidFill>
                          <a:latin typeface="Marianne Medium" panose="02000000000000000000" pitchFamily="2" charset="0"/>
                          <a:ea typeface="Malgun Gothic" panose="020B0503020000020004" pitchFamily="34" charset="-127"/>
                        </a:rPr>
                        <a:t>ISSB (normes volontaires)</a:t>
                      </a:r>
                      <a:endParaRPr lang="en-GB" sz="1600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noProof="0" dirty="0">
                          <a:solidFill>
                            <a:srgbClr val="FFFFFF"/>
                          </a:solidFill>
                          <a:latin typeface="Marianne Medium" panose="02000000000000000000" pitchFamily="2" charset="0"/>
                          <a:ea typeface="Malgun Gothic" panose="020B0503020000020004" pitchFamily="34" charset="-127"/>
                        </a:rPr>
                        <a:t>ESRS (normes obligatoires soumises à audit)</a:t>
                      </a:r>
                      <a:endParaRPr lang="en-GB" sz="1600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8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900211"/>
                  </a:ext>
                </a:extLst>
              </a:tr>
              <a:tr h="255297">
                <a:tc>
                  <a:txBody>
                    <a:bodyPr/>
                    <a:lstStyle>
                      <a:lvl1pPr marL="0" algn="l" defTabSz="91437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5" algn="l" defTabSz="91437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1" algn="l" defTabSz="91437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56" algn="l" defTabSz="91437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42" algn="l" defTabSz="91437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27" algn="l" defTabSz="91437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13" algn="l" defTabSz="91437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299" algn="l" defTabSz="91437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484" algn="l" defTabSz="91437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400" b="1" noProof="0" dirty="0"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Matérialité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Matérialité simple : Finance</a:t>
                      </a:r>
                      <a:endParaRPr lang="fr-FR" sz="1400" b="1" noProof="0" dirty="0">
                        <a:latin typeface="Marianne" panose="02000000000000000000" pitchFamily="2" charset="0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Double matérialité : Impact + Finance</a:t>
                      </a:r>
                      <a:endParaRPr lang="fr-FR" sz="1400" b="1" noProof="0" dirty="0">
                        <a:latin typeface="Marianne" panose="02000000000000000000" pitchFamily="2" charset="0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841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239193"/>
                  </a:ext>
                </a:extLst>
              </a:tr>
              <a:tr h="255297">
                <a:tc gridSpan="3">
                  <a:txBody>
                    <a:bodyPr/>
                    <a:lstStyle>
                      <a:lvl1pPr marL="0" algn="l" defTabSz="91437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5" algn="l" defTabSz="91437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1" algn="l" defTabSz="91437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56" algn="l" defTabSz="91437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42" algn="l" defTabSz="91437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27" algn="l" defTabSz="91437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13" algn="l" defTabSz="91437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299" algn="l" defTabSz="91437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484" algn="l" defTabSz="91437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fr-FR" sz="1400" b="1" noProof="0" dirty="0">
                          <a:solidFill>
                            <a:srgbClr val="FF0000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Exemples de différences sur le climat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02750575"/>
                  </a:ext>
                </a:extLst>
              </a:tr>
              <a:tr h="255297">
                <a:tc>
                  <a:txBody>
                    <a:bodyPr/>
                    <a:lstStyle>
                      <a:lvl1pPr marL="0" algn="l" defTabSz="91437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5" algn="l" defTabSz="91437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1" algn="l" defTabSz="91437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56" algn="l" defTabSz="91437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42" algn="l" defTabSz="91437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27" algn="l" defTabSz="91437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13" algn="l" defTabSz="91437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299" algn="l" defTabSz="91437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484" algn="l" defTabSz="91437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400" b="1" noProof="0" dirty="0"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Energie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/</a:t>
                      </a:r>
                      <a:endParaRPr lang="fr-FR" sz="1400" b="1" noProof="0" dirty="0">
                        <a:latin typeface="Marianne" panose="02000000000000000000" pitchFamily="2" charset="0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Consommation d’énergie et mix énergétique</a:t>
                      </a:r>
                      <a:endParaRPr lang="fr-FR" sz="1400" b="1" noProof="0" dirty="0">
                        <a:latin typeface="Marianne" panose="02000000000000000000" pitchFamily="2" charset="0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841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5981"/>
                  </a:ext>
                </a:extLst>
              </a:tr>
              <a:tr h="255297">
                <a:tc>
                  <a:txBody>
                    <a:bodyPr/>
                    <a:lstStyle>
                      <a:lvl1pPr marL="0" algn="l" defTabSz="91437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5" algn="l" defTabSz="91437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1" algn="l" defTabSz="91437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56" algn="l" defTabSz="91437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42" algn="l" defTabSz="91437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27" algn="l" defTabSz="91437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13" algn="l" defTabSz="91437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299" algn="l" defTabSz="91437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484" algn="l" defTabSz="91437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400" b="1" noProof="0" dirty="0"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Social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/</a:t>
                      </a:r>
                      <a:endParaRPr lang="fr-FR" sz="1400" b="1" noProof="0" dirty="0">
                        <a:latin typeface="Marianne" panose="02000000000000000000" pitchFamily="2" charset="0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Impacts sociaux des plans de transition climat</a:t>
                      </a:r>
                      <a:endParaRPr lang="fr-FR" sz="1400" b="1" noProof="0" dirty="0">
                        <a:latin typeface="Marianne" panose="02000000000000000000" pitchFamily="2" charset="0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841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155073"/>
                  </a:ext>
                </a:extLst>
              </a:tr>
              <a:tr h="689302">
                <a:tc>
                  <a:txBody>
                    <a:bodyPr/>
                    <a:lstStyle>
                      <a:lvl1pPr marL="0" algn="l" defTabSz="91437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5" algn="l" defTabSz="91437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1" algn="l" defTabSz="91437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56" algn="l" defTabSz="91437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42" algn="l" defTabSz="91437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27" algn="l" defTabSz="91437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13" algn="l" defTabSz="91437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299" algn="l" defTabSz="91437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484" algn="l" defTabSz="91437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400" b="1" noProof="0" dirty="0"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Objectifs climatiques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dirty="0"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Préciser si l’objectif de réduction est brut ou net </a:t>
                      </a:r>
                      <a:r>
                        <a:rPr lang="fr-FR" sz="1200" noProof="0" dirty="0">
                          <a:latin typeface="Marianne" panose="02000000000000000000" pitchFamily="2" charset="0"/>
                          <a:ea typeface="Malgun Gothic" panose="020B0503020000020004" pitchFamily="34" charset="-127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200" noProof="0" dirty="0"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Pour les objectifs nets, détailler l’utilisation prévue de crédits carbone</a:t>
                      </a:r>
                      <a:endParaRPr lang="fr-FR" sz="1400" b="1" noProof="0" dirty="0">
                        <a:latin typeface="Marianne" panose="02000000000000000000" pitchFamily="2" charset="0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200" b="1" noProof="0" dirty="0"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Objectifs de réduction uniquement en brut (avant usage de crédits carbone)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200" noProof="0" dirty="0"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Valeurs cibles alignées sur 2030 et 2050 sur des intervalles de 5 ans pour planifier et suivre les leviers de décarbonation et les ressources allouées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200" noProof="0" dirty="0"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Indiquer la compatibilité des plans de transition avec 1.5°C</a:t>
                      </a:r>
                      <a:endParaRPr lang="fr-FR" sz="1400" b="1" noProof="0" dirty="0">
                        <a:latin typeface="Marianne" panose="02000000000000000000" pitchFamily="2" charset="0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841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545834"/>
                  </a:ext>
                </a:extLst>
              </a:tr>
            </a:tbl>
          </a:graphicData>
        </a:graphic>
      </p:graphicFrame>
      <p:sp>
        <p:nvSpPr>
          <p:cNvPr id="51" name="TextBox 5">
            <a:extLst>
              <a:ext uri="{FF2B5EF4-FFF2-40B4-BE49-F238E27FC236}">
                <a16:creationId xmlns:a16="http://schemas.microsoft.com/office/drawing/2014/main" id="{D0DA9CE8-D339-40F3-A935-333905436BD6}"/>
              </a:ext>
            </a:extLst>
          </p:cNvPr>
          <p:cNvSpPr txBox="1"/>
          <p:nvPr/>
        </p:nvSpPr>
        <p:spPr>
          <a:xfrm>
            <a:off x="502124" y="5283045"/>
            <a:ext cx="6849651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3333CC"/>
              </a:buClr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EFRAG/GRI </a:t>
            </a:r>
            <a:r>
              <a:rPr lang="fr-FR" sz="1600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: Un accord de coopération a été conclu entre la GRI et l’EFRAG, le 30 novembre 2023, l’</a:t>
            </a:r>
            <a:r>
              <a:rPr lang="fr-FR" sz="1600" dirty="0">
                <a:solidFill>
                  <a:schemeClr val="accent6">
                    <a:lumMod val="50000"/>
                  </a:schemeClr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index d'interopérabilité GRI-ESRS </a:t>
            </a:r>
            <a:r>
              <a:rPr lang="fr-FR" sz="1600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étant mis à la disposition du public.</a:t>
            </a:r>
          </a:p>
          <a:p>
            <a:pPr marL="742950" lvl="1" indent="-285750" algn="just">
              <a:spcBef>
                <a:spcPts val="300"/>
              </a:spcBef>
              <a:spcAft>
                <a:spcPts val="300"/>
              </a:spcAft>
              <a:buClr>
                <a:srgbClr val="3333CC"/>
              </a:buClr>
              <a:buFont typeface="Wingdings" panose="05000000000000000000" pitchFamily="2" charset="2"/>
              <a:buChar char="ü"/>
              <a:defRPr/>
            </a:pPr>
            <a:endParaRPr lang="fr-FR" sz="100" dirty="0">
              <a:solidFill>
                <a:srgbClr val="000000"/>
              </a:solidFill>
              <a:latin typeface="Marianne" panose="02000000000000000000" pitchFamily="2" charset="0"/>
              <a:ea typeface="Malgun Gothic" panose="020B0503020000020004" pitchFamily="34" charset="-127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85B3B02-E293-4C2D-A67B-5AD4810AA5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803" r="8731" b="11559"/>
          <a:stretch/>
        </p:blipFill>
        <p:spPr>
          <a:xfrm>
            <a:off x="7673798" y="4576893"/>
            <a:ext cx="3129043" cy="1925872"/>
          </a:xfrm>
          <a:prstGeom prst="rect">
            <a:avLst/>
          </a:prstGeom>
        </p:spPr>
      </p:pic>
      <p:sp>
        <p:nvSpPr>
          <p:cNvPr id="53" name="ZoneTexte 52">
            <a:extLst>
              <a:ext uri="{FF2B5EF4-FFF2-40B4-BE49-F238E27FC236}">
                <a16:creationId xmlns:a16="http://schemas.microsoft.com/office/drawing/2014/main" id="{9BBD07EC-B560-4374-9F58-15B43B4EF62F}"/>
              </a:ext>
            </a:extLst>
          </p:cNvPr>
          <p:cNvSpPr txBox="1"/>
          <p:nvPr/>
        </p:nvSpPr>
        <p:spPr>
          <a:xfrm>
            <a:off x="502124" y="1049650"/>
            <a:ext cx="105384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3333CC"/>
              </a:buClr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</a:rPr>
              <a:t>EFRAG/ISSB : </a:t>
            </a:r>
            <a:r>
              <a:rPr lang="fr-FR" sz="1600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</a:rPr>
              <a:t>L’EFRAG considère que toutes les informations requises par les standards IFRS sont incluses dans les ESRS; Volonté commune de publier un document commun début 2024 : </a:t>
            </a:r>
            <a:r>
              <a:rPr lang="fr-FR" sz="1600" dirty="0" err="1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implementation</a:t>
            </a:r>
            <a:r>
              <a:rPr lang="fr-FR" sz="1600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 guidance on </a:t>
            </a:r>
            <a:r>
              <a:rPr lang="fr-FR" sz="1600" dirty="0" err="1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interoperability</a:t>
            </a:r>
            <a:r>
              <a:rPr lang="fr-FR" sz="1600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 (EFRAG) vs </a:t>
            </a:r>
            <a:r>
              <a:rPr lang="fr-FR" sz="1600" dirty="0" err="1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educational</a:t>
            </a:r>
            <a:r>
              <a:rPr lang="fr-FR" sz="1600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material</a:t>
            </a:r>
            <a:r>
              <a:rPr lang="fr-FR" sz="1600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 (ISSB). </a:t>
            </a:r>
          </a:p>
        </p:txBody>
      </p:sp>
    </p:spTree>
    <p:extLst>
      <p:ext uri="{BB962C8B-B14F-4D97-AF65-F5344CB8AC3E}">
        <p14:creationId xmlns:p14="http://schemas.microsoft.com/office/powerpoint/2010/main" val="1938705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oogle Shape;83;g218f91f6b98_0_17">
            <a:extLst>
              <a:ext uri="{FF2B5EF4-FFF2-40B4-BE49-F238E27FC236}">
                <a16:creationId xmlns:a16="http://schemas.microsoft.com/office/drawing/2014/main" id="{3A04A054-02C0-4428-8C75-47C1E527CB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7146302"/>
              </p:ext>
            </p:extLst>
          </p:nvPr>
        </p:nvGraphicFramePr>
        <p:xfrm>
          <a:off x="982064" y="1028700"/>
          <a:ext cx="10486036" cy="279375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21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1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1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1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281"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rgbClr val="FFFFFF"/>
                          </a:solidFill>
                          <a:latin typeface="Marianne Medium" panose="02000000000000000000" pitchFamily="2" charset="0"/>
                        </a:rPr>
                        <a:t>AGRICULTURE GROUP </a:t>
                      </a:r>
                      <a:endParaRPr sz="1600" b="1" u="none" strike="noStrike" cap="none" dirty="0">
                        <a:solidFill>
                          <a:srgbClr val="FFFFFF"/>
                        </a:solidFill>
                        <a:latin typeface="Marianne Medium" panose="02000000000000000000" pitchFamily="2" charset="0"/>
                      </a:endParaRPr>
                    </a:p>
                  </a:txBody>
                  <a:tcPr marL="85800" marR="85800" marT="85800" marB="858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rgbClr val="FFFFFF"/>
                          </a:solidFill>
                          <a:latin typeface="Marianne Medium" panose="02000000000000000000" pitchFamily="2" charset="0"/>
                        </a:rPr>
                        <a:t>ENERGY GROUP </a:t>
                      </a:r>
                      <a:endParaRPr sz="1600" b="1" u="none" strike="noStrike" cap="none" dirty="0">
                        <a:solidFill>
                          <a:srgbClr val="FFFFFF"/>
                        </a:solidFill>
                        <a:latin typeface="Marianne Medium" panose="02000000000000000000" pitchFamily="2" charset="0"/>
                      </a:endParaRPr>
                    </a:p>
                  </a:txBody>
                  <a:tcPr marL="85800" marR="85800" marT="85800" marB="858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rgbClr val="FFFFFF"/>
                          </a:solidFill>
                          <a:latin typeface="Marianne Medium" panose="02000000000000000000" pitchFamily="2" charset="0"/>
                        </a:rPr>
                        <a:t>INDUSTRIALS GROUP </a:t>
                      </a:r>
                      <a:endParaRPr sz="1600" b="1" u="none" strike="noStrike" cap="none" dirty="0">
                        <a:solidFill>
                          <a:srgbClr val="FFFFFF"/>
                        </a:solidFill>
                        <a:latin typeface="Marianne Medium" panose="02000000000000000000" pitchFamily="2" charset="0"/>
                      </a:endParaRPr>
                    </a:p>
                  </a:txBody>
                  <a:tcPr marL="85800" marR="85800" marT="85800" marB="858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rgbClr val="FFFFFF"/>
                          </a:solidFill>
                          <a:latin typeface="Marianne Medium" panose="02000000000000000000" pitchFamily="2" charset="0"/>
                        </a:rPr>
                        <a:t>MINING GROUP </a:t>
                      </a:r>
                      <a:endParaRPr sz="1600" b="1" u="none" strike="noStrike" cap="none" dirty="0">
                        <a:solidFill>
                          <a:srgbClr val="FFFFFF"/>
                        </a:solidFill>
                        <a:latin typeface="Marianne Medium" panose="02000000000000000000" pitchFamily="2" charset="0"/>
                      </a:endParaRPr>
                    </a:p>
                  </a:txBody>
                  <a:tcPr marL="85800" marR="85800" marT="85800" marB="858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48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598">
                <a:tc>
                  <a:txBody>
                    <a:bodyPr/>
                    <a:lstStyle/>
                    <a:p>
                      <a:pPr marL="63500" marR="63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600" b="0" u="none" strike="noStrike" cap="none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Agriculture &amp; Farming </a:t>
                      </a:r>
                      <a:endParaRPr sz="1600" b="0" u="none" strike="noStrike" cap="none" dirty="0">
                        <a:solidFill>
                          <a:schemeClr val="tx1"/>
                        </a:solidFill>
                        <a:latin typeface="Marianne" panose="02000000000000000000" pitchFamily="2" charset="0"/>
                      </a:endParaRPr>
                    </a:p>
                  </a:txBody>
                  <a:tcPr marL="85800" marR="85800" marT="85800" marB="858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600" b="0" u="none" strike="noStrike" cap="none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Oil &amp; Gas - Downstream </a:t>
                      </a:r>
                      <a:endParaRPr sz="1600" b="0" u="none" strike="noStrike" cap="none" dirty="0">
                        <a:solidFill>
                          <a:schemeClr val="tx1"/>
                        </a:solidFill>
                        <a:latin typeface="Marianne" panose="02000000000000000000" pitchFamily="2" charset="0"/>
                      </a:endParaRPr>
                    </a:p>
                  </a:txBody>
                  <a:tcPr marL="85800" marR="85800" marT="85800" marB="858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600" b="0" u="none" strike="noStrike" cap="none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Chemical Products </a:t>
                      </a:r>
                      <a:endParaRPr sz="1600" b="0" u="none" strike="noStrike" cap="none" dirty="0">
                        <a:solidFill>
                          <a:schemeClr val="tx1"/>
                        </a:solidFill>
                        <a:latin typeface="Marianne" panose="02000000000000000000" pitchFamily="2" charset="0"/>
                      </a:endParaRPr>
                    </a:p>
                  </a:txBody>
                  <a:tcPr marL="85800" marR="85800" marT="85800" marB="858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600" b="0" u="none" strike="noStrike" cap="none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Mining </a:t>
                      </a:r>
                      <a:endParaRPr sz="1600" b="0" u="none" strike="noStrike" cap="none">
                        <a:solidFill>
                          <a:schemeClr val="tx1"/>
                        </a:solidFill>
                        <a:latin typeface="Marianne" panose="02000000000000000000" pitchFamily="2" charset="0"/>
                      </a:endParaRPr>
                    </a:p>
                  </a:txBody>
                  <a:tcPr marL="85800" marR="85800" marT="85800" marB="858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1778">
                <a:tc>
                  <a:txBody>
                    <a:bodyPr/>
                    <a:lstStyle/>
                    <a:p>
                      <a:pPr marL="63500" marR="63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600" b="0" u="none" strike="noStrike" cap="none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Forestry </a:t>
                      </a:r>
                      <a:endParaRPr sz="1600" b="0" u="none" strike="noStrike" cap="none" dirty="0">
                        <a:solidFill>
                          <a:schemeClr val="tx1"/>
                        </a:solidFill>
                        <a:latin typeface="Marianne" panose="02000000000000000000" pitchFamily="2" charset="0"/>
                      </a:endParaRPr>
                    </a:p>
                  </a:txBody>
                  <a:tcPr marL="85800" marR="85800" marT="85800" marB="858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600" b="0" u="none" strike="noStrike" cap="none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Oil &amp; Gas – Upstream &amp; Services </a:t>
                      </a:r>
                      <a:endParaRPr sz="1600" b="0" u="none" strike="noStrike" cap="none" dirty="0">
                        <a:solidFill>
                          <a:schemeClr val="tx1"/>
                        </a:solidFill>
                        <a:latin typeface="Marianne" panose="02000000000000000000" pitchFamily="2" charset="0"/>
                      </a:endParaRPr>
                    </a:p>
                  </a:txBody>
                  <a:tcPr marL="85800" marR="85800" marT="85800" marB="858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600" b="0" u="none" strike="noStrike" cap="none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Textiles, Accessories, Footwear, </a:t>
                      </a:r>
                      <a:r>
                        <a:rPr lang="en-US" sz="1600" b="0" u="none" strike="noStrike" cap="none" dirty="0" err="1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Jewellery</a:t>
                      </a:r>
                      <a:r>
                        <a:rPr lang="en-US" sz="1600" b="0" u="none" strike="noStrike" cap="none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 </a:t>
                      </a:r>
                      <a:endParaRPr sz="1600" b="0" u="none" strike="noStrike" cap="none" dirty="0">
                        <a:solidFill>
                          <a:schemeClr val="tx1"/>
                        </a:solidFill>
                        <a:latin typeface="Marianne" panose="02000000000000000000" pitchFamily="2" charset="0"/>
                      </a:endParaRPr>
                    </a:p>
                  </a:txBody>
                  <a:tcPr marL="85800" marR="85800" marT="85800" marB="858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600" b="0" u="none" strike="noStrike" cap="none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Coal Mining </a:t>
                      </a:r>
                      <a:endParaRPr sz="1600" b="0" u="none" strike="noStrike" cap="none" dirty="0">
                        <a:solidFill>
                          <a:schemeClr val="tx1"/>
                        </a:solidFill>
                        <a:latin typeface="Marianne" panose="02000000000000000000" pitchFamily="2" charset="0"/>
                      </a:endParaRPr>
                    </a:p>
                  </a:txBody>
                  <a:tcPr marL="85800" marR="85800" marT="85800" marB="858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345">
                <a:tc>
                  <a:txBody>
                    <a:bodyPr/>
                    <a:lstStyle/>
                    <a:p>
                      <a:pPr marL="63500" marR="63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600" b="0" u="none" strike="noStrike" cap="none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Food &amp; Beverages</a:t>
                      </a:r>
                      <a:endParaRPr sz="1600" b="0" u="none" strike="noStrike" cap="none" dirty="0">
                        <a:solidFill>
                          <a:schemeClr val="tx1"/>
                        </a:solidFill>
                        <a:latin typeface="Marianne" panose="02000000000000000000" pitchFamily="2" charset="0"/>
                      </a:endParaRPr>
                    </a:p>
                  </a:txBody>
                  <a:tcPr marL="85800" marR="85800" marT="85800" marB="858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600" b="0" u="none" strike="noStrike" cap="none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 Power and Energy</a:t>
                      </a:r>
                      <a:endParaRPr sz="1600" b="0" u="none" strike="noStrike" cap="none" dirty="0">
                        <a:solidFill>
                          <a:schemeClr val="tx1"/>
                        </a:solidFill>
                        <a:latin typeface="Marianne" panose="02000000000000000000" pitchFamily="2" charset="0"/>
                      </a:endParaRPr>
                    </a:p>
                  </a:txBody>
                  <a:tcPr marL="85800" marR="85800" marT="85800" marB="858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600" b="0" u="none" strike="noStrike" cap="none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Transportation (Road) </a:t>
                      </a:r>
                      <a:endParaRPr sz="1600" b="0" u="none" strike="noStrike" cap="none" dirty="0">
                        <a:solidFill>
                          <a:schemeClr val="tx1"/>
                        </a:solidFill>
                        <a:latin typeface="Marianne" panose="02000000000000000000" pitchFamily="2" charset="0"/>
                      </a:endParaRPr>
                    </a:p>
                  </a:txBody>
                  <a:tcPr marL="85800" marR="85800" marT="85800" marB="858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600" b="0" u="none" strike="noStrike" cap="none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 Quarrying</a:t>
                      </a:r>
                      <a:endParaRPr sz="1600" b="0" u="none" strike="noStrike" cap="none" dirty="0">
                        <a:solidFill>
                          <a:schemeClr val="tx1"/>
                        </a:solidFill>
                        <a:latin typeface="Marianne" panose="02000000000000000000" pitchFamily="2" charset="0"/>
                      </a:endParaRPr>
                    </a:p>
                  </a:txBody>
                  <a:tcPr marL="85800" marR="85800" marT="85800" marB="858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Google Shape;93;g218f91f6b98_0_17">
            <a:extLst>
              <a:ext uri="{FF2B5EF4-FFF2-40B4-BE49-F238E27FC236}">
                <a16:creationId xmlns:a16="http://schemas.microsoft.com/office/drawing/2014/main" id="{B0C5BFF5-73E7-41D1-A34B-13B52952AFDE}"/>
              </a:ext>
            </a:extLst>
          </p:cNvPr>
          <p:cNvSpPr/>
          <p:nvPr/>
        </p:nvSpPr>
        <p:spPr>
          <a:xfrm rot="5400000">
            <a:off x="9069450" y="1371481"/>
            <a:ext cx="2171453" cy="2514599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Arial"/>
              <a:sym typeface="Arial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D0403CA-B0D4-4455-AE35-227F362DBD34}"/>
              </a:ext>
            </a:extLst>
          </p:cNvPr>
          <p:cNvSpPr txBox="1"/>
          <p:nvPr/>
        </p:nvSpPr>
        <p:spPr>
          <a:xfrm>
            <a:off x="2304967" y="3862634"/>
            <a:ext cx="78653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2" charset="0"/>
                <a:ea typeface="Malgun Gothic" panose="020B0503020000020004" pitchFamily="34" charset="-127"/>
              </a:rPr>
              <a:t>Normes élaborées en priorité (exposés-sondages en novembre 2024)</a:t>
            </a:r>
          </a:p>
        </p:txBody>
      </p:sp>
      <p:sp>
        <p:nvSpPr>
          <p:cNvPr id="23" name="Google Shape;93;g218f91f6b98_0_17">
            <a:extLst>
              <a:ext uri="{FF2B5EF4-FFF2-40B4-BE49-F238E27FC236}">
                <a16:creationId xmlns:a16="http://schemas.microsoft.com/office/drawing/2014/main" id="{97B7C73C-AE77-4C16-9F18-FC55DE9A443A}"/>
              </a:ext>
            </a:extLst>
          </p:cNvPr>
          <p:cNvSpPr/>
          <p:nvPr/>
        </p:nvSpPr>
        <p:spPr>
          <a:xfrm rot="5400000">
            <a:off x="1556756" y="3577105"/>
            <a:ext cx="193782" cy="921642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Arial"/>
              <a:sym typeface="Arial"/>
            </a:endParaRPr>
          </a:p>
        </p:txBody>
      </p:sp>
      <p:sp>
        <p:nvSpPr>
          <p:cNvPr id="24" name="Google Shape;93;g218f91f6b98_0_17">
            <a:extLst>
              <a:ext uri="{FF2B5EF4-FFF2-40B4-BE49-F238E27FC236}">
                <a16:creationId xmlns:a16="http://schemas.microsoft.com/office/drawing/2014/main" id="{6F65E8AA-F90A-4E9B-A2C6-34E35DE1BEF9}"/>
              </a:ext>
            </a:extLst>
          </p:cNvPr>
          <p:cNvSpPr/>
          <p:nvPr/>
        </p:nvSpPr>
        <p:spPr>
          <a:xfrm rot="5400000">
            <a:off x="7252666" y="2299423"/>
            <a:ext cx="425600" cy="2366468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Arial"/>
              <a:sym typeface="Arial"/>
            </a:endParaRPr>
          </a:p>
        </p:txBody>
      </p:sp>
      <p:sp>
        <p:nvSpPr>
          <p:cNvPr id="25" name="Google Shape;93;g218f91f6b98_0_17">
            <a:extLst>
              <a:ext uri="{FF2B5EF4-FFF2-40B4-BE49-F238E27FC236}">
                <a16:creationId xmlns:a16="http://schemas.microsoft.com/office/drawing/2014/main" id="{EE30EDBE-D988-424B-990E-46D5C8B03C70}"/>
              </a:ext>
            </a:extLst>
          </p:cNvPr>
          <p:cNvSpPr/>
          <p:nvPr/>
        </p:nvSpPr>
        <p:spPr>
          <a:xfrm rot="5400000">
            <a:off x="4143764" y="1019957"/>
            <a:ext cx="1504949" cy="25146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Arial"/>
              <a:sym typeface="Arial"/>
            </a:endParaRPr>
          </a:p>
        </p:txBody>
      </p:sp>
      <p:graphicFrame>
        <p:nvGraphicFramePr>
          <p:cNvPr id="10" name="Tableau 5">
            <a:extLst>
              <a:ext uri="{FF2B5EF4-FFF2-40B4-BE49-F238E27FC236}">
                <a16:creationId xmlns:a16="http://schemas.microsoft.com/office/drawing/2014/main" id="{BC222AD4-BE78-45FD-A022-7C572D775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507393"/>
              </p:ext>
            </p:extLst>
          </p:nvPr>
        </p:nvGraphicFramePr>
        <p:xfrm>
          <a:off x="867028" y="4337627"/>
          <a:ext cx="11045813" cy="2346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4454">
                  <a:extLst>
                    <a:ext uri="{9D8B030D-6E8A-4147-A177-3AD203B41FA5}">
                      <a16:colId xmlns:a16="http://schemas.microsoft.com/office/drawing/2014/main" val="941879689"/>
                    </a:ext>
                  </a:extLst>
                </a:gridCol>
                <a:gridCol w="2343150">
                  <a:extLst>
                    <a:ext uri="{9D8B030D-6E8A-4147-A177-3AD203B41FA5}">
                      <a16:colId xmlns:a16="http://schemas.microsoft.com/office/drawing/2014/main" val="3133511299"/>
                    </a:ext>
                  </a:extLst>
                </a:gridCol>
                <a:gridCol w="1874813">
                  <a:extLst>
                    <a:ext uri="{9D8B030D-6E8A-4147-A177-3AD203B41FA5}">
                      <a16:colId xmlns:a16="http://schemas.microsoft.com/office/drawing/2014/main" val="3068993947"/>
                    </a:ext>
                  </a:extLst>
                </a:gridCol>
                <a:gridCol w="2314568">
                  <a:extLst>
                    <a:ext uri="{9D8B030D-6E8A-4147-A177-3AD203B41FA5}">
                      <a16:colId xmlns:a16="http://schemas.microsoft.com/office/drawing/2014/main" val="3058629993"/>
                    </a:ext>
                  </a:extLst>
                </a:gridCol>
                <a:gridCol w="2068828">
                  <a:extLst>
                    <a:ext uri="{9D8B030D-6E8A-4147-A177-3AD203B41FA5}">
                      <a16:colId xmlns:a16="http://schemas.microsoft.com/office/drawing/2014/main" val="2082444633"/>
                    </a:ext>
                  </a:extLst>
                </a:gridCol>
              </a:tblGrid>
              <a:tr h="241366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Marianne" panose="02000000000000000000" pitchFamily="2" charset="0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accent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fr-FR" sz="1600" b="1" dirty="0">
                          <a:solidFill>
                            <a:srgbClr val="FFFFFF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2024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accent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fr-FR" sz="1600" b="1" dirty="0">
                          <a:solidFill>
                            <a:srgbClr val="FFFFFF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2025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accent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fr-FR" sz="1600" b="1" dirty="0">
                          <a:solidFill>
                            <a:srgbClr val="FFFFFF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2026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accent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fr-FR" sz="1600" b="1" dirty="0">
                          <a:solidFill>
                            <a:srgbClr val="FFFFFF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2027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136908"/>
                  </a:ext>
                </a:extLst>
              </a:tr>
              <a:tr h="68021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Set 2 (SEC1, O&amp;G, MQC, RT, TAFJ)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fr-FR" sz="1400" b="1" dirty="0"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Publication des exposés-sondages </a:t>
                      </a:r>
                      <a:r>
                        <a:rPr lang="fr-FR" sz="1400" dirty="0"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en 11/2024 et </a:t>
                      </a:r>
                      <a:r>
                        <a:rPr lang="fr-FR" sz="1400" b="1" dirty="0"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consultation</a:t>
                      </a:r>
                      <a:r>
                        <a:rPr lang="fr-FR" sz="1400" dirty="0"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 de l’EFRAG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fr-FR" sz="1400" b="1" dirty="0"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Avis technique </a:t>
                      </a:r>
                      <a:r>
                        <a:rPr lang="fr-FR" sz="1400" dirty="0"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de l’EFRAG en 11/2025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fr-FR" sz="1400" b="1" dirty="0"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Acte délégué </a:t>
                      </a:r>
                      <a:r>
                        <a:rPr lang="fr-FR" sz="1400" dirty="0"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de la Commission européenne en 06/2026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fr-FR" sz="1400" b="1" dirty="0"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Mise en application </a:t>
                      </a:r>
                      <a:r>
                        <a:rPr lang="fr-FR" sz="1400" dirty="0"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pour une publication en 2028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993149"/>
                  </a:ext>
                </a:extLst>
              </a:tr>
              <a:tr h="68021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SET 2 (assurance, </a:t>
                      </a:r>
                      <a:r>
                        <a:rPr lang="en-GB" sz="1600" b="1" dirty="0" err="1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banque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, </a:t>
                      </a:r>
                      <a:r>
                        <a:rPr lang="en-GB" sz="1600" b="1" dirty="0" err="1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marché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 des </a:t>
                      </a:r>
                      <a:r>
                        <a:rPr lang="en-GB" sz="1600" b="1" dirty="0" err="1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capitaux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2"/>
                        </a:buClr>
                        <a:buFont typeface="Arial" panose="020B0604020202020204" pitchFamily="34" charset="0"/>
                        <a:buNone/>
                      </a:pPr>
                      <a:endParaRPr lang="fr-FR" sz="1400" dirty="0">
                        <a:latin typeface="Marianne" panose="02000000000000000000" pitchFamily="2" charset="0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fr-FR" sz="1400" b="1" dirty="0"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Publication des exposés-sondages </a:t>
                      </a:r>
                      <a:r>
                        <a:rPr lang="fr-FR" sz="1400" dirty="0"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et </a:t>
                      </a:r>
                      <a:r>
                        <a:rPr lang="fr-FR" sz="1400" b="1" dirty="0"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consultation</a:t>
                      </a:r>
                      <a:r>
                        <a:rPr lang="fr-FR" sz="1400" dirty="0"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 de l’EFRAG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Clr>
                          <a:schemeClr val="accent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fr-FR" sz="1400" i="1" dirty="0"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TBC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endParaRPr lang="fr-FR" sz="1400" dirty="0">
                        <a:latin typeface="Marianne" panose="02000000000000000000" pitchFamily="2" charset="0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5362661"/>
                  </a:ext>
                </a:extLst>
              </a:tr>
              <a:tr h="24136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SET 2 (autres </a:t>
                      </a:r>
                      <a:r>
                        <a:rPr lang="en-GB" sz="1600" b="1" dirty="0" err="1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secteurs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indent="0" algn="ctr">
                        <a:buClr>
                          <a:schemeClr val="accent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fr-FR" sz="1400" i="1" dirty="0"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TBC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endParaRPr lang="fr-FR" sz="1400" dirty="0">
                        <a:latin typeface="Marianne" panose="02000000000000000000" pitchFamily="2" charset="0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endParaRPr lang="fr-FR" sz="1400" dirty="0">
                        <a:latin typeface="Marianne" panose="02000000000000000000" pitchFamily="2" charset="0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Clr>
                          <a:schemeClr val="accent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fr-FR" sz="1400" dirty="0"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TBC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3055219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42FCB0E7-64B9-4B72-BF76-D6670DEA3FBB}"/>
              </a:ext>
            </a:extLst>
          </p:cNvPr>
          <p:cNvSpPr/>
          <p:nvPr/>
        </p:nvSpPr>
        <p:spPr bwMode="auto">
          <a:xfrm rot="16200000">
            <a:off x="-670263" y="5264190"/>
            <a:ext cx="2392680" cy="493835"/>
          </a:xfrm>
          <a:prstGeom prst="rect">
            <a:avLst/>
          </a:prstGeom>
          <a:solidFill>
            <a:schemeClr val="bg2">
              <a:lumMod val="20000"/>
              <a:lumOff val="80000"/>
              <a:alpha val="50196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901700" algn="l"/>
              </a:tabLst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 Medium" panose="020000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CALENDRIER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FD26EA-A0A9-412A-8F18-2DEC54AEE537}"/>
              </a:ext>
            </a:extLst>
          </p:cNvPr>
          <p:cNvSpPr/>
          <p:nvPr/>
        </p:nvSpPr>
        <p:spPr bwMode="auto">
          <a:xfrm rot="16200000">
            <a:off x="-1026982" y="2334840"/>
            <a:ext cx="3106117" cy="493835"/>
          </a:xfrm>
          <a:prstGeom prst="rect">
            <a:avLst/>
          </a:prstGeom>
          <a:solidFill>
            <a:schemeClr val="bg2">
              <a:lumMod val="20000"/>
              <a:lumOff val="80000"/>
              <a:alpha val="50196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901700" algn="l"/>
              </a:tabLst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 Medium" panose="020000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NORMES</a:t>
            </a:r>
          </a:p>
        </p:txBody>
      </p:sp>
      <p:sp>
        <p:nvSpPr>
          <p:cNvPr id="12" name="Google Shape;93;g218f91f6b98_0_17">
            <a:extLst>
              <a:ext uri="{FF2B5EF4-FFF2-40B4-BE49-F238E27FC236}">
                <a16:creationId xmlns:a16="http://schemas.microsoft.com/office/drawing/2014/main" id="{555FF217-F93B-415E-BCDD-736E801A9A48}"/>
              </a:ext>
            </a:extLst>
          </p:cNvPr>
          <p:cNvSpPr/>
          <p:nvPr/>
        </p:nvSpPr>
        <p:spPr>
          <a:xfrm rot="5400000">
            <a:off x="7129518" y="1424347"/>
            <a:ext cx="820025" cy="2514599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Arial"/>
              <a:sym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F7C1CB-3916-49EF-99EA-B5BECC2790A5}"/>
              </a:ext>
            </a:extLst>
          </p:cNvPr>
          <p:cNvSpPr/>
          <p:nvPr/>
        </p:nvSpPr>
        <p:spPr>
          <a:xfrm>
            <a:off x="1988842" y="211677"/>
            <a:ext cx="8214317" cy="5323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0" marR="0" lvl="0" indent="0" algn="ctr" defTabSz="727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 ExtraBold" panose="02000000000000000000" pitchFamily="2" charset="0"/>
                <a:ea typeface="Malgun Gothic" panose="020B0503020000020004" pitchFamily="34" charset="-127"/>
                <a:cs typeface="DejaVu Sans"/>
                <a:sym typeface="Arial"/>
              </a:rPr>
              <a:t>Les travaux sur les normes sectorielles sont relancés, mettant la priorité sur 9 secteurs à fort impact et 3 secteurs financiers</a:t>
            </a:r>
          </a:p>
        </p:txBody>
      </p:sp>
    </p:spTree>
    <p:extLst>
      <p:ext uri="{BB962C8B-B14F-4D97-AF65-F5344CB8AC3E}">
        <p14:creationId xmlns:p14="http://schemas.microsoft.com/office/powerpoint/2010/main" val="3992323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6917EB2-6AE0-44E6-ADF9-08482186B944}"/>
              </a:ext>
            </a:extLst>
          </p:cNvPr>
          <p:cNvSpPr/>
          <p:nvPr/>
        </p:nvSpPr>
        <p:spPr>
          <a:xfrm>
            <a:off x="1748491" y="421747"/>
            <a:ext cx="8695018" cy="5323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727314">
              <a:buClrTx/>
              <a:defRPr/>
            </a:pPr>
            <a:r>
              <a:rPr lang="fr-FR" sz="2000" b="1" dirty="0">
                <a:solidFill>
                  <a:prstClr val="black"/>
                </a:solidFill>
                <a:latin typeface="Marianne ExtraBold" panose="02000000000000000000" pitchFamily="2" charset="0"/>
                <a:ea typeface="Malgun Gothic" panose="020B0503020000020004" pitchFamily="34" charset="-127"/>
                <a:cs typeface="DejaVu Sans"/>
              </a:rPr>
              <a:t>Quell</a:t>
            </a:r>
            <a:r>
              <a:rPr lang="fr-FR" sz="2000" b="1" kern="1200" dirty="0">
                <a:solidFill>
                  <a:prstClr val="black"/>
                </a:solidFill>
                <a:latin typeface="Marianne ExtraBold" panose="02000000000000000000" pitchFamily="2" charset="0"/>
                <a:ea typeface="Malgun Gothic" panose="020B0503020000020004" pitchFamily="34" charset="-127"/>
                <a:cs typeface="DejaVu Sans"/>
              </a:rPr>
              <a:t>es sont les implications principales pour les entreprises ?</a:t>
            </a:r>
          </a:p>
        </p:txBody>
      </p:sp>
      <p:sp>
        <p:nvSpPr>
          <p:cNvPr id="22" name="TextBox 19">
            <a:extLst>
              <a:ext uri="{FF2B5EF4-FFF2-40B4-BE49-F238E27FC236}">
                <a16:creationId xmlns:a16="http://schemas.microsoft.com/office/drawing/2014/main" id="{6A8BA35E-2B02-46C9-A864-2D234146288A}"/>
              </a:ext>
            </a:extLst>
          </p:cNvPr>
          <p:cNvSpPr txBox="1">
            <a:spLocks/>
          </p:cNvSpPr>
          <p:nvPr/>
        </p:nvSpPr>
        <p:spPr>
          <a:xfrm>
            <a:off x="965364" y="1233229"/>
            <a:ext cx="10358803" cy="489364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342900" indent="-342900" defTabSz="457200"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Piloter et accélérer la transition vers un modèle d’affaires et une stratégie plus durables</a:t>
            </a:r>
          </a:p>
          <a:p>
            <a:pPr marL="800100" lvl="1" indent="-342900" defTabSz="457200">
              <a:spcAft>
                <a:spcPts val="3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Le rythme de la </a:t>
            </a:r>
            <a:r>
              <a:rPr lang="fr-FR" b="1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transition environnementale </a:t>
            </a:r>
            <a:r>
              <a:rPr lang="fr-FR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(e.g., trajectoire de décarbonation), opéré par les entreprises, relève en partie de leur responsabilité</a:t>
            </a:r>
          </a:p>
          <a:p>
            <a:pPr marL="800100" lvl="1" indent="-342900" defTabSz="457200">
              <a:spcAft>
                <a:spcPts val="3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Le pilotage de la </a:t>
            </a:r>
            <a:r>
              <a:rPr lang="fr-FR" b="1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transition sociale </a:t>
            </a:r>
            <a:r>
              <a:rPr lang="fr-FR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est à imaginer (formation, recrutement, rémunération indexée sur les performances de durabilité, etc.)</a:t>
            </a:r>
          </a:p>
          <a:p>
            <a:pPr marL="800100" lvl="1" indent="-342900" defTabSz="45720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fr-FR" dirty="0"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indent="-342900" defTabSz="45720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Continuer à attirer les investisseurs pour financer cette transition </a:t>
            </a:r>
          </a:p>
          <a:p>
            <a:pPr marL="342900" indent="-342900" defTabSz="457200"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endParaRPr lang="fr-FR" sz="1800" b="1" kern="1200" dirty="0">
              <a:solidFill>
                <a:prstClr val="black">
                  <a:lumMod val="65000"/>
                  <a:lumOff val="35000"/>
                </a:prstClr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342900" indent="-342900" defTabSz="457200"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Changer d’échelle pour la préparation, le traitement et la validation des informations de durabilité</a:t>
            </a:r>
          </a:p>
          <a:p>
            <a:pPr marL="800100" lvl="1" indent="-342900" defTabSz="457200">
              <a:spcAft>
                <a:spcPts val="3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1800" b="1" kern="1200" dirty="0"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Management</a:t>
            </a:r>
            <a:r>
              <a:rPr lang="fr-FR" sz="1800" kern="1200" dirty="0"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: informations normées, prospectives et digitalisées</a:t>
            </a:r>
          </a:p>
          <a:p>
            <a:pPr marL="800100" lvl="1" indent="-342900" defTabSz="457200">
              <a:spcAft>
                <a:spcPts val="3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1800" b="1" kern="1200" dirty="0"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Gouvernance</a:t>
            </a:r>
            <a:r>
              <a:rPr lang="fr-FR" sz="1800" kern="1200" dirty="0"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: qualité et fiabilité du reporting (comité d’audit), gestion des risques</a:t>
            </a:r>
          </a:p>
          <a:p>
            <a:pPr marL="342900" indent="-342900" defTabSz="45720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fr-FR" b="1" dirty="0">
              <a:solidFill>
                <a:prstClr val="black">
                  <a:lumMod val="65000"/>
                  <a:lumOff val="35000"/>
                </a:prst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342900" indent="-342900" defTabSz="45720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Renforcer les collaborations en interne </a:t>
            </a:r>
          </a:p>
          <a:p>
            <a:pPr marL="800100" lvl="1" indent="-342900" defTabSz="457200">
              <a:spcAft>
                <a:spcPts val="3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Au </a:t>
            </a:r>
            <a:r>
              <a:rPr lang="fr-FR" b="1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niveau central </a:t>
            </a:r>
            <a:r>
              <a:rPr lang="fr-FR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pour réaliser le reporting (lead financier nécessaire)</a:t>
            </a:r>
          </a:p>
          <a:p>
            <a:pPr marL="800100" lvl="1" indent="-342900" defTabSz="457200">
              <a:spcAft>
                <a:spcPts val="3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Au </a:t>
            </a:r>
            <a:r>
              <a:rPr lang="fr-FR" b="1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niveau des métiers </a:t>
            </a:r>
            <a:r>
              <a:rPr lang="fr-FR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pour conduire la transition opérationnelle</a:t>
            </a:r>
            <a:endParaRPr lang="fr-FR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29FDC376-9AF3-43B5-8A37-12FC0EA78AD3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9274376" y="6453858"/>
            <a:ext cx="2540000" cy="457200"/>
          </a:xfrm>
        </p:spPr>
        <p:txBody>
          <a:bodyPr/>
          <a:lstStyle/>
          <a:p>
            <a:pPr marL="0" marR="0" lvl="0" indent="0" algn="r" defTabSz="58649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A6496296-A64C-42A4-ADA4-2E9F61A36384}" type="slidenum">
              <a:rPr kumimoji="0" lang="fr-FR" altLang="fr-FR" sz="1242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ianne" panose="02000000000000000000" pitchFamily="2" charset="0"/>
                <a:ea typeface="Malgun Gothic" panose="020B0503020000020004" pitchFamily="34" charset="-127"/>
                <a:cs typeface="Arial"/>
                <a:sym typeface="Arial"/>
              </a:rPr>
              <a:pPr marL="0" marR="0" lvl="0" indent="0" algn="r" defTabSz="58649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14</a:t>
            </a:fld>
            <a:endParaRPr kumimoji="0" lang="fr-FR" altLang="fr-FR" sz="1242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rianne" panose="02000000000000000000" pitchFamily="2" charset="0"/>
              <a:ea typeface="Malgun Gothic" panose="020B0503020000020004" pitchFamily="34" charset="-127"/>
              <a:cs typeface="Arial"/>
              <a:sym typeface="Arial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F08E31E3-5E52-479A-9BDF-31D15890E330}"/>
              </a:ext>
            </a:extLst>
          </p:cNvPr>
          <p:cNvSpPr/>
          <p:nvPr/>
        </p:nvSpPr>
        <p:spPr bwMode="auto">
          <a:xfrm>
            <a:off x="852774" y="1226253"/>
            <a:ext cx="315530" cy="315530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  <a:buSzPct val="80000"/>
              <a:tabLst>
                <a:tab pos="901700" algn="l"/>
              </a:tabLst>
            </a:pPr>
            <a:r>
              <a:rPr lang="en-GB" sz="1600" kern="0" dirty="0">
                <a:solidFill>
                  <a:srgbClr val="FFFFFF"/>
                </a:solidFill>
                <a:latin typeface="Marianne Medium" panose="02000000000000000000" pitchFamily="2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C798B5E-3C50-4149-959E-CBBAE56503F1}"/>
              </a:ext>
            </a:extLst>
          </p:cNvPr>
          <p:cNvSpPr/>
          <p:nvPr/>
        </p:nvSpPr>
        <p:spPr bwMode="auto">
          <a:xfrm>
            <a:off x="852774" y="3025518"/>
            <a:ext cx="315530" cy="315530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  <a:buSzPct val="80000"/>
              <a:tabLst>
                <a:tab pos="901700" algn="l"/>
              </a:tabLst>
            </a:pPr>
            <a:r>
              <a:rPr lang="en-GB" sz="1600" kern="0" dirty="0">
                <a:solidFill>
                  <a:srgbClr val="FFFFFF"/>
                </a:solidFill>
                <a:latin typeface="Marianne Medium" panose="02000000000000000000" pitchFamily="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7C0EA72-2A78-4271-9AB8-3471B4842FF2}"/>
              </a:ext>
            </a:extLst>
          </p:cNvPr>
          <p:cNvSpPr/>
          <p:nvPr/>
        </p:nvSpPr>
        <p:spPr bwMode="auto">
          <a:xfrm>
            <a:off x="852774" y="3656151"/>
            <a:ext cx="315530" cy="315530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  <a:buSzPct val="80000"/>
              <a:tabLst>
                <a:tab pos="901700" algn="l"/>
              </a:tabLst>
            </a:pPr>
            <a:r>
              <a:rPr lang="en-GB" sz="1600" kern="0" dirty="0">
                <a:solidFill>
                  <a:srgbClr val="FFFFFF"/>
                </a:solidFill>
                <a:latin typeface="Marianne Medium" panose="02000000000000000000" pitchFamily="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29EFA83-871A-4A39-8271-4D8C9C2F5230}"/>
              </a:ext>
            </a:extLst>
          </p:cNvPr>
          <p:cNvSpPr/>
          <p:nvPr/>
        </p:nvSpPr>
        <p:spPr bwMode="auto">
          <a:xfrm>
            <a:off x="852774" y="5171369"/>
            <a:ext cx="315530" cy="315530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  <a:buSzPct val="80000"/>
              <a:tabLst>
                <a:tab pos="901700" algn="l"/>
              </a:tabLst>
            </a:pPr>
            <a:r>
              <a:rPr lang="en-GB" sz="1600" kern="0" dirty="0">
                <a:solidFill>
                  <a:srgbClr val="FFFFFF"/>
                </a:solidFill>
                <a:latin typeface="Marianne Medium" panose="02000000000000000000" pitchFamily="2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62125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CE1421-9B92-4A3F-A093-CBCF80AE9DBE}"/>
              </a:ext>
            </a:extLst>
          </p:cNvPr>
          <p:cNvSpPr/>
          <p:nvPr/>
        </p:nvSpPr>
        <p:spPr>
          <a:xfrm>
            <a:off x="853241" y="318149"/>
            <a:ext cx="10485519" cy="5323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0" marR="0" lvl="0" indent="0" algn="ctr" defTabSz="727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2000" b="1" i="1" dirty="0">
                <a:solidFill>
                  <a:prstClr val="black"/>
                </a:solidFill>
                <a:latin typeface="Marianne ExtraBold" panose="02000000000000000000" pitchFamily="2" charset="0"/>
                <a:ea typeface="Malgun Gothic" panose="020B0503020000020004" pitchFamily="34" charset="-127"/>
                <a:cs typeface="DejaVu Sans"/>
                <a:sym typeface="Arial"/>
              </a:rPr>
              <a:t>#Exemples </a:t>
            </a:r>
            <a:r>
              <a:rPr lang="fr-FR" sz="2000" b="1" dirty="0">
                <a:solidFill>
                  <a:prstClr val="black"/>
                </a:solidFill>
                <a:latin typeface="Marianne ExtraBold" panose="02000000000000000000" pitchFamily="2" charset="0"/>
                <a:ea typeface="Malgun Gothic" panose="020B0503020000020004" pitchFamily="34" charset="-127"/>
                <a:cs typeface="DejaVu Sans"/>
                <a:sym typeface="Arial"/>
              </a:rPr>
              <a:t>de questions traiter sur les normes transversales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rianne ExtraBold" panose="02000000000000000000" pitchFamily="2" charset="0"/>
              <a:ea typeface="Malgun Gothic" panose="020B0503020000020004" pitchFamily="34" charset="-127"/>
              <a:cs typeface="DejaVu Sans"/>
              <a:sym typeface="Arial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D17ACBBF-F18B-43C0-A2A2-6B1155F033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360974"/>
              </p:ext>
            </p:extLst>
          </p:nvPr>
        </p:nvGraphicFramePr>
        <p:xfrm>
          <a:off x="933382" y="779516"/>
          <a:ext cx="11164834" cy="569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4834">
                  <a:extLst>
                    <a:ext uri="{9D8B030D-6E8A-4147-A177-3AD203B41FA5}">
                      <a16:colId xmlns:a16="http://schemas.microsoft.com/office/drawing/2014/main" val="424883308"/>
                    </a:ext>
                  </a:extLst>
                </a:gridCol>
              </a:tblGrid>
              <a:tr h="447900">
                <a:tc>
                  <a:txBody>
                    <a:bodyPr/>
                    <a:lstStyle/>
                    <a:p>
                      <a:pPr marL="0" algn="l" defTabSz="914371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1" kern="1200" dirty="0">
                          <a:solidFill>
                            <a:schemeClr val="accent6"/>
                          </a:solidFill>
                          <a:latin typeface="Marianne Medium" panose="02000000000000000000" pitchFamily="2" charset="0"/>
                          <a:ea typeface="Malgun Gothic" panose="020B0503020000020004" pitchFamily="34" charset="-127"/>
                          <a:cs typeface="+mn-cs"/>
                        </a:rPr>
                        <a:t>ESRS 1 – « Principes généraux » :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780117"/>
                  </a:ext>
                </a:extLst>
              </a:tr>
              <a:tr h="875441">
                <a:tc>
                  <a:txBody>
                    <a:bodyPr/>
                    <a:lstStyle/>
                    <a:p>
                      <a:pPr marL="285750" marR="0" lvl="0" indent="-285750" algn="just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3">
                            <a:lumMod val="2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highlight>
                            <a:srgbClr val="3333CC"/>
                          </a:highlight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Q1 :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highlight>
                            <a:srgbClr val="3333CC"/>
                          </a:highlight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Quelles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ESRS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 les entreprises doivent-elles appliquer ?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Marianne" panose="02000000000000000000" pitchFamily="2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  <a:p>
                      <a:pPr marL="285750" marR="0" lvl="0" indent="-285750" algn="just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3">
                            <a:lumMod val="2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FFFFFF"/>
                          </a:solidFill>
                          <a:highlight>
                            <a:srgbClr val="3333CC"/>
                          </a:highlight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Q2 :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Comment mettre en œuvre une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analyse de double matérialité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?</a:t>
                      </a:r>
                    </a:p>
                    <a:p>
                      <a:pPr marL="285750" marR="0" lvl="0" indent="-285750" algn="just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3">
                            <a:lumMod val="2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FFFFFF"/>
                          </a:solidFill>
                          <a:highlight>
                            <a:srgbClr val="3333CC"/>
                          </a:highlight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Q3 :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Comment réaliser une analyse de double matérialité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proportionnée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aux impacts et à la taille de l’entreprise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?</a:t>
                      </a:r>
                    </a:p>
                    <a:p>
                      <a:pPr marL="285750" marR="0" lvl="0" indent="-285750" algn="just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3">
                            <a:lumMod val="2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FFFFFF"/>
                          </a:solidFill>
                          <a:highlight>
                            <a:srgbClr val="3333CC"/>
                          </a:highlight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Q4 :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Sur quel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périmètre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 reporter les informations de durabilité ?</a:t>
                      </a:r>
                    </a:p>
                    <a:p>
                      <a:pPr marL="285750" marR="0" lvl="0" indent="-285750" algn="just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3">
                            <a:lumMod val="2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FFFFFF"/>
                          </a:solidFill>
                          <a:highlight>
                            <a:srgbClr val="3333CC"/>
                          </a:highlight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Q5 :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 Pour quelles informations faut-il distinguer les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horizons de temps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?</a:t>
                      </a:r>
                    </a:p>
                    <a:p>
                      <a:pPr marL="285750" marR="0" lvl="0" indent="-285750" algn="just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3">
                            <a:lumMod val="2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FFFFFF"/>
                          </a:solidFill>
                          <a:highlight>
                            <a:srgbClr val="3333CC"/>
                          </a:highlight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Q6 :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Comment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présenter les états de durabilité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et la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connectivité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 avec les états financiers ?</a:t>
                      </a:r>
                    </a:p>
                    <a:p>
                      <a:pPr marL="285750" marR="0" lvl="0" indent="-285750" algn="just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3">
                            <a:lumMod val="2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FFFFFF"/>
                          </a:solidFill>
                          <a:highlight>
                            <a:srgbClr val="3333CC"/>
                          </a:highlight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Q7 :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Quelle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période de reporting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retenir ?</a:t>
                      </a:r>
                    </a:p>
                    <a:p>
                      <a:pPr marL="285750" marR="0" lvl="0" indent="-285750" algn="just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3">
                            <a:lumMod val="2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00" b="0" dirty="0">
                        <a:solidFill>
                          <a:schemeClr val="tx1"/>
                        </a:solidFill>
                        <a:latin typeface="Marianne" panose="02000000000000000000" pitchFamily="2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5179958"/>
                  </a:ext>
                </a:extLst>
              </a:tr>
              <a:tr h="447900"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1" kern="1200" dirty="0">
                          <a:solidFill>
                            <a:schemeClr val="accent6"/>
                          </a:solidFill>
                          <a:latin typeface="Marianne Medium" panose="02000000000000000000" pitchFamily="2" charset="0"/>
                          <a:ea typeface="Malgun Gothic" panose="020B0503020000020004" pitchFamily="34" charset="-127"/>
                          <a:cs typeface="+mn-cs"/>
                        </a:rPr>
                        <a:t>ESRS 2 – « Informations générales » :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4348263"/>
                  </a:ext>
                </a:extLst>
              </a:tr>
              <a:tr h="397002">
                <a:tc>
                  <a:txBody>
                    <a:bodyPr/>
                    <a:lstStyle/>
                    <a:p>
                      <a:pPr marL="285750" marR="0" lvl="0" indent="-285750" algn="just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3">
                            <a:lumMod val="2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FFFFFF"/>
                          </a:solidFill>
                          <a:highlight>
                            <a:srgbClr val="3333CC"/>
                          </a:highlight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Q1 :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 Que signifie la notion de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gouvernance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 ?</a:t>
                      </a:r>
                    </a:p>
                    <a:p>
                      <a:pPr marL="285750" marR="0" lvl="0" indent="-285750" algn="just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3">
                            <a:lumMod val="2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FFFFFF"/>
                          </a:solidFill>
                          <a:highlight>
                            <a:srgbClr val="3333CC"/>
                          </a:highlight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Q2 :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 Quelles sont les informations attendues en matière de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gouvernance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 (GOV) ? </a:t>
                      </a:r>
                    </a:p>
                    <a:p>
                      <a:pPr marL="285750" marR="0" lvl="0" indent="-285750" algn="just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3">
                            <a:lumMod val="2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FFFFFF"/>
                          </a:solidFill>
                          <a:highlight>
                            <a:srgbClr val="3333CC"/>
                          </a:highlight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Q3 :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Quelles sont les informations attendues en matière de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stratégie et de modèle d’affaires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(SBM) ? </a:t>
                      </a:r>
                    </a:p>
                    <a:p>
                      <a:pPr marL="285750" marR="0" lvl="0" indent="-285750" algn="just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3">
                            <a:lumMod val="2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FFFFFF"/>
                          </a:solidFill>
                          <a:highlight>
                            <a:srgbClr val="3333CC"/>
                          </a:highlight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Q4 :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 Quelles sont les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informations obligatoires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à reporter ? </a:t>
                      </a:r>
                    </a:p>
                    <a:p>
                      <a:pPr marL="285750" marR="0" lvl="0" indent="-285750" algn="just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3">
                            <a:lumMod val="2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FFFFFF"/>
                          </a:solidFill>
                          <a:highlight>
                            <a:srgbClr val="3333CC"/>
                          </a:highlight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Q5 :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Comment s’articulent les exigences de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ESRS 2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avec celles correspondantes dans les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normes thématiques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? </a:t>
                      </a:r>
                    </a:p>
                    <a:p>
                      <a:pPr marL="285750" marR="0" lvl="0" indent="-285750" algn="just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3">
                            <a:lumMod val="2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FFFFFF"/>
                          </a:solidFill>
                          <a:highlight>
                            <a:srgbClr val="3333CC"/>
                          </a:highlight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Q6 :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Comment fonctionnent les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exigences de publication minimum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(MDR) ?</a:t>
                      </a:r>
                      <a:endParaRPr lang="en-US" sz="1400" dirty="0">
                        <a:solidFill>
                          <a:schemeClr val="tx1"/>
                        </a:solidFill>
                        <a:latin typeface="Marianne" panose="02000000000000000000" pitchFamily="2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980016"/>
                  </a:ext>
                </a:extLst>
              </a:tr>
            </a:tbl>
          </a:graphicData>
        </a:graphic>
      </p:graphicFrame>
      <p:pic>
        <p:nvPicPr>
          <p:cNvPr id="3" name="Graphique 2" descr="Engrenages avec un remplissage uni">
            <a:extLst>
              <a:ext uri="{FF2B5EF4-FFF2-40B4-BE49-F238E27FC236}">
                <a16:creationId xmlns:a16="http://schemas.microsoft.com/office/drawing/2014/main" id="{051311D9-99BB-44E4-B3D0-8C666C4CC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4293" y="837049"/>
            <a:ext cx="465462" cy="465462"/>
          </a:xfrm>
          <a:prstGeom prst="rect">
            <a:avLst/>
          </a:prstGeom>
        </p:spPr>
      </p:pic>
      <p:pic>
        <p:nvPicPr>
          <p:cNvPr id="5" name="Graphique 4" descr="Guide opérationnel avec un remplissage uni">
            <a:extLst>
              <a:ext uri="{FF2B5EF4-FFF2-40B4-BE49-F238E27FC236}">
                <a16:creationId xmlns:a16="http://schemas.microsoft.com/office/drawing/2014/main" id="{A30BDC56-0983-4390-8231-7D22DF954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4293" y="3913172"/>
            <a:ext cx="465462" cy="465462"/>
          </a:xfrm>
          <a:prstGeom prst="rect">
            <a:avLst/>
          </a:prstGeom>
        </p:spPr>
      </p:pic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B82438C8-5713-408F-BF5A-C807B7BC55E3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9274376" y="6453858"/>
            <a:ext cx="2540000" cy="457200"/>
          </a:xfrm>
        </p:spPr>
        <p:txBody>
          <a:bodyPr/>
          <a:lstStyle/>
          <a:p>
            <a:pPr marL="0" marR="0" lvl="0" indent="0" algn="r" defTabSz="58649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A6496296-A64C-42A4-ADA4-2E9F61A36384}" type="slidenum">
              <a:rPr kumimoji="0" lang="fr-FR" altLang="fr-FR" sz="1242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ianne" panose="02000000000000000000" pitchFamily="2" charset="0"/>
                <a:ea typeface="Malgun Gothic" panose="020B0503020000020004" pitchFamily="34" charset="-127"/>
                <a:cs typeface="Arial"/>
                <a:sym typeface="Arial"/>
              </a:rPr>
              <a:pPr marL="0" marR="0" lvl="0" indent="0" algn="r" defTabSz="58649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15</a:t>
            </a:fld>
            <a:endParaRPr kumimoji="0" lang="fr-FR" altLang="fr-FR" sz="1242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rianne" panose="02000000000000000000" pitchFamily="2" charset="0"/>
              <a:ea typeface="Malgun Gothic" panose="020B0503020000020004" pitchFamily="34" charset="-127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2628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D17ACBBF-F18B-43C0-A2A2-6B1155F033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058983"/>
              </p:ext>
            </p:extLst>
          </p:nvPr>
        </p:nvGraphicFramePr>
        <p:xfrm>
          <a:off x="1017362" y="850503"/>
          <a:ext cx="10332218" cy="523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2218">
                  <a:extLst>
                    <a:ext uri="{9D8B030D-6E8A-4147-A177-3AD203B41FA5}">
                      <a16:colId xmlns:a16="http://schemas.microsoft.com/office/drawing/2014/main" val="4248833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371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b="1" kern="1200" dirty="0">
                          <a:solidFill>
                            <a:schemeClr val="accent6"/>
                          </a:solidFill>
                          <a:latin typeface="Marianne Medium" panose="02000000000000000000" pitchFamily="2" charset="0"/>
                          <a:ea typeface="Malgun Gothic" panose="020B0503020000020004" pitchFamily="34" charset="-127"/>
                          <a:cs typeface="+mn-cs"/>
                        </a:rPr>
                        <a:t>ESRS E1 – « Changement climatique » :</a:t>
                      </a:r>
                    </a:p>
                    <a:p>
                      <a:pPr marL="0" algn="l" defTabSz="914371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500" b="1" kern="1200" dirty="0">
                        <a:solidFill>
                          <a:schemeClr val="accent6"/>
                        </a:solidFill>
                        <a:latin typeface="Marianne" panose="02000000000000000000" pitchFamily="2" charset="0"/>
                        <a:ea typeface="Malgun Gothic" panose="020B0503020000020004" pitchFamily="34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780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marR="0" lvl="0" indent="-285750" algn="just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3">
                            <a:lumMod val="2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highlight>
                            <a:srgbClr val="3333CC"/>
                          </a:highlight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Q1 :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 Dans quels cas l’enjeu climatique peut-il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ne pas être matériel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?</a:t>
                      </a:r>
                    </a:p>
                    <a:p>
                      <a:pPr marL="285750" marR="0" lvl="0" indent="-285750" algn="just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3">
                            <a:lumMod val="2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FFFFFF"/>
                          </a:solidFill>
                          <a:highlight>
                            <a:srgbClr val="3333CC"/>
                          </a:highlight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Q2 :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Faut-il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évaluer quantitativement les IRO climatiques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pour déterminer la matérialité de l’enjeu climatique ?</a:t>
                      </a:r>
                    </a:p>
                    <a:p>
                      <a:pPr marL="285750" marR="0" lvl="0" indent="-285750" algn="just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3">
                            <a:lumMod val="2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FFFFFF"/>
                          </a:solidFill>
                          <a:highlight>
                            <a:srgbClr val="3333CC"/>
                          </a:highlight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Q3 :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Quelle est la principale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innovation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 de la norme climat ESRS E1 ?</a:t>
                      </a:r>
                    </a:p>
                    <a:p>
                      <a:pPr marL="285750" marR="0" lvl="0" indent="-285750" algn="just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3">
                            <a:lumMod val="2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FFFFFF"/>
                          </a:solidFill>
                          <a:highlight>
                            <a:srgbClr val="3333CC"/>
                          </a:highlight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Q4 :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Comment construire une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trajectoire de décarbonation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et démontrer sa robustesse ? </a:t>
                      </a:r>
                    </a:p>
                    <a:p>
                      <a:pPr marL="285750" marR="0" lvl="0" indent="-285750" algn="just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3">
                            <a:lumMod val="2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FFFFFF"/>
                          </a:solidFill>
                          <a:highlight>
                            <a:srgbClr val="3333CC"/>
                          </a:highlight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Q5 :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Comment démontrer la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compatibilité du plan de transition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avec un scénario 1.5°C ?</a:t>
                      </a:r>
                    </a:p>
                    <a:p>
                      <a:pPr marL="285750" marR="0" lvl="0" indent="-285750" algn="just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3">
                            <a:lumMod val="2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FFFFFF"/>
                          </a:solidFill>
                          <a:highlight>
                            <a:srgbClr val="3333CC"/>
                          </a:highlight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Q6 :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Les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cibles de réduction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doivent-ils être exprimés en valeur absolue ou relative et sur quels scope ?</a:t>
                      </a:r>
                    </a:p>
                    <a:p>
                      <a:pPr marL="285750" marR="0" lvl="0" indent="-285750" algn="just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3">
                            <a:lumMod val="2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FFFFFF"/>
                          </a:solidFill>
                          <a:highlight>
                            <a:srgbClr val="3333CC"/>
                          </a:highlight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Q7 : </a:t>
                      </a:r>
                      <a:r>
                        <a:rPr lang="fr-FR" sz="1400" b="0" i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Quels </a:t>
                      </a:r>
                      <a:r>
                        <a:rPr lang="fr-FR" sz="1400" b="1" i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scénarios climatiques </a:t>
                      </a:r>
                      <a:r>
                        <a:rPr lang="fr-FR" sz="1400" b="0" i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utiliser pour quelles finalités ?</a:t>
                      </a:r>
                    </a:p>
                    <a:p>
                      <a:pPr marL="285750" marR="0" lvl="0" indent="-285750" algn="just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3">
                            <a:lumMod val="2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FFFFFF"/>
                          </a:solidFill>
                          <a:highlight>
                            <a:srgbClr val="3333CC"/>
                          </a:highlight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Q8 : </a:t>
                      </a:r>
                      <a:r>
                        <a:rPr lang="fr-FR" sz="1400" b="0" i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Comment prendre en compte les différents </a:t>
                      </a:r>
                      <a:r>
                        <a:rPr lang="fr-FR" sz="1400" b="1" i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horizons de temps </a:t>
                      </a:r>
                      <a:r>
                        <a:rPr lang="fr-FR" sz="1400" b="0" i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pour les enjeux climatiques ?</a:t>
                      </a:r>
                    </a:p>
                    <a:p>
                      <a:pPr marL="285750" marR="0" lvl="0" indent="-285750" algn="just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3">
                            <a:lumMod val="2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FFFFFF"/>
                          </a:solidFill>
                          <a:highlight>
                            <a:srgbClr val="3333CC"/>
                          </a:highlight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Q9 : </a:t>
                      </a:r>
                      <a:r>
                        <a:rPr lang="fr-FR" sz="1400" b="0" i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Comment évaluer la </a:t>
                      </a:r>
                      <a:r>
                        <a:rPr lang="fr-FR" sz="1400" b="1" i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résilience</a:t>
                      </a:r>
                      <a:r>
                        <a:rPr lang="fr-FR" sz="1400" b="0" i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 du modèle d’affaires au changement climatique ?</a:t>
                      </a:r>
                    </a:p>
                    <a:p>
                      <a:pPr marL="285750" marR="0" lvl="0" indent="-285750" algn="just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3">
                            <a:lumMod val="2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FFFFFF"/>
                          </a:solidFill>
                          <a:highlight>
                            <a:srgbClr val="3333CC"/>
                          </a:highlight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Q10 : </a:t>
                      </a:r>
                      <a:r>
                        <a:rPr lang="fr-FR" sz="1400" b="0" i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Comment exploiter les informations de la </a:t>
                      </a:r>
                      <a:r>
                        <a:rPr lang="fr-FR" sz="1400" b="1" i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taxonomie environnementale de l’UE </a:t>
                      </a:r>
                      <a:r>
                        <a:rPr lang="fr-FR" sz="1400" b="0" i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dans le reporting climat ?</a:t>
                      </a:r>
                    </a:p>
                    <a:p>
                      <a:pPr marL="285750" marR="0" lvl="0" indent="-285750" algn="just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3">
                            <a:lumMod val="2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FFFFFF"/>
                          </a:solidFill>
                          <a:highlight>
                            <a:srgbClr val="3333CC"/>
                          </a:highlight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Q11 : </a:t>
                      </a:r>
                      <a:r>
                        <a:rPr lang="fr-FR" sz="1400" b="0" i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A quoi sert l’évaluation des </a:t>
                      </a:r>
                      <a:r>
                        <a:rPr lang="fr-FR" sz="1400" b="1" i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émissions bloquées </a:t>
                      </a:r>
                      <a:r>
                        <a:rPr lang="fr-FR" sz="1400" b="0" i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?</a:t>
                      </a:r>
                    </a:p>
                    <a:p>
                      <a:pPr marL="285750" marR="0" lvl="0" indent="-285750" algn="just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3">
                            <a:lumMod val="2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FFFFFF"/>
                          </a:solidFill>
                          <a:highlight>
                            <a:srgbClr val="3333CC"/>
                          </a:highlight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Q12 : </a:t>
                      </a:r>
                      <a:r>
                        <a:rPr lang="fr-FR" sz="1400" b="0" i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Pourquoi est-il attendu que ESRS E1 limite la profusion des </a:t>
                      </a:r>
                      <a:r>
                        <a:rPr lang="fr-FR" sz="1400" b="1" i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déclarations d’engagement Net Zéro </a:t>
                      </a:r>
                      <a:r>
                        <a:rPr lang="fr-FR" sz="1400" b="0" i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?</a:t>
                      </a:r>
                    </a:p>
                    <a:p>
                      <a:pPr marL="285750" marR="0" lvl="0" indent="-285750" algn="just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3">
                            <a:lumMod val="2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FFFFFF"/>
                          </a:solidFill>
                          <a:highlight>
                            <a:srgbClr val="3333CC"/>
                          </a:highlight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Q13 : </a:t>
                      </a:r>
                      <a:r>
                        <a:rPr lang="fr-FR" sz="1400" b="0" i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Comment calculer et désagréger les </a:t>
                      </a:r>
                      <a:r>
                        <a:rPr lang="fr-FR" sz="1400" b="1" i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consommations d’énergie </a:t>
                      </a:r>
                      <a:r>
                        <a:rPr lang="fr-FR" sz="1400" b="0" i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?</a:t>
                      </a:r>
                    </a:p>
                    <a:p>
                      <a:pPr marL="285750" marR="0" lvl="0" indent="-285750" algn="just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3">
                            <a:lumMod val="2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FFFFFF"/>
                          </a:solidFill>
                          <a:highlight>
                            <a:srgbClr val="3333CC"/>
                          </a:highlight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Q14 :</a:t>
                      </a:r>
                      <a:r>
                        <a:rPr lang="fr-FR" sz="1400" b="0" i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 Sur quel périmètre reporter les </a:t>
                      </a:r>
                      <a:r>
                        <a:rPr lang="fr-FR" sz="1400" b="1" i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émissions de GES </a:t>
                      </a:r>
                      <a:r>
                        <a:rPr lang="fr-FR" sz="1400" b="0" i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et comment articuler le périmètre et les scope 1, 2 et 3 ?</a:t>
                      </a:r>
                    </a:p>
                    <a:p>
                      <a:pPr marL="285750" marR="0" lvl="0" indent="-285750" algn="just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3">
                            <a:lumMod val="2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FFFFFF"/>
                          </a:solidFill>
                          <a:highlight>
                            <a:srgbClr val="3333CC"/>
                          </a:highlight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Q15 : </a:t>
                      </a:r>
                      <a:r>
                        <a:rPr lang="fr-FR" sz="1400" b="0" i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Comment évaluer les </a:t>
                      </a:r>
                      <a:r>
                        <a:rPr lang="fr-FR" sz="1400" b="1" i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effets financiers attendus </a:t>
                      </a:r>
                      <a:r>
                        <a:rPr lang="fr-FR" sz="1400" b="0" i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des risques et opportunités liés au changement climatique 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517995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E025339-A221-4D85-81AB-D2D7FD2CA21C}"/>
              </a:ext>
            </a:extLst>
          </p:cNvPr>
          <p:cNvSpPr/>
          <p:nvPr/>
        </p:nvSpPr>
        <p:spPr>
          <a:xfrm>
            <a:off x="853241" y="318149"/>
            <a:ext cx="10485519" cy="5323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0" marR="0" lvl="0" indent="0" algn="ctr" defTabSz="727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2000" b="1" i="1" dirty="0">
                <a:solidFill>
                  <a:prstClr val="black"/>
                </a:solidFill>
                <a:latin typeface="Marianne ExtraBold" panose="02000000000000000000" pitchFamily="2" charset="0"/>
                <a:ea typeface="Malgun Gothic" panose="020B0503020000020004" pitchFamily="34" charset="-127"/>
                <a:cs typeface="DejaVu Sans"/>
                <a:sym typeface="Arial"/>
              </a:rPr>
              <a:t>#Exemples</a:t>
            </a:r>
            <a:r>
              <a:rPr lang="fr-FR" sz="2000" b="1" dirty="0">
                <a:solidFill>
                  <a:prstClr val="black"/>
                </a:solidFill>
                <a:latin typeface="Marianne ExtraBold" panose="02000000000000000000" pitchFamily="2" charset="0"/>
                <a:ea typeface="Malgun Gothic" panose="020B0503020000020004" pitchFamily="34" charset="-127"/>
                <a:cs typeface="DejaVu Sans"/>
                <a:sym typeface="Arial"/>
              </a:rPr>
              <a:t> de questions traiter sur les normes environnementales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rianne ExtraBold" panose="02000000000000000000" pitchFamily="2" charset="0"/>
              <a:ea typeface="Malgun Gothic" panose="020B0503020000020004" pitchFamily="34" charset="-127"/>
              <a:cs typeface="DejaVu Sans"/>
              <a:sym typeface="Arial"/>
            </a:endParaRPr>
          </a:p>
        </p:txBody>
      </p:sp>
      <p:pic>
        <p:nvPicPr>
          <p:cNvPr id="3" name="Graphique 2" descr="Main ouverte avec une plante avec un remplissage uni">
            <a:extLst>
              <a:ext uri="{FF2B5EF4-FFF2-40B4-BE49-F238E27FC236}">
                <a16:creationId xmlns:a16="http://schemas.microsoft.com/office/drawing/2014/main" id="{9236C7D5-A2F8-487B-8134-08FAD62E4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642" y="723516"/>
            <a:ext cx="561442" cy="561442"/>
          </a:xfrm>
          <a:prstGeom prst="rect">
            <a:avLst/>
          </a:prstGeom>
        </p:spPr>
      </p:pic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1447F8FB-0D3C-42EB-B72B-259C1C7C038F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9274376" y="6453858"/>
            <a:ext cx="2540000" cy="457200"/>
          </a:xfrm>
        </p:spPr>
        <p:txBody>
          <a:bodyPr/>
          <a:lstStyle/>
          <a:p>
            <a:pPr marL="0" marR="0" lvl="0" indent="0" algn="r" defTabSz="58649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A6496296-A64C-42A4-ADA4-2E9F61A36384}" type="slidenum">
              <a:rPr kumimoji="0" lang="fr-FR" altLang="fr-FR" sz="1242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ianne" panose="02000000000000000000" pitchFamily="2" charset="0"/>
                <a:ea typeface="Malgun Gothic" panose="020B0503020000020004" pitchFamily="34" charset="-127"/>
                <a:cs typeface="Arial"/>
                <a:sym typeface="Arial"/>
              </a:rPr>
              <a:pPr marL="0" marR="0" lvl="0" indent="0" algn="r" defTabSz="58649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16</a:t>
            </a:fld>
            <a:endParaRPr kumimoji="0" lang="fr-FR" altLang="fr-FR" sz="1242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rianne" panose="02000000000000000000" pitchFamily="2" charset="0"/>
              <a:ea typeface="Malgun Gothic" panose="020B0503020000020004" pitchFamily="34" charset="-127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6853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D17ACBBF-F18B-43C0-A2A2-6B1155F033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977960"/>
              </p:ext>
            </p:extLst>
          </p:nvPr>
        </p:nvGraphicFramePr>
        <p:xfrm>
          <a:off x="1263550" y="1615440"/>
          <a:ext cx="9187142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7142">
                  <a:extLst>
                    <a:ext uri="{9D8B030D-6E8A-4147-A177-3AD203B41FA5}">
                      <a16:colId xmlns:a16="http://schemas.microsoft.com/office/drawing/2014/main" val="4248833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just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3">
                            <a:lumMod val="25000"/>
                          </a:schemeClr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chemeClr val="accent6"/>
                          </a:solidFill>
                          <a:latin typeface="Marianne Medium" panose="02000000000000000000" pitchFamily="2" charset="0"/>
                          <a:ea typeface="Malgun Gothic" panose="020B0503020000020004" pitchFamily="34" charset="-127"/>
                          <a:cs typeface="+mn-cs"/>
                        </a:rPr>
                        <a:t>ESRS S1 – « Personnel de l’entreprise » :</a:t>
                      </a:r>
                    </a:p>
                    <a:p>
                      <a:pPr marL="0" marR="0" lvl="0" indent="0" algn="just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3">
                            <a:lumMod val="25000"/>
                          </a:schemeClr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500" b="1" kern="1200" dirty="0">
                        <a:solidFill>
                          <a:schemeClr val="accent6"/>
                        </a:solidFill>
                        <a:latin typeface="Marianne" panose="02000000000000000000" pitchFamily="2" charset="0"/>
                        <a:ea typeface="Malgun Gothic" panose="020B0503020000020004" pitchFamily="34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19960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marR="0" lvl="0" indent="-285750" algn="just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3">
                            <a:lumMod val="2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highlight>
                            <a:srgbClr val="3333CC"/>
                          </a:highlight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Q1 :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 Comment évaluer la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matérialité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des enjeux sociaux et des informations associées ?</a:t>
                      </a:r>
                    </a:p>
                    <a:p>
                      <a:pPr marL="285750" marR="0" lvl="0" indent="-285750" algn="just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3">
                            <a:lumMod val="2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FFFFFF"/>
                          </a:solidFill>
                          <a:highlight>
                            <a:srgbClr val="3333CC"/>
                          </a:highlight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Q2 :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 Quelle est la définition des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effectifs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 ?</a:t>
                      </a:r>
                    </a:p>
                    <a:p>
                      <a:pPr marL="285750" marR="0" lvl="0" indent="-285750" algn="just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3">
                            <a:lumMod val="2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FFFFFF"/>
                          </a:solidFill>
                          <a:highlight>
                            <a:srgbClr val="3333CC"/>
                          </a:highlight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Q3 :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Quelles informations sont exigées sur les caractéristiques des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travailleurs salariés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?</a:t>
                      </a:r>
                    </a:p>
                    <a:p>
                      <a:pPr marL="285750" marR="0" lvl="0" indent="-285750" algn="just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3">
                            <a:lumMod val="2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FFFFFF"/>
                          </a:solidFill>
                          <a:highlight>
                            <a:srgbClr val="3333CC"/>
                          </a:highlight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Q4 :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Quelles informations sont exigées sur les caractéristiques des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travailleurs non-salariés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?</a:t>
                      </a:r>
                    </a:p>
                    <a:p>
                      <a:pPr marL="285750" marR="0" lvl="0" indent="-285750" algn="just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3">
                            <a:lumMod val="2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FFFFFF"/>
                          </a:solidFill>
                          <a:highlight>
                            <a:srgbClr val="3333CC"/>
                          </a:highlight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Q5 :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Comment calculer le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taux de couverture par des conventions collectives et le dialogue social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?</a:t>
                      </a:r>
                    </a:p>
                    <a:p>
                      <a:pPr marL="285750" marR="0" lvl="0" indent="-285750" algn="just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3">
                            <a:lumMod val="2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FFFFFF"/>
                          </a:solidFill>
                          <a:highlight>
                            <a:srgbClr val="3333CC"/>
                          </a:highlight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Q6 :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 Comment répondre à l’exigence relative aux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salaires décents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(S1-10) ?</a:t>
                      </a:r>
                    </a:p>
                    <a:p>
                      <a:pPr marL="285750" marR="0" lvl="0" indent="-285750" algn="just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3">
                            <a:lumMod val="2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FFFFFF"/>
                          </a:solidFill>
                          <a:highlight>
                            <a:srgbClr val="3333CC"/>
                          </a:highlight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Q7 :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Comment répondre à l’exigence relative à la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protection sociale des salariés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(S1-11) ?</a:t>
                      </a:r>
                    </a:p>
                    <a:p>
                      <a:pPr marL="285750" marR="0" lvl="0" indent="-285750" algn="just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3">
                            <a:lumMod val="2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FFFFFF"/>
                          </a:solidFill>
                          <a:highlight>
                            <a:srgbClr val="3333CC"/>
                          </a:highlight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Q8 :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Comment calculer les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écarts de rémunération homme/femme et plus haut/médiane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(S1-16) ?</a:t>
                      </a:r>
                    </a:p>
                    <a:p>
                      <a:pPr marL="285750" marR="0" lvl="0" indent="-285750" algn="just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3">
                            <a:lumMod val="2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FFFFFF"/>
                          </a:solidFill>
                          <a:highlight>
                            <a:srgbClr val="3333CC"/>
                          </a:highlight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Q9 :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Quelles informations publier en matière de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respect des droits humains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(S1-17) ?</a:t>
                      </a:r>
                    </a:p>
                    <a:p>
                      <a:pPr marL="285750" marR="0" lvl="0" indent="-285750" algn="just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3">
                            <a:lumMod val="2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FFFFFF"/>
                          </a:solidFill>
                          <a:highlight>
                            <a:srgbClr val="3333CC"/>
                          </a:highlight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Q10 :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 Comment le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devoir de vigilance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s’articule-t-il avec les obligations de ESRS S1 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416184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51B7FE9-66CE-460D-B398-CFBB1378B44E}"/>
              </a:ext>
            </a:extLst>
          </p:cNvPr>
          <p:cNvSpPr/>
          <p:nvPr/>
        </p:nvSpPr>
        <p:spPr>
          <a:xfrm>
            <a:off x="853241" y="318149"/>
            <a:ext cx="10485519" cy="5323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0" marR="0" lvl="0" indent="0" algn="ctr" defTabSz="727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2000" b="1" i="1" dirty="0">
                <a:solidFill>
                  <a:prstClr val="black"/>
                </a:solidFill>
                <a:latin typeface="Marianne ExtraBold" panose="02000000000000000000" pitchFamily="2" charset="0"/>
                <a:ea typeface="Malgun Gothic" panose="020B0503020000020004" pitchFamily="34" charset="-127"/>
                <a:cs typeface="DejaVu Sans"/>
                <a:sym typeface="Arial"/>
              </a:rPr>
              <a:t>#Exemples</a:t>
            </a:r>
            <a:r>
              <a:rPr lang="fr-FR" sz="2000" b="1" dirty="0">
                <a:solidFill>
                  <a:prstClr val="black"/>
                </a:solidFill>
                <a:latin typeface="Marianne ExtraBold" panose="02000000000000000000" pitchFamily="2" charset="0"/>
                <a:ea typeface="Malgun Gothic" panose="020B0503020000020004" pitchFamily="34" charset="-127"/>
                <a:cs typeface="DejaVu Sans"/>
                <a:sym typeface="Arial"/>
              </a:rPr>
              <a:t> de questions traiter sur les normes sociales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rianne ExtraBold" panose="02000000000000000000" pitchFamily="2" charset="0"/>
              <a:ea typeface="Malgun Gothic" panose="020B0503020000020004" pitchFamily="34" charset="-127"/>
              <a:cs typeface="DejaVu Sans"/>
              <a:sym typeface="Arial"/>
            </a:endParaRPr>
          </a:p>
        </p:txBody>
      </p:sp>
      <p:pic>
        <p:nvPicPr>
          <p:cNvPr id="3" name="Graphique 2" descr="Utilisateur avec un remplissage uni">
            <a:extLst>
              <a:ext uri="{FF2B5EF4-FFF2-40B4-BE49-F238E27FC236}">
                <a16:creationId xmlns:a16="http://schemas.microsoft.com/office/drawing/2014/main" id="{D3DAEFAB-49CD-429B-851B-DE92D9734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8410" y="1591994"/>
            <a:ext cx="386862" cy="386862"/>
          </a:xfrm>
          <a:prstGeom prst="rect">
            <a:avLst/>
          </a:prstGeom>
        </p:spPr>
      </p:pic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88CB4DB8-1EF5-4345-84F4-C7F23F3CF619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9274376" y="6453858"/>
            <a:ext cx="2540000" cy="457200"/>
          </a:xfrm>
        </p:spPr>
        <p:txBody>
          <a:bodyPr/>
          <a:lstStyle/>
          <a:p>
            <a:pPr marL="0" marR="0" lvl="0" indent="0" algn="r" defTabSz="58649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A6496296-A64C-42A4-ADA4-2E9F61A36384}" type="slidenum">
              <a:rPr kumimoji="0" lang="fr-FR" altLang="fr-FR" sz="1242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ianne" panose="02000000000000000000" pitchFamily="2" charset="0"/>
                <a:ea typeface="Malgun Gothic" panose="020B0503020000020004" pitchFamily="34" charset="-127"/>
                <a:cs typeface="Arial"/>
                <a:sym typeface="Arial"/>
              </a:rPr>
              <a:pPr marL="0" marR="0" lvl="0" indent="0" algn="r" defTabSz="58649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17</a:t>
            </a:fld>
            <a:endParaRPr kumimoji="0" lang="fr-FR" altLang="fr-FR" sz="1242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rianne" panose="02000000000000000000" pitchFamily="2" charset="0"/>
              <a:ea typeface="Malgun Gothic" panose="020B0503020000020004" pitchFamily="34" charset="-127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3725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582DAD6-FF86-4173-817F-09EA9C498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452" y="1390651"/>
            <a:ext cx="2439845" cy="1018836"/>
          </a:xfrm>
          <a:prstGeom prst="rect">
            <a:avLst/>
          </a:prstGeom>
        </p:spPr>
      </p:pic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49EAB05E-1A09-45CF-B88D-94105EE28A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2199127"/>
              </p:ext>
            </p:extLst>
          </p:nvPr>
        </p:nvGraphicFramePr>
        <p:xfrm>
          <a:off x="4482055" y="2516287"/>
          <a:ext cx="6935433" cy="3491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4FF7064-15FA-445C-877F-4FC3830E97A3}"/>
              </a:ext>
            </a:extLst>
          </p:cNvPr>
          <p:cNvSpPr/>
          <p:nvPr/>
        </p:nvSpPr>
        <p:spPr>
          <a:xfrm>
            <a:off x="2294075" y="211677"/>
            <a:ext cx="7603850" cy="5323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0" marR="0" lvl="0" indent="0" algn="ctr" defTabSz="727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 ExtraBold" panose="02000000000000000000" pitchFamily="2" charset="0"/>
                <a:ea typeface="Malgun Gothic" panose="020B0503020000020004" pitchFamily="34" charset="-127"/>
                <a:cs typeface="DejaVu Sans"/>
                <a:sym typeface="Arial"/>
              </a:rPr>
              <a:t>Les ESRS doivent servir à piloter la transition vers une économie plus durable avant d’être un enjeu de conformité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72B9C23-8421-402B-822A-1F4FF3F3221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8" r="23559"/>
          <a:stretch/>
        </p:blipFill>
        <p:spPr>
          <a:xfrm>
            <a:off x="10398368" y="1210602"/>
            <a:ext cx="1019120" cy="947330"/>
          </a:xfrm>
          <a:prstGeom prst="rect">
            <a:avLst/>
          </a:prstGeom>
          <a:ln>
            <a:solidFill>
              <a:srgbClr val="00664D"/>
            </a:solidFill>
          </a:ln>
        </p:spPr>
      </p:pic>
      <p:sp>
        <p:nvSpPr>
          <p:cNvPr id="13" name="Bulle narrative : rectangle 12">
            <a:extLst>
              <a:ext uri="{FF2B5EF4-FFF2-40B4-BE49-F238E27FC236}">
                <a16:creationId xmlns:a16="http://schemas.microsoft.com/office/drawing/2014/main" id="{0C6A054F-7EF2-4A8D-B54E-30D935D79A9A}"/>
              </a:ext>
            </a:extLst>
          </p:cNvPr>
          <p:cNvSpPr/>
          <p:nvPr/>
        </p:nvSpPr>
        <p:spPr bwMode="auto">
          <a:xfrm>
            <a:off x="4482055" y="1199269"/>
            <a:ext cx="5818294" cy="958662"/>
          </a:xfrm>
          <a:prstGeom prst="wedgeRectCallout">
            <a:avLst>
              <a:gd name="adj1" fmla="val -8593"/>
              <a:gd name="adj2" fmla="val 59041"/>
            </a:avLst>
          </a:prstGeom>
          <a:solidFill>
            <a:srgbClr val="00664D"/>
          </a:solidFill>
          <a:ln w="9525" cap="flat" cmpd="sng" algn="ctr">
            <a:solidFill>
              <a:srgbClr val="0066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600" b="0" i="0" dirty="0">
                <a:solidFill>
                  <a:srgbClr val="FFFFFF"/>
                </a:solidFill>
                <a:effectLst/>
                <a:latin typeface="Marianne" panose="02000000000000000000" pitchFamily="2" charset="0"/>
              </a:rPr>
              <a:t>« </a:t>
            </a:r>
            <a:r>
              <a:rPr lang="fr-FR" sz="1600" i="1" dirty="0">
                <a:solidFill>
                  <a:srgbClr val="FFFFFF"/>
                </a:solidFill>
                <a:latin typeface="Marianne" panose="02000000000000000000" pitchFamily="2" charset="0"/>
              </a:rPr>
              <a:t>L</a:t>
            </a:r>
            <a:r>
              <a:rPr lang="fr-FR" sz="1600" b="0" i="1" dirty="0">
                <a:solidFill>
                  <a:srgbClr val="FFFFFF"/>
                </a:solidFill>
                <a:effectLst/>
                <a:latin typeface="Marianne" panose="02000000000000000000" pitchFamily="2" charset="0"/>
              </a:rPr>
              <a:t>a transformation à engager est d’une ampleur comparable à celle de la première révolution industrielle. </a:t>
            </a:r>
            <a:r>
              <a:rPr lang="fr-FR" sz="1600" dirty="0">
                <a:solidFill>
                  <a:srgbClr val="FFFFFF"/>
                </a:solidFill>
                <a:latin typeface="Marianne" panose="02000000000000000000" pitchFamily="2" charset="0"/>
              </a:rPr>
              <a:t>»</a:t>
            </a:r>
          </a:p>
          <a:p>
            <a:pPr>
              <a:spcBef>
                <a:spcPts val="600"/>
              </a:spcBef>
            </a:pPr>
            <a:r>
              <a:rPr lang="fr-FR" sz="1600" dirty="0">
                <a:solidFill>
                  <a:srgbClr val="FFFFFF"/>
                </a:solidFill>
                <a:latin typeface="Marianne" panose="02000000000000000000" pitchFamily="2" charset="0"/>
              </a:rPr>
              <a:t>Agnès Pannier-Runacher</a:t>
            </a:r>
            <a:endParaRPr lang="fr-FR" sz="1600" b="0" i="0" dirty="0">
              <a:solidFill>
                <a:srgbClr val="FFFFFF"/>
              </a:solidFill>
              <a:effectLst/>
              <a:latin typeface="Marianne" panose="02000000000000000000" pitchFamily="2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3542D72-ACB3-4667-B5D9-16035E0D77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6800" y="2438623"/>
            <a:ext cx="2914549" cy="3491386"/>
          </a:xfrm>
          <a:prstGeom prst="rect">
            <a:avLst/>
          </a:prstGeom>
        </p:spPr>
      </p:pic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6E7C4A34-B0CB-43E1-96A9-8F95D5869AD1}"/>
              </a:ext>
            </a:extLst>
          </p:cNvPr>
          <p:cNvSpPr/>
          <p:nvPr/>
        </p:nvSpPr>
        <p:spPr bwMode="auto">
          <a:xfrm rot="5400000">
            <a:off x="1614924" y="3542968"/>
            <a:ext cx="4808406" cy="121007"/>
          </a:xfrm>
          <a:prstGeom prst="triangle">
            <a:avLst/>
          </a:prstGeom>
          <a:solidFill>
            <a:srgbClr val="E6E6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0"/>
              </a:spcAft>
              <a:buSzPct val="80000"/>
              <a:tabLst>
                <a:tab pos="901700" algn="l"/>
              </a:tabLst>
            </a:pPr>
            <a:endParaRPr lang="en-GB" sz="16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Espace réservé du numéro de diapositive 3">
            <a:extLst>
              <a:ext uri="{FF2B5EF4-FFF2-40B4-BE49-F238E27FC236}">
                <a16:creationId xmlns:a16="http://schemas.microsoft.com/office/drawing/2014/main" id="{EE701CE1-C7CA-4E26-B3FB-7F4DA42C0B49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9274376" y="6453858"/>
            <a:ext cx="2540000" cy="457200"/>
          </a:xfrm>
        </p:spPr>
        <p:txBody>
          <a:bodyPr/>
          <a:lstStyle/>
          <a:p>
            <a:pPr marL="0" marR="0" lvl="0" indent="0" algn="r" defTabSz="58649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A6496296-A64C-42A4-ADA4-2E9F61A36384}" type="slidenum">
              <a:rPr kumimoji="0" lang="fr-FR" altLang="fr-FR" sz="1242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ianne" panose="02000000000000000000" pitchFamily="2" charset="0"/>
                <a:ea typeface="Malgun Gothic" panose="020B0503020000020004" pitchFamily="34" charset="-127"/>
                <a:cs typeface="Arial"/>
                <a:sym typeface="Arial"/>
              </a:rPr>
              <a:pPr marL="0" marR="0" lvl="0" indent="0" algn="r" defTabSz="58649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2</a:t>
            </a:fld>
            <a:endParaRPr kumimoji="0" lang="fr-FR" altLang="fr-FR" sz="1242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rianne" panose="02000000000000000000" pitchFamily="2" charset="0"/>
              <a:ea typeface="Malgun Gothic" panose="020B0503020000020004" pitchFamily="34" charset="-127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512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89A316-AE32-950E-BF95-39DD03F10882}"/>
              </a:ext>
            </a:extLst>
          </p:cNvPr>
          <p:cNvSpPr/>
          <p:nvPr/>
        </p:nvSpPr>
        <p:spPr bwMode="auto">
          <a:xfrm>
            <a:off x="3745160" y="4736268"/>
            <a:ext cx="4638958" cy="16177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0"/>
              </a:spcAft>
              <a:buSzPct val="80000"/>
              <a:tabLst>
                <a:tab pos="901700" algn="l"/>
              </a:tabLst>
            </a:pPr>
            <a:endParaRPr lang="fr-FR" sz="16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E564EF-15E0-C04C-782D-B324AC55EF89}"/>
              </a:ext>
            </a:extLst>
          </p:cNvPr>
          <p:cNvSpPr/>
          <p:nvPr/>
        </p:nvSpPr>
        <p:spPr bwMode="auto">
          <a:xfrm>
            <a:off x="500368" y="4736268"/>
            <a:ext cx="3088888" cy="16177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0"/>
              </a:spcAft>
              <a:buSzPct val="80000"/>
              <a:tabLst>
                <a:tab pos="901700" algn="l"/>
              </a:tabLst>
            </a:pPr>
            <a:endParaRPr lang="fr-FR" sz="16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5A2578-67EE-0EA6-9F2C-E2F68684227A}"/>
              </a:ext>
            </a:extLst>
          </p:cNvPr>
          <p:cNvSpPr/>
          <p:nvPr/>
        </p:nvSpPr>
        <p:spPr bwMode="auto">
          <a:xfrm>
            <a:off x="8529023" y="4724603"/>
            <a:ext cx="3088888" cy="16177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0"/>
              </a:spcAft>
              <a:buSzPct val="80000"/>
              <a:tabLst>
                <a:tab pos="901700" algn="l"/>
              </a:tabLst>
            </a:pPr>
            <a:endParaRPr lang="fr-FR" sz="1600" kern="0" dirty="0">
              <a:solidFill>
                <a:srgbClr val="002060"/>
              </a:solidFill>
              <a:latin typeface="Marianne Medium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E3436E-6237-6E0F-93A7-C74EF6BA4064}"/>
              </a:ext>
            </a:extLst>
          </p:cNvPr>
          <p:cNvSpPr/>
          <p:nvPr/>
        </p:nvSpPr>
        <p:spPr bwMode="auto">
          <a:xfrm>
            <a:off x="8540022" y="2754073"/>
            <a:ext cx="3088888" cy="16177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0"/>
              </a:spcAft>
              <a:buSzPct val="80000"/>
              <a:tabLst>
                <a:tab pos="901700" algn="l"/>
              </a:tabLst>
            </a:pPr>
            <a:endParaRPr lang="fr-FR" sz="16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716A55-4B55-83CA-B249-8FECE1CA6079}"/>
              </a:ext>
            </a:extLst>
          </p:cNvPr>
          <p:cNvSpPr/>
          <p:nvPr/>
        </p:nvSpPr>
        <p:spPr bwMode="auto">
          <a:xfrm>
            <a:off x="501803" y="2778448"/>
            <a:ext cx="3088888" cy="16177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0"/>
              </a:spcAft>
              <a:buSzPct val="80000"/>
              <a:tabLst>
                <a:tab pos="901700" algn="l"/>
              </a:tabLst>
            </a:pPr>
            <a:endParaRPr lang="fr-FR" sz="16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38">
            <a:extLst>
              <a:ext uri="{FF2B5EF4-FFF2-40B4-BE49-F238E27FC236}">
                <a16:creationId xmlns:a16="http://schemas.microsoft.com/office/drawing/2014/main" id="{EA161475-1C01-40ED-A2E1-2BAADA4CC8D8}"/>
              </a:ext>
            </a:extLst>
          </p:cNvPr>
          <p:cNvSpPr txBox="1">
            <a:spLocks/>
          </p:cNvSpPr>
          <p:nvPr/>
        </p:nvSpPr>
        <p:spPr>
          <a:xfrm>
            <a:off x="8814466" y="3391866"/>
            <a:ext cx="2540000" cy="781080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square" lIns="39235" tIns="23449" rIns="0" bIns="0" rtlCol="0">
            <a:noAutofit/>
          </a:bodyPr>
          <a:lstStyle/>
          <a:p>
            <a:pPr marL="0" marR="0" lvl="0" indent="0" algn="ctr" defTabSz="439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80000"/>
              <a:buFont typeface="Arial"/>
              <a:buNone/>
              <a:tabLst/>
              <a:defRPr/>
            </a:pPr>
            <a:r>
              <a:rPr kumimoji="0" lang="nb-N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3333CC"/>
                </a:highlight>
                <a:uLnTx/>
                <a:uFillTx/>
                <a:latin typeface="Marianne Medium" panose="02000000000000000000" pitchFamily="2" charset="0"/>
                <a:ea typeface="Malgun Gothic" panose="020B0503020000020004" pitchFamily="34" charset="-127"/>
                <a:cs typeface="Arial"/>
                <a:sym typeface="Arial"/>
              </a:rPr>
              <a:t>CSRD</a:t>
            </a:r>
          </a:p>
          <a:p>
            <a:pPr marL="0" marR="0" lvl="0" indent="0" algn="ctr" defTabSz="439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80000"/>
              <a:buFont typeface="Arial"/>
              <a:buNone/>
              <a:tabLst/>
              <a:defRPr/>
            </a:pPr>
            <a:r>
              <a:rPr kumimoji="0" lang="nb-NO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2" charset="0"/>
                <a:ea typeface="Malgun Gothic" panose="020B0503020000020004" pitchFamily="34" charset="-127"/>
                <a:cs typeface="Arial"/>
                <a:sym typeface="Arial"/>
              </a:rPr>
              <a:t>Corporate Sustainable Reporting Directive</a:t>
            </a:r>
          </a:p>
          <a:p>
            <a:pPr marL="0" marR="0" lvl="0" indent="0" algn="ctr" defTabSz="439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80000"/>
              <a:buFont typeface="Arial"/>
              <a:buNone/>
              <a:tabLst/>
              <a:defRPr/>
            </a:pPr>
            <a:endParaRPr kumimoji="0" lang="nb-NO" sz="115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ianne Medium" panose="02000000000000000000" pitchFamily="2" charset="0"/>
              <a:ea typeface="Malgun Gothic" panose="020B0503020000020004" pitchFamily="34" charset="-127"/>
              <a:cs typeface="Arial"/>
              <a:sym typeface="Arial"/>
            </a:endParaRPr>
          </a:p>
        </p:txBody>
      </p:sp>
      <p:sp>
        <p:nvSpPr>
          <p:cNvPr id="18" name="TextBox 39">
            <a:extLst>
              <a:ext uri="{FF2B5EF4-FFF2-40B4-BE49-F238E27FC236}">
                <a16:creationId xmlns:a16="http://schemas.microsoft.com/office/drawing/2014/main" id="{6378607B-946E-4190-A1C7-C14749C64D8C}"/>
              </a:ext>
            </a:extLst>
          </p:cNvPr>
          <p:cNvSpPr txBox="1">
            <a:spLocks/>
          </p:cNvSpPr>
          <p:nvPr/>
        </p:nvSpPr>
        <p:spPr>
          <a:xfrm>
            <a:off x="878992" y="3310339"/>
            <a:ext cx="2334511" cy="636975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square" lIns="39235" tIns="23449" rIns="0" bIns="0" rtlCol="0">
            <a:noAutofit/>
          </a:bodyPr>
          <a:lstStyle/>
          <a:p>
            <a:pPr marL="0" marR="0" lvl="0" indent="0" algn="ctr" defTabSz="439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80000"/>
              <a:buFont typeface="Arial"/>
              <a:buNone/>
              <a:tabLst/>
              <a:defRPr/>
            </a:pPr>
            <a:r>
              <a:rPr kumimoji="0" lang="nb-N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3333CC"/>
                </a:highlight>
                <a:uLnTx/>
                <a:uFillTx/>
                <a:latin typeface="Marianne Medium" panose="02000000000000000000" pitchFamily="2" charset="0"/>
                <a:ea typeface="Malgun Gothic" panose="020B0503020000020004" pitchFamily="34" charset="-127"/>
                <a:cs typeface="Arial"/>
                <a:sym typeface="Arial"/>
              </a:rPr>
              <a:t>SFDR</a:t>
            </a:r>
          </a:p>
          <a:p>
            <a:pPr marL="0" marR="0" lvl="0" indent="0" algn="ctr" defTabSz="439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80000"/>
              <a:buFont typeface="Arial"/>
              <a:buNone/>
              <a:tabLst/>
              <a:defRPr/>
            </a:pPr>
            <a:r>
              <a:rPr kumimoji="0" lang="nb-NO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2" charset="0"/>
                <a:ea typeface="Malgun Gothic" panose="020B0503020000020004" pitchFamily="34" charset="-127"/>
                <a:cs typeface="Arial"/>
                <a:sym typeface="Arial"/>
              </a:rPr>
              <a:t>Sustainable Finance Disclosure Regulation</a:t>
            </a:r>
          </a:p>
        </p:txBody>
      </p:sp>
      <p:sp>
        <p:nvSpPr>
          <p:cNvPr id="19" name="TextBox 40">
            <a:extLst>
              <a:ext uri="{FF2B5EF4-FFF2-40B4-BE49-F238E27FC236}">
                <a16:creationId xmlns:a16="http://schemas.microsoft.com/office/drawing/2014/main" id="{E0F60578-6A25-4A4F-B95A-8314F61DF915}"/>
              </a:ext>
            </a:extLst>
          </p:cNvPr>
          <p:cNvSpPr txBox="1">
            <a:spLocks/>
          </p:cNvSpPr>
          <p:nvPr/>
        </p:nvSpPr>
        <p:spPr>
          <a:xfrm>
            <a:off x="4161712" y="5373742"/>
            <a:ext cx="3805854" cy="576982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square" lIns="39235" tIns="23449" rIns="0" bIns="0" rtlCol="0">
            <a:noAutofit/>
          </a:bodyPr>
          <a:lstStyle/>
          <a:p>
            <a:pPr marL="0" marR="0" lvl="0" indent="0" algn="ctr" defTabSz="439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80000"/>
              <a:buFont typeface="Arial"/>
              <a:buNone/>
              <a:tabLst/>
              <a:defRPr/>
            </a:pPr>
            <a:r>
              <a:rPr kumimoji="0" lang="nb-N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3333CC"/>
                </a:highlight>
                <a:uLnTx/>
                <a:uFillTx/>
                <a:latin typeface="Marianne Medium" panose="02000000000000000000" pitchFamily="2" charset="0"/>
                <a:ea typeface="Malgun Gothic" panose="020B0503020000020004" pitchFamily="34" charset="-127"/>
                <a:cs typeface="Arial"/>
                <a:sym typeface="Arial"/>
              </a:rPr>
              <a:t>Taxonomie Verte</a:t>
            </a:r>
          </a:p>
          <a:p>
            <a:pPr marL="0" marR="0" lvl="0" indent="0" algn="ctr" defTabSz="439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80000"/>
              <a:buFont typeface="Arial"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2" charset="0"/>
                <a:ea typeface="Malgun Gothic" panose="020B0503020000020004" pitchFamily="34" charset="-127"/>
                <a:cs typeface="Arial"/>
                <a:sym typeface="Arial"/>
              </a:rPr>
              <a:t>Classification des activités durables (2020)</a:t>
            </a:r>
          </a:p>
        </p:txBody>
      </p:sp>
      <p:sp>
        <p:nvSpPr>
          <p:cNvPr id="31" name="TextBox 41">
            <a:extLst>
              <a:ext uri="{FF2B5EF4-FFF2-40B4-BE49-F238E27FC236}">
                <a16:creationId xmlns:a16="http://schemas.microsoft.com/office/drawing/2014/main" id="{47120109-595E-4C68-953E-B989AE118620}"/>
              </a:ext>
            </a:extLst>
          </p:cNvPr>
          <p:cNvSpPr txBox="1">
            <a:spLocks/>
          </p:cNvSpPr>
          <p:nvPr/>
        </p:nvSpPr>
        <p:spPr>
          <a:xfrm>
            <a:off x="3924574" y="1457343"/>
            <a:ext cx="4381225" cy="354840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square" lIns="39235" tIns="23449" rIns="0" bIns="0" rtlCol="0">
            <a:noAutofit/>
          </a:bodyPr>
          <a:lstStyle/>
          <a:p>
            <a:pPr marL="0" marR="0" lvl="0" indent="0" algn="ctr" defTabSz="439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80000"/>
              <a:buFont typeface="Arial"/>
              <a:buNone/>
              <a:tabLst/>
              <a:defRPr/>
            </a:pPr>
            <a:r>
              <a:rPr kumimoji="0" lang="nb-NO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 "/>
                <a:ea typeface="Malgun Gothic" panose="020B0503020000020004" pitchFamily="34" charset="-127"/>
                <a:cs typeface="Arial"/>
                <a:sym typeface="Arial"/>
              </a:rPr>
              <a:t>Informations pour les marchés financiers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ianne "/>
              <a:ea typeface="Malgun Gothic" panose="020B0503020000020004" pitchFamily="34" charset="-127"/>
              <a:cs typeface="Arial"/>
              <a:sym typeface="Arial"/>
            </a:endParaRPr>
          </a:p>
        </p:txBody>
      </p:sp>
      <p:sp>
        <p:nvSpPr>
          <p:cNvPr id="32" name="TextBox 42">
            <a:extLst>
              <a:ext uri="{FF2B5EF4-FFF2-40B4-BE49-F238E27FC236}">
                <a16:creationId xmlns:a16="http://schemas.microsoft.com/office/drawing/2014/main" id="{1A4D9031-E7C9-41CB-96B2-F89F17728EC3}"/>
              </a:ext>
            </a:extLst>
          </p:cNvPr>
          <p:cNvSpPr txBox="1">
            <a:spLocks/>
          </p:cNvSpPr>
          <p:nvPr/>
        </p:nvSpPr>
        <p:spPr>
          <a:xfrm>
            <a:off x="8596252" y="2973351"/>
            <a:ext cx="2976429" cy="299309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square" lIns="39235" tIns="23449" rIns="0" bIns="0" rtlCol="0" anchor="ctr">
            <a:noAutofit/>
          </a:bodyPr>
          <a:lstStyle/>
          <a:p>
            <a:pPr marL="0" marR="0" lvl="0" indent="0" algn="ctr" defTabSz="439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80000"/>
              <a:buFont typeface="Arial"/>
              <a:buNone/>
              <a:tabLst/>
              <a:defRPr/>
            </a:pPr>
            <a:r>
              <a:rPr kumimoji="0" lang="nb-NO" sz="18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Marianne Medium" panose="02000000000000000000" pitchFamily="2" charset="0"/>
                <a:ea typeface="Malgun Gothic" panose="020B0503020000020004" pitchFamily="34" charset="-127"/>
                <a:cs typeface="Arial"/>
                <a:sym typeface="Arial"/>
              </a:rPr>
              <a:t>Entreprises (2024 </a:t>
            </a:r>
            <a:r>
              <a:rPr kumimoji="0" lang="nb-NO" sz="18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Marianne Medium" panose="02000000000000000000" pitchFamily="2" charset="0"/>
                <a:ea typeface="Malgun Gothic" panose="020B0503020000020004" pitchFamily="34" charset="-127"/>
                <a:cs typeface="Arial"/>
                <a:sym typeface="Wingdings" panose="05000000000000000000" pitchFamily="2" charset="2"/>
              </a:rPr>
              <a:t> 2028</a:t>
            </a:r>
            <a:r>
              <a:rPr kumimoji="0" lang="nb-NO" sz="18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Marianne Medium" panose="02000000000000000000" pitchFamily="2" charset="0"/>
                <a:ea typeface="Malgun Gothic" panose="020B0503020000020004" pitchFamily="34" charset="-127"/>
                <a:cs typeface="Arial"/>
                <a:sym typeface="Arial"/>
              </a:rPr>
              <a:t>)</a:t>
            </a:r>
          </a:p>
        </p:txBody>
      </p:sp>
      <p:sp>
        <p:nvSpPr>
          <p:cNvPr id="33" name="TextBox 43">
            <a:extLst>
              <a:ext uri="{FF2B5EF4-FFF2-40B4-BE49-F238E27FC236}">
                <a16:creationId xmlns:a16="http://schemas.microsoft.com/office/drawing/2014/main" id="{A5E68226-A4DF-46CD-9262-8AE7A604F7E3}"/>
              </a:ext>
            </a:extLst>
          </p:cNvPr>
          <p:cNvSpPr txBox="1">
            <a:spLocks/>
          </p:cNvSpPr>
          <p:nvPr/>
        </p:nvSpPr>
        <p:spPr>
          <a:xfrm>
            <a:off x="596771" y="3008260"/>
            <a:ext cx="2898952" cy="208960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square" lIns="39235" tIns="23449" rIns="0" bIns="0" rtlCol="0" anchor="ctr">
            <a:noAutofit/>
          </a:bodyPr>
          <a:lstStyle/>
          <a:p>
            <a:pPr marL="0" marR="0" lvl="0" indent="0" algn="ctr" defTabSz="439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80000"/>
              <a:buFont typeface="Arial"/>
              <a:buNone/>
              <a:tabLst/>
              <a:defRPr/>
            </a:pPr>
            <a:r>
              <a:rPr kumimoji="0" lang="nb-NO" sz="18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Marianne Medium" panose="02000000000000000000" pitchFamily="2" charset="0"/>
                <a:ea typeface="Malgun Gothic" panose="020B0503020000020004" pitchFamily="34" charset="-127"/>
                <a:cs typeface="Arial"/>
                <a:sym typeface="Arial"/>
              </a:rPr>
              <a:t>Marchés financiers (2021)</a:t>
            </a:r>
          </a:p>
        </p:txBody>
      </p:sp>
      <p:sp>
        <p:nvSpPr>
          <p:cNvPr id="34" name="TextBox 44">
            <a:extLst>
              <a:ext uri="{FF2B5EF4-FFF2-40B4-BE49-F238E27FC236}">
                <a16:creationId xmlns:a16="http://schemas.microsoft.com/office/drawing/2014/main" id="{FE2D80A0-FBAE-48CD-8801-0F36B471291A}"/>
              </a:ext>
            </a:extLst>
          </p:cNvPr>
          <p:cNvSpPr txBox="1">
            <a:spLocks/>
          </p:cNvSpPr>
          <p:nvPr/>
        </p:nvSpPr>
        <p:spPr>
          <a:xfrm>
            <a:off x="3390343" y="4802229"/>
            <a:ext cx="5348592" cy="310682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square" lIns="39235" tIns="23449" rIns="0" bIns="0" rtlCol="0">
            <a:noAutofit/>
          </a:bodyPr>
          <a:lstStyle/>
          <a:p>
            <a:pPr marL="0" marR="0" lvl="0" indent="0" algn="ctr" defTabSz="439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80000"/>
              <a:buFont typeface="Arial"/>
              <a:buNone/>
              <a:tabLst/>
              <a:defRPr/>
            </a:pPr>
            <a:r>
              <a:rPr kumimoji="0" lang="nb-NO" sz="14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Marianne Medium" panose="02000000000000000000" pitchFamily="2" charset="0"/>
                <a:ea typeface="Malgun Gothic" panose="020B0503020000020004" pitchFamily="34" charset="-127"/>
                <a:cs typeface="Arial"/>
                <a:sym typeface="Arial"/>
              </a:rPr>
              <a:t>Climat : éligibilité (2021) / alignement (2022)</a:t>
            </a:r>
          </a:p>
          <a:p>
            <a:pPr marL="0" marR="0" lvl="0" indent="0" algn="ctr" defTabSz="439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80000"/>
              <a:buFont typeface="Arial"/>
              <a:buNone/>
              <a:tabLst/>
              <a:defRPr/>
            </a:pPr>
            <a:r>
              <a:rPr kumimoji="0" lang="nb-NO" sz="14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Marianne Medium" panose="02000000000000000000" pitchFamily="2" charset="0"/>
                <a:ea typeface="Malgun Gothic" panose="020B0503020000020004" pitchFamily="34" charset="-127"/>
                <a:cs typeface="Arial"/>
                <a:sym typeface="Arial"/>
              </a:rPr>
              <a:t>Autres sujets* : éligibilité (2023) / alignement (2024)</a:t>
            </a:r>
          </a:p>
        </p:txBody>
      </p:sp>
      <p:sp>
        <p:nvSpPr>
          <p:cNvPr id="35" name="Arrow: Left-Right 45">
            <a:extLst>
              <a:ext uri="{FF2B5EF4-FFF2-40B4-BE49-F238E27FC236}">
                <a16:creationId xmlns:a16="http://schemas.microsoft.com/office/drawing/2014/main" id="{77B3A825-A40A-4DCD-A9A4-DA9935092277}"/>
              </a:ext>
            </a:extLst>
          </p:cNvPr>
          <p:cNvSpPr>
            <a:spLocks/>
          </p:cNvSpPr>
          <p:nvPr/>
        </p:nvSpPr>
        <p:spPr>
          <a:xfrm>
            <a:off x="3345112" y="1887409"/>
            <a:ext cx="5439054" cy="518923"/>
          </a:xfrm>
          <a:prstGeom prst="leftRightArrow">
            <a:avLst/>
          </a:prstGeom>
          <a:solidFill>
            <a:schemeClr val="bg2">
              <a:lumMod val="75000"/>
              <a:alpha val="25000"/>
            </a:schemeClr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586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76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  <a:sym typeface="Arial"/>
            </a:endParaRPr>
          </a:p>
        </p:txBody>
      </p:sp>
      <p:sp>
        <p:nvSpPr>
          <p:cNvPr id="36" name="TextBox 46">
            <a:extLst>
              <a:ext uri="{FF2B5EF4-FFF2-40B4-BE49-F238E27FC236}">
                <a16:creationId xmlns:a16="http://schemas.microsoft.com/office/drawing/2014/main" id="{D73500A1-32D3-492E-A9C8-BDC88AA49E41}"/>
              </a:ext>
            </a:extLst>
          </p:cNvPr>
          <p:cNvSpPr txBox="1">
            <a:spLocks/>
          </p:cNvSpPr>
          <p:nvPr/>
        </p:nvSpPr>
        <p:spPr>
          <a:xfrm>
            <a:off x="5044730" y="2429090"/>
            <a:ext cx="2039618" cy="310683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square" lIns="39235" tIns="23449" rIns="0" bIns="0" rtlCol="0">
            <a:noAutofit/>
          </a:bodyPr>
          <a:lstStyle/>
          <a:p>
            <a:pPr marL="0" marR="0" lvl="0" indent="0" algn="ctr" defTabSz="439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80000"/>
              <a:buFont typeface="Arial"/>
              <a:buNone/>
              <a:tabLst/>
              <a:defRPr/>
            </a:pPr>
            <a:r>
              <a:rPr kumimoji="0" lang="nb-N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3333CC"/>
                </a:highlight>
                <a:uLnTx/>
                <a:uFillTx/>
                <a:latin typeface="Marianne Medium" panose="02000000000000000000" pitchFamily="2" charset="0"/>
                <a:ea typeface="Malgun Gothic" panose="020B0503020000020004" pitchFamily="34" charset="-127"/>
                <a:cs typeface="Arial"/>
                <a:sym typeface="Arial"/>
              </a:rPr>
              <a:t>ESEF et ESAP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83D7AB3-9381-4F11-968C-589D5A17BB32}"/>
              </a:ext>
            </a:extLst>
          </p:cNvPr>
          <p:cNvSpPr/>
          <p:nvPr/>
        </p:nvSpPr>
        <p:spPr>
          <a:xfrm>
            <a:off x="1988842" y="211677"/>
            <a:ext cx="8214317" cy="5323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0" marR="0" lvl="0" indent="0" algn="ctr" defTabSz="727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 ExtraBold" panose="02000000000000000000" pitchFamily="2" charset="0"/>
                <a:ea typeface="Malgun Gothic" panose="020B0503020000020004" pitchFamily="34" charset="-127"/>
                <a:cs typeface="DejaVu Sans"/>
                <a:sym typeface="Arial"/>
              </a:rPr>
              <a:t>Le Pacte vert européen demande la transparence aux financeurs et entreprises pour orienter les financements vers la transition</a:t>
            </a:r>
          </a:p>
        </p:txBody>
      </p:sp>
      <p:sp>
        <p:nvSpPr>
          <p:cNvPr id="61" name="TextBox 39">
            <a:extLst>
              <a:ext uri="{FF2B5EF4-FFF2-40B4-BE49-F238E27FC236}">
                <a16:creationId xmlns:a16="http://schemas.microsoft.com/office/drawing/2014/main" id="{9AD26D17-4CEC-440E-8E2C-1E643470DBE6}"/>
              </a:ext>
            </a:extLst>
          </p:cNvPr>
          <p:cNvSpPr txBox="1">
            <a:spLocks/>
          </p:cNvSpPr>
          <p:nvPr/>
        </p:nvSpPr>
        <p:spPr>
          <a:xfrm>
            <a:off x="951540" y="5286858"/>
            <a:ext cx="2196973" cy="960023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square" lIns="39235" tIns="23449" rIns="0" bIns="0" rtlCol="0">
            <a:noAutofit/>
          </a:bodyPr>
          <a:lstStyle/>
          <a:p>
            <a:pPr marL="0" marR="0" lvl="0" indent="0" algn="ctr" defTabSz="439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80000"/>
              <a:buFont typeface="Arial"/>
              <a:buNone/>
              <a:tabLst/>
              <a:defRPr/>
            </a:pPr>
            <a:r>
              <a:rPr kumimoji="0" lang="nb-N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3333CC"/>
                </a:highlight>
                <a:uLnTx/>
                <a:uFillTx/>
                <a:latin typeface="Marianne Medium" panose="02000000000000000000" pitchFamily="2" charset="0"/>
                <a:ea typeface="Malgun Gothic" panose="020B0503020000020004" pitchFamily="34" charset="-127"/>
                <a:cs typeface="Arial"/>
                <a:sym typeface="Arial"/>
              </a:rPr>
              <a:t>Pillier 3 de l’EBA</a:t>
            </a:r>
          </a:p>
          <a:p>
            <a:pPr marL="0" marR="0" lvl="0" indent="0" algn="ctr" defTabSz="439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80000"/>
              <a:buFont typeface="Arial"/>
              <a:buNone/>
              <a:tabLst/>
              <a:defRPr/>
            </a:pPr>
            <a:r>
              <a:rPr kumimoji="0" lang="nb-NO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2" charset="0"/>
                <a:ea typeface="Malgun Gothic" panose="020B0503020000020004" pitchFamily="34" charset="-127"/>
                <a:cs typeface="Arial"/>
                <a:sym typeface="Arial"/>
              </a:rPr>
              <a:t>European Banking Authority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9E468DD3-7C53-4294-B765-37F43D95BB0C}"/>
              </a:ext>
            </a:extLst>
          </p:cNvPr>
          <p:cNvSpPr txBox="1">
            <a:spLocks/>
          </p:cNvSpPr>
          <p:nvPr/>
        </p:nvSpPr>
        <p:spPr>
          <a:xfrm>
            <a:off x="8836081" y="5015430"/>
            <a:ext cx="2540000" cy="1068847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square" lIns="39235" tIns="23449" rIns="0" bIns="0" rtlCol="0">
            <a:noAutofit/>
          </a:bodyPr>
          <a:lstStyle/>
          <a:p>
            <a:pPr marL="0" marR="0" lvl="0" indent="0" algn="ctr" defTabSz="439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80000"/>
              <a:buFont typeface="Arial"/>
              <a:buNone/>
              <a:tabLst/>
              <a:defRPr/>
            </a:pPr>
            <a:r>
              <a:rPr kumimoji="0" lang="nb-N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3333CC"/>
                </a:highlight>
                <a:uLnTx/>
                <a:uFillTx/>
                <a:latin typeface="Marianne Medium" panose="02000000000000000000" pitchFamily="2" charset="0"/>
                <a:ea typeface="Malgun Gothic" panose="020B0503020000020004" pitchFamily="34" charset="-127"/>
                <a:cs typeface="Arial"/>
                <a:sym typeface="Arial"/>
              </a:rPr>
              <a:t>CS3D</a:t>
            </a:r>
          </a:p>
          <a:p>
            <a:pPr marL="0" marR="0" lvl="0" indent="0" algn="ctr" defTabSz="439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80000"/>
              <a:buFont typeface="Arial"/>
              <a:buNone/>
              <a:tabLst/>
              <a:defRPr/>
            </a:pPr>
            <a:r>
              <a:rPr kumimoji="0" lang="nb-NO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 "/>
                <a:ea typeface="Malgun Gothic" panose="020B0503020000020004" pitchFamily="34" charset="-127"/>
                <a:cs typeface="Arial"/>
                <a:sym typeface="Arial"/>
              </a:rPr>
              <a:t>Corporate Sustainability Due Diligence Directive</a:t>
            </a:r>
          </a:p>
          <a:p>
            <a:pPr marL="0" marR="0" lvl="0" indent="0" algn="ctr" defTabSz="439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80000"/>
              <a:buFont typeface="Arial"/>
              <a:buNone/>
              <a:tabLst/>
              <a:defRPr/>
            </a:pPr>
            <a:r>
              <a:rPr kumimoji="0" lang="nb-NO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 "/>
                <a:ea typeface="Malgun Gothic" panose="020B0503020000020004" pitchFamily="34" charset="-127"/>
                <a:cs typeface="Arial"/>
                <a:sym typeface="Arial"/>
              </a:rPr>
              <a:t>(à venir)</a:t>
            </a:r>
          </a:p>
        </p:txBody>
      </p:sp>
      <p:sp>
        <p:nvSpPr>
          <p:cNvPr id="64" name="TextBox 43">
            <a:extLst>
              <a:ext uri="{FF2B5EF4-FFF2-40B4-BE49-F238E27FC236}">
                <a16:creationId xmlns:a16="http://schemas.microsoft.com/office/drawing/2014/main" id="{0068C81E-16EC-4B37-BD97-36072F598033}"/>
              </a:ext>
            </a:extLst>
          </p:cNvPr>
          <p:cNvSpPr txBox="1">
            <a:spLocks/>
          </p:cNvSpPr>
          <p:nvPr/>
        </p:nvSpPr>
        <p:spPr>
          <a:xfrm>
            <a:off x="951539" y="4962740"/>
            <a:ext cx="2196974" cy="150171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square" lIns="39235" tIns="23449" rIns="0" bIns="0" rtlCol="0" anchor="ctr">
            <a:noAutofit/>
          </a:bodyPr>
          <a:lstStyle/>
          <a:p>
            <a:pPr marL="0" marR="0" lvl="0" indent="0" algn="ctr" defTabSz="439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80000"/>
              <a:buFont typeface="Arial"/>
              <a:buNone/>
              <a:tabLst/>
              <a:defRPr/>
            </a:pPr>
            <a:r>
              <a:rPr kumimoji="0" lang="nb-NO" sz="18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Marianne Medium" panose="02000000000000000000" pitchFamily="2" charset="0"/>
                <a:ea typeface="Malgun Gothic" panose="020B0503020000020004" pitchFamily="34" charset="-127"/>
                <a:cs typeface="Arial"/>
                <a:sym typeface="Arial"/>
              </a:rPr>
              <a:t>Banques (2022)</a:t>
            </a:r>
          </a:p>
        </p:txBody>
      </p:sp>
      <p:sp>
        <p:nvSpPr>
          <p:cNvPr id="65" name="TextBox 40">
            <a:extLst>
              <a:ext uri="{FF2B5EF4-FFF2-40B4-BE49-F238E27FC236}">
                <a16:creationId xmlns:a16="http://schemas.microsoft.com/office/drawing/2014/main" id="{224C308E-70B1-49EF-BBC6-477876C0EFB2}"/>
              </a:ext>
            </a:extLst>
          </p:cNvPr>
          <p:cNvSpPr txBox="1">
            <a:spLocks/>
          </p:cNvSpPr>
          <p:nvPr/>
        </p:nvSpPr>
        <p:spPr>
          <a:xfrm>
            <a:off x="3732701" y="5845548"/>
            <a:ext cx="4638958" cy="576982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square" lIns="39235" tIns="23449" rIns="0" bIns="0" rtlCol="0" anchor="ctr">
            <a:noAutofit/>
          </a:bodyPr>
          <a:lstStyle/>
          <a:p>
            <a:pPr marL="0" marR="0" lvl="0" indent="0" algn="l" defTabSz="439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80000"/>
              <a:buFont typeface="Arial"/>
              <a:buNone/>
              <a:tabLst/>
              <a:defRPr/>
            </a:pPr>
            <a:r>
              <a:rPr kumimoji="0" lang="nb-NO" sz="67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arianne" panose="02000000000000000000" pitchFamily="2" charset="0"/>
                <a:ea typeface="Malgun Gothic" panose="020B0503020000020004" pitchFamily="34" charset="-127"/>
                <a:cs typeface="Arial"/>
                <a:sym typeface="Arial"/>
              </a:rPr>
              <a:t>* </a:t>
            </a:r>
            <a:r>
              <a:rPr kumimoji="0" lang="fr-FR" sz="67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arianne" panose="02000000000000000000" pitchFamily="2" charset="0"/>
                <a:ea typeface="Malgun Gothic" panose="020B0503020000020004" pitchFamily="34" charset="-127"/>
                <a:cs typeface="Arial"/>
                <a:sym typeface="Arial"/>
              </a:rPr>
              <a:t>Utilisation durable et protection des ressources aquatiques et marines, transition vers une économie circulaire, prévention et contrôle de la pollution, et protection et restauration de la biodiversité et des écosystèmes</a:t>
            </a:r>
            <a:endParaRPr kumimoji="0" lang="nb-NO" sz="67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arianne" panose="02000000000000000000" pitchFamily="2" charset="0"/>
              <a:ea typeface="Malgun Gothic" panose="020B0503020000020004" pitchFamily="34" charset="-127"/>
              <a:cs typeface="Arial"/>
              <a:sym typeface="Arial"/>
            </a:endParaRPr>
          </a:p>
        </p:txBody>
      </p:sp>
      <p:pic>
        <p:nvPicPr>
          <p:cNvPr id="9" name="Graphique 8" descr="Ville avec un remplissage uni">
            <a:extLst>
              <a:ext uri="{FF2B5EF4-FFF2-40B4-BE49-F238E27FC236}">
                <a16:creationId xmlns:a16="http://schemas.microsoft.com/office/drawing/2014/main" id="{B897D832-ECC8-4A52-9D67-BF270FBAF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14563" y="1884743"/>
            <a:ext cx="519780" cy="519780"/>
          </a:xfrm>
          <a:prstGeom prst="rect">
            <a:avLst/>
          </a:prstGeom>
        </p:spPr>
      </p:pic>
      <p:pic>
        <p:nvPicPr>
          <p:cNvPr id="11" name="Graphique 10" descr="Pièces avec un remplissage uni">
            <a:extLst>
              <a:ext uri="{FF2B5EF4-FFF2-40B4-BE49-F238E27FC236}">
                <a16:creationId xmlns:a16="http://schemas.microsoft.com/office/drawing/2014/main" id="{EFE7C3F3-673F-4B08-9B0C-53D785CCF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94735" y="1884743"/>
            <a:ext cx="519780" cy="519780"/>
          </a:xfrm>
          <a:prstGeom prst="rect">
            <a:avLst/>
          </a:prstGeom>
        </p:spPr>
      </p:pic>
      <p:pic>
        <p:nvPicPr>
          <p:cNvPr id="13" name="Graphique 12" descr="Liste de contrôle avec un remplissage uni">
            <a:extLst>
              <a:ext uri="{FF2B5EF4-FFF2-40B4-BE49-F238E27FC236}">
                <a16:creationId xmlns:a16="http://schemas.microsoft.com/office/drawing/2014/main" id="{E6F5CE1B-1D6E-4DCE-AE18-2D9D06DF49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04649" y="3169110"/>
            <a:ext cx="519780" cy="519780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FA93682F-2AC2-440F-BF49-6AD182F570DF}"/>
              </a:ext>
            </a:extLst>
          </p:cNvPr>
          <p:cNvSpPr/>
          <p:nvPr/>
        </p:nvSpPr>
        <p:spPr bwMode="auto">
          <a:xfrm>
            <a:off x="5654197" y="3018658"/>
            <a:ext cx="820684" cy="82068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0"/>
              </a:spcAft>
              <a:buSzPct val="80000"/>
              <a:tabLst>
                <a:tab pos="901700" algn="l"/>
              </a:tabLst>
            </a:pPr>
            <a:endParaRPr lang="en-GB" sz="16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1F7DD53C-D0B3-4A0B-8C04-CCCE2DE33BDF}"/>
              </a:ext>
            </a:extLst>
          </p:cNvPr>
          <p:cNvSpPr/>
          <p:nvPr/>
        </p:nvSpPr>
        <p:spPr bwMode="auto">
          <a:xfrm>
            <a:off x="9664111" y="1734291"/>
            <a:ext cx="820684" cy="82068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0"/>
              </a:spcAft>
              <a:buSzPct val="80000"/>
              <a:tabLst>
                <a:tab pos="901700" algn="l"/>
              </a:tabLst>
            </a:pPr>
            <a:endParaRPr lang="en-GB" sz="16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4B72F5B9-9EDF-4A48-AE8B-74067D458B9F}"/>
              </a:ext>
            </a:extLst>
          </p:cNvPr>
          <p:cNvSpPr/>
          <p:nvPr/>
        </p:nvSpPr>
        <p:spPr bwMode="auto">
          <a:xfrm>
            <a:off x="1644283" y="1734291"/>
            <a:ext cx="820684" cy="82068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0"/>
              </a:spcAft>
              <a:buSzPct val="80000"/>
              <a:tabLst>
                <a:tab pos="901700" algn="l"/>
              </a:tabLst>
            </a:pPr>
            <a:endParaRPr lang="en-GB" sz="16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Espace réservé du numéro de diapositive 3">
            <a:extLst>
              <a:ext uri="{FF2B5EF4-FFF2-40B4-BE49-F238E27FC236}">
                <a16:creationId xmlns:a16="http://schemas.microsoft.com/office/drawing/2014/main" id="{8962D1B4-7B88-4B70-BF06-1622079F9FA3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9274376" y="6453858"/>
            <a:ext cx="2540000" cy="457200"/>
          </a:xfrm>
        </p:spPr>
        <p:txBody>
          <a:bodyPr/>
          <a:lstStyle/>
          <a:p>
            <a:pPr marL="0" marR="0" lvl="0" indent="0" algn="r" defTabSz="58649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A6496296-A64C-42A4-ADA4-2E9F61A36384}" type="slidenum">
              <a:rPr kumimoji="0" lang="fr-FR" altLang="fr-FR" sz="1242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ianne" panose="02000000000000000000" pitchFamily="2" charset="0"/>
                <a:ea typeface="Malgun Gothic" panose="020B0503020000020004" pitchFamily="34" charset="-127"/>
                <a:cs typeface="Arial"/>
                <a:sym typeface="Arial"/>
              </a:rPr>
              <a:pPr marL="0" marR="0" lvl="0" indent="0" algn="r" defTabSz="58649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3</a:t>
            </a:fld>
            <a:endParaRPr kumimoji="0" lang="fr-FR" altLang="fr-FR" sz="1242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rianne" panose="02000000000000000000" pitchFamily="2" charset="0"/>
              <a:ea typeface="Malgun Gothic" panose="020B0503020000020004" pitchFamily="34" charset="-127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7657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B155C80D-4612-427C-991F-BB1D75EAAFFD}"/>
              </a:ext>
            </a:extLst>
          </p:cNvPr>
          <p:cNvSpPr txBox="1"/>
          <p:nvPr/>
        </p:nvSpPr>
        <p:spPr>
          <a:xfrm>
            <a:off x="7048108" y="5908216"/>
            <a:ext cx="327498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2" charset="0"/>
                <a:ea typeface="Malgun Gothic" panose="020B0503020000020004" pitchFamily="34" charset="-127"/>
                <a:cs typeface="+mn-cs"/>
                <a:hlinkClick r:id="rId3"/>
              </a:rPr>
              <a:t>Lien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2" charset="0"/>
                <a:ea typeface="Malgun Gothic" panose="020B0503020000020004" pitchFamily="34" charset="-127"/>
                <a:cs typeface="+mn-cs"/>
              </a:rPr>
              <a:t> de la consultation ciblée sur SFDR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ianne" panose="02000000000000000000" pitchFamily="2" charset="0"/>
              <a:ea typeface="+mn-ea"/>
              <a:cs typeface="+mn-cs"/>
            </a:endParaRPr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9FF5CD92-15F8-4DD8-8CD1-0C400A7982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741513"/>
              </p:ext>
            </p:extLst>
          </p:nvPr>
        </p:nvGraphicFramePr>
        <p:xfrm>
          <a:off x="342900" y="930080"/>
          <a:ext cx="11353799" cy="485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606">
                  <a:extLst>
                    <a:ext uri="{9D8B030D-6E8A-4147-A177-3AD203B41FA5}">
                      <a16:colId xmlns:a16="http://schemas.microsoft.com/office/drawing/2014/main" val="1600091908"/>
                    </a:ext>
                  </a:extLst>
                </a:gridCol>
                <a:gridCol w="211249">
                  <a:extLst>
                    <a:ext uri="{9D8B030D-6E8A-4147-A177-3AD203B41FA5}">
                      <a16:colId xmlns:a16="http://schemas.microsoft.com/office/drawing/2014/main" val="1328755971"/>
                    </a:ext>
                  </a:extLst>
                </a:gridCol>
                <a:gridCol w="4744510">
                  <a:extLst>
                    <a:ext uri="{9D8B030D-6E8A-4147-A177-3AD203B41FA5}">
                      <a16:colId xmlns:a16="http://schemas.microsoft.com/office/drawing/2014/main" val="3270325257"/>
                    </a:ext>
                  </a:extLst>
                </a:gridCol>
                <a:gridCol w="213794">
                  <a:extLst>
                    <a:ext uri="{9D8B030D-6E8A-4147-A177-3AD203B41FA5}">
                      <a16:colId xmlns:a16="http://schemas.microsoft.com/office/drawing/2014/main" val="962842992"/>
                    </a:ext>
                  </a:extLst>
                </a:gridCol>
                <a:gridCol w="4660640">
                  <a:extLst>
                    <a:ext uri="{9D8B030D-6E8A-4147-A177-3AD203B41FA5}">
                      <a16:colId xmlns:a16="http://schemas.microsoft.com/office/drawing/2014/main" val="527948584"/>
                    </a:ext>
                  </a:extLst>
                </a:gridCol>
              </a:tblGrid>
              <a:tr h="469486">
                <a:tc>
                  <a:txBody>
                    <a:bodyPr/>
                    <a:lstStyle/>
                    <a:p>
                      <a:endParaRPr lang="fr-FR" dirty="0">
                        <a:latin typeface="Marianne" panose="02000000000000000000" pitchFamily="2" charset="0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Marianne" panose="02000000000000000000" pitchFamily="2" charset="0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FFFF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Public consultation on the implementation 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rgbClr val="FFFFFF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of the SFDR</a:t>
                      </a:r>
                      <a:endParaRPr lang="fr-FR" sz="1600" dirty="0">
                        <a:solidFill>
                          <a:srgbClr val="FFFFFF"/>
                        </a:solidFill>
                        <a:latin typeface="Marianne" panose="02000000000000000000" pitchFamily="2" charset="0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solidFill>
                          <a:srgbClr val="FFFFFF"/>
                        </a:solidFill>
                        <a:latin typeface="Marianne" panose="02000000000000000000" pitchFamily="2" charset="0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FFFF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Targeted consultation on the implementation of the SFDR</a:t>
                      </a:r>
                      <a:endParaRPr lang="fr-FR" sz="1600" dirty="0">
                        <a:solidFill>
                          <a:srgbClr val="FFFFFF"/>
                        </a:solidFill>
                        <a:latin typeface="Marianne" panose="02000000000000000000" pitchFamily="2" charset="0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295004"/>
                  </a:ext>
                </a:extLst>
              </a:tr>
              <a:tr h="1819156"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Public cible</a:t>
                      </a: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b="1" dirty="0">
                        <a:latin typeface="Marianne" panose="02000000000000000000" pitchFamily="2" charset="0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fr-FR" sz="1400" b="0" dirty="0"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Large éventail de parties prenantes : personnes et organisations qui ont une </a:t>
                      </a:r>
                      <a:r>
                        <a:rPr lang="fr-FR" sz="1400" b="1" dirty="0"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connaissance plus générale de SFDR</a:t>
                      </a:r>
                      <a:r>
                        <a:rPr lang="fr-FR" sz="1400" b="0" dirty="0"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fr-FR" sz="1400" dirty="0">
                        <a:latin typeface="Marianne" panose="02000000000000000000" pitchFamily="2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b="0" dirty="0"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Organismes publics et des parties prenantes qui connaissent mieux la SFDR et le cadre de la finance durable de l'UE : participants des marchés financiers, investisseurs, ONG, autorités publiques compétentes, régulateurs nationaux et autres qui sont </a:t>
                      </a:r>
                      <a:r>
                        <a:rPr lang="fr-FR" sz="1400" b="1" dirty="0"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soumis à SFDR </a:t>
                      </a:r>
                      <a:r>
                        <a:rPr lang="fr-FR" sz="1400" b="0" dirty="0"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et/ou qui ont une </a:t>
                      </a:r>
                      <a:r>
                        <a:rPr lang="fr-FR" sz="1400" b="1" dirty="0"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connaissance et une expérience plus approfondie dans le domaine</a:t>
                      </a:r>
                      <a:r>
                        <a:rPr lang="fr-FR" sz="1400" b="0" dirty="0"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901608"/>
                  </a:ext>
                </a:extLst>
              </a:tr>
              <a:tr h="1339417"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Objet</a:t>
                      </a: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b="1" dirty="0">
                        <a:latin typeface="Marianne" panose="02000000000000000000" pitchFamily="2" charset="0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b="1" dirty="0"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1. Current requirements of the SFDR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sz="1400" b="1" dirty="0"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2. Interaction with other sustainable finance legislation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sz="1400" b="0" dirty="0"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(18 pages)</a:t>
                      </a:r>
                      <a:endParaRPr lang="fr-FR" sz="1400" b="0" dirty="0">
                        <a:latin typeface="Marianne" panose="02000000000000000000" pitchFamily="2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Marianne" panose="02000000000000000000" pitchFamily="2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1. Current requirements of the SFDR</a:t>
                      </a:r>
                    </a:p>
                    <a:p>
                      <a:pPr algn="l"/>
                      <a:r>
                        <a:rPr lang="en-US" sz="1400" b="1" dirty="0"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2. Interaction with other sustainable finance legislation</a:t>
                      </a:r>
                    </a:p>
                    <a:p>
                      <a:pPr algn="l"/>
                      <a:r>
                        <a:rPr lang="en-US" sz="1400" b="1" dirty="0"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3. Potential changes to the disclosure requirements for financial market participants</a:t>
                      </a:r>
                    </a:p>
                    <a:p>
                      <a:pPr algn="l"/>
                      <a:r>
                        <a:rPr lang="en-US" sz="1400" b="1" dirty="0"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4. Potential establishment of a </a:t>
                      </a:r>
                      <a:r>
                        <a:rPr lang="en-US" sz="1400" b="1" dirty="0" err="1"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categorisation</a:t>
                      </a:r>
                      <a:r>
                        <a:rPr lang="en-US" sz="1400" b="1" dirty="0"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 system for financial products</a:t>
                      </a:r>
                    </a:p>
                    <a:p>
                      <a:pPr algn="l"/>
                      <a:r>
                        <a:rPr lang="en-US" sz="1400" b="0" dirty="0"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(44 pages)</a:t>
                      </a:r>
                      <a:endParaRPr lang="fr-FR" sz="1400" b="0" dirty="0">
                        <a:latin typeface="Marianne" panose="02000000000000000000" pitchFamily="2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837311"/>
                  </a:ext>
                </a:extLst>
              </a:tr>
              <a:tr h="662804"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Calendrier</a:t>
                      </a: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b="1" dirty="0">
                        <a:latin typeface="Marianne" panose="02000000000000000000" pitchFamily="2" charset="0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14 septembre – 22 décembre 2023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Marianne" panose="02000000000000000000" pitchFamily="2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14 septembre – 22 décembre 2023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464352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701C83A5-0333-4A82-971A-6003B3C65394}"/>
              </a:ext>
            </a:extLst>
          </p:cNvPr>
          <p:cNvSpPr txBox="1"/>
          <p:nvPr/>
        </p:nvSpPr>
        <p:spPr>
          <a:xfrm>
            <a:off x="2123178" y="5908216"/>
            <a:ext cx="327498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2" charset="0"/>
                <a:ea typeface="Malgun Gothic" panose="020B0503020000020004" pitchFamily="34" charset="-127"/>
                <a:cs typeface="+mn-cs"/>
                <a:hlinkClick r:id="rId4"/>
              </a:rPr>
              <a:t>Lien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2" charset="0"/>
                <a:ea typeface="Malgun Gothic" panose="020B0503020000020004" pitchFamily="34" charset="-127"/>
                <a:cs typeface="+mn-cs"/>
              </a:rPr>
              <a:t> de la consultation publique sur SFDR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ianne" panose="02000000000000000000" pitchFamily="2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DACF51-5267-43CC-8ACF-BAC7E8C7575F}"/>
              </a:ext>
            </a:extLst>
          </p:cNvPr>
          <p:cNvSpPr/>
          <p:nvPr/>
        </p:nvSpPr>
        <p:spPr>
          <a:xfrm>
            <a:off x="411480" y="318149"/>
            <a:ext cx="10546805" cy="5323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0" marR="0" lvl="0" indent="0" algn="ctr" defTabSz="727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 ExtraBold" panose="02000000000000000000" pitchFamily="2" charset="0"/>
                <a:ea typeface="Malgun Gothic" panose="020B0503020000020004" pitchFamily="34" charset="-127"/>
                <a:cs typeface="DejaVu Sans"/>
                <a:sym typeface="Arial"/>
              </a:rPr>
              <a:t>La Commission européenne a lancé une consultation en vue de refondre SFDR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5CAADA-F9A2-4E68-AF17-CE64699F17C6}"/>
              </a:ext>
            </a:extLst>
          </p:cNvPr>
          <p:cNvSpPr/>
          <p:nvPr/>
        </p:nvSpPr>
        <p:spPr bwMode="auto">
          <a:xfrm>
            <a:off x="6922477" y="812801"/>
            <a:ext cx="4858043" cy="5424488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901700" algn="l"/>
              </a:tabLst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901702C-48B0-40AA-85B3-89C0D35A633B}"/>
              </a:ext>
            </a:extLst>
          </p:cNvPr>
          <p:cNvSpPr txBox="1"/>
          <p:nvPr/>
        </p:nvSpPr>
        <p:spPr>
          <a:xfrm>
            <a:off x="7048108" y="6316866"/>
            <a:ext cx="38230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arianne" panose="02000000000000000000" pitchFamily="2" charset="0"/>
                <a:ea typeface="Malgun Gothic" panose="020B0503020000020004" pitchFamily="34" charset="-127"/>
                <a:cs typeface="+mn-cs"/>
              </a:rPr>
              <a:t>L’ANC a répondu à la consultation ciblée et invite les PP françaises à y répondre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arianne" panose="02000000000000000000" pitchFamily="2" charset="0"/>
              <a:ea typeface="+mn-ea"/>
              <a:cs typeface="+mn-cs"/>
            </a:endParaRPr>
          </a:p>
        </p:txBody>
      </p:sp>
      <p:sp>
        <p:nvSpPr>
          <p:cNvPr id="12" name="Espace réservé du numéro de diapositive 3">
            <a:extLst>
              <a:ext uri="{FF2B5EF4-FFF2-40B4-BE49-F238E27FC236}">
                <a16:creationId xmlns:a16="http://schemas.microsoft.com/office/drawing/2014/main" id="{4701FA17-F4BE-4037-B52A-7A02D7A0CBD7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8784167" y="6277048"/>
            <a:ext cx="2540000" cy="457200"/>
          </a:xfrm>
        </p:spPr>
        <p:txBody>
          <a:bodyPr/>
          <a:lstStyle/>
          <a:p>
            <a:pPr marL="0" marR="0" lvl="0" indent="0" algn="r" defTabSz="58649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A6496296-A64C-42A4-ADA4-2E9F61A36384}" type="slidenum">
              <a:rPr kumimoji="0" lang="fr-FR" altLang="fr-FR" sz="1242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Marianne" panose="02000000000000000000" pitchFamily="2" charset="0"/>
                <a:ea typeface="Malgun Gothic" panose="020B0503020000020004" pitchFamily="34" charset="-127"/>
                <a:cs typeface="Arial"/>
                <a:sym typeface="Arial"/>
              </a:rPr>
              <a:pPr marL="0" marR="0" lvl="0" indent="0" algn="r" defTabSz="58649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4</a:t>
            </a:fld>
            <a:endParaRPr kumimoji="0" lang="fr-FR" altLang="fr-FR" sz="1242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Marianne" panose="02000000000000000000" pitchFamily="2" charset="0"/>
              <a:ea typeface="Malgun Gothic" panose="020B0503020000020004" pitchFamily="34" charset="-127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4234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CE1421-9B92-4A3F-A093-CBCF80AE9DBE}"/>
              </a:ext>
            </a:extLst>
          </p:cNvPr>
          <p:cNvSpPr/>
          <p:nvPr/>
        </p:nvSpPr>
        <p:spPr>
          <a:xfrm>
            <a:off x="1045028" y="318149"/>
            <a:ext cx="9215527" cy="5323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0" marR="0" lvl="0" indent="0" algn="ctr" defTabSz="727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2000" b="1" dirty="0">
                <a:solidFill>
                  <a:prstClr val="black"/>
                </a:solidFill>
                <a:latin typeface="Marianne ExtraBold" panose="02000000000000000000" pitchFamily="2" charset="0"/>
                <a:ea typeface="Malgun Gothic" panose="020B0503020000020004" pitchFamily="34" charset="-127"/>
                <a:cs typeface="DejaVu Sans"/>
                <a:sym typeface="Arial"/>
              </a:rPr>
              <a:t>L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 ExtraBold" panose="02000000000000000000" pitchFamily="2" charset="0"/>
                <a:ea typeface="Malgun Gothic" panose="020B0503020000020004" pitchFamily="34" charset="-127"/>
                <a:cs typeface="DejaVu Sans"/>
                <a:sym typeface="Arial"/>
              </a:rPr>
              <a:t>’EFRAG élabore des « </a:t>
            </a:r>
            <a:r>
              <a:rPr kumimoji="0" lang="fr-F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 ExtraBold" panose="02000000000000000000" pitchFamily="2" charset="0"/>
                <a:ea typeface="Malgun Gothic" panose="020B0503020000020004" pitchFamily="34" charset="-127"/>
                <a:cs typeface="DejaVu Sans"/>
                <a:sym typeface="Arial"/>
              </a:rPr>
              <a:t>Implementation</a:t>
            </a:r>
            <a:r>
              <a:rPr kumimoji="0" lang="fr-F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 ExtraBold" panose="02000000000000000000" pitchFamily="2" charset="0"/>
                <a:ea typeface="Malgun Gothic" panose="020B0503020000020004" pitchFamily="34" charset="-127"/>
                <a:cs typeface="DejaVu Sans"/>
                <a:sym typeface="Arial"/>
              </a:rPr>
              <a:t> guidance 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 ExtraBold" panose="02000000000000000000" pitchFamily="2" charset="0"/>
                <a:ea typeface="Malgun Gothic" panose="020B0503020000020004" pitchFamily="34" charset="-127"/>
                <a:cs typeface="DejaVu Sans"/>
                <a:sym typeface="Arial"/>
              </a:rPr>
              <a:t>» et lance une plateforme de Q&amp;R en ligne pour soutenir la mise en œuvre des ESRS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605018B-C7C5-4B73-AD91-BC054C761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00000">
            <a:off x="2319180" y="4690827"/>
            <a:ext cx="1882942" cy="169427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70E4264-B9C5-43E5-8205-22FC9E3B8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533" y="4709048"/>
            <a:ext cx="1882942" cy="144782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A01E1C6A-B4B8-4DAB-A4DE-E6833C884B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0397" y="4329226"/>
            <a:ext cx="4330506" cy="2151391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3FF336F9-42DF-4DF8-8850-2ED6A31D138C}"/>
              </a:ext>
            </a:extLst>
          </p:cNvPr>
          <p:cNvSpPr txBox="1"/>
          <p:nvPr/>
        </p:nvSpPr>
        <p:spPr>
          <a:xfrm>
            <a:off x="6053796" y="1392611"/>
            <a:ext cx="40276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3333CC"/>
              </a:buClr>
              <a:defRPr/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Marianne Medium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Plateforme Q&amp;R sur le 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Marianne Medium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site de l’EFRAG</a:t>
            </a:r>
            <a:endParaRPr lang="fr-FR" sz="1600" b="1" dirty="0">
              <a:solidFill>
                <a:schemeClr val="accent1">
                  <a:lumMod val="50000"/>
                </a:schemeClr>
              </a:solidFill>
              <a:latin typeface="Marianne Medium" panose="02000000000000000000" pitchFamily="2" charset="0"/>
              <a:ea typeface="Malgun Gothic" panose="020B0503020000020004" pitchFamily="34" charset="-127"/>
              <a:sym typeface="Wingdings" panose="05000000000000000000" pitchFamily="2" charset="2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1E6C515-C87E-479F-9A58-4D9919E0A49F}"/>
              </a:ext>
            </a:extLst>
          </p:cNvPr>
          <p:cNvSpPr txBox="1"/>
          <p:nvPr/>
        </p:nvSpPr>
        <p:spPr>
          <a:xfrm>
            <a:off x="705728" y="1392611"/>
            <a:ext cx="40276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3333CC"/>
              </a:buClr>
              <a:defRPr/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Marianne Medium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Guides d’application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539BD2E-AB81-4642-9175-81217162EA8F}"/>
              </a:ext>
            </a:extLst>
          </p:cNvPr>
          <p:cNvSpPr txBox="1"/>
          <p:nvPr/>
        </p:nvSpPr>
        <p:spPr>
          <a:xfrm>
            <a:off x="705729" y="1867013"/>
            <a:ext cx="4330506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  <a:defRPr/>
            </a:pPr>
            <a:r>
              <a:rPr lang="fr-FR" sz="1400" b="1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Guides sur l’analyse de matérialité et la chaîne de valeur :</a:t>
            </a:r>
          </a:p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Publication des versions approuvées par le TEG et le </a:t>
            </a:r>
            <a:r>
              <a:rPr lang="fr-FR" sz="1400" dirty="0" err="1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Board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 de l’EFRAG </a:t>
            </a:r>
            <a:r>
              <a:rPr lang="fr-FR" sz="1400" b="1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asap</a:t>
            </a:r>
          </a:p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Période de commentaires publics jusqu’au</a:t>
            </a:r>
            <a:r>
              <a:rPr lang="fr-FR" sz="1400" b="1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 02/02/2024</a:t>
            </a:r>
          </a:p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Publication des versions finales fin </a:t>
            </a:r>
            <a:r>
              <a:rPr lang="fr-FR" sz="1400" b="1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Q1 2024</a:t>
            </a:r>
          </a:p>
          <a:p>
            <a:pPr algn="just">
              <a:buClr>
                <a:schemeClr val="accent1">
                  <a:lumMod val="50000"/>
                </a:schemeClr>
              </a:buClr>
              <a:defRPr/>
            </a:pPr>
            <a:r>
              <a:rPr lang="fr-FR" sz="1400" b="1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Autres guides :</a:t>
            </a:r>
          </a:p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Préparation de guides sur les normes thématiques, telles que ESRS E1, ESRS E5, ESRS S1 (</a:t>
            </a:r>
            <a:r>
              <a:rPr lang="fr-FR" sz="1400" i="1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TBC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) </a:t>
            </a:r>
            <a:r>
              <a:rPr lang="fr-FR" sz="1400" b="1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courant 2024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94AAC88-3038-42E8-9277-1B0CEE3F1A54}"/>
              </a:ext>
            </a:extLst>
          </p:cNvPr>
          <p:cNvSpPr txBox="1"/>
          <p:nvPr/>
        </p:nvSpPr>
        <p:spPr>
          <a:xfrm>
            <a:off x="6096000" y="1867013"/>
            <a:ext cx="481930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  <a:defRPr/>
            </a:pPr>
            <a:r>
              <a:rPr lang="fr-FR" sz="1400" b="1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200 questions déjà posées</a:t>
            </a:r>
          </a:p>
          <a:p>
            <a:pPr algn="just">
              <a:buClr>
                <a:schemeClr val="accent1">
                  <a:lumMod val="50000"/>
                </a:schemeClr>
              </a:buClr>
              <a:defRPr/>
            </a:pP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4 cas de figure :</a:t>
            </a:r>
          </a:p>
          <a:p>
            <a:pPr marL="800100" lvl="1" indent="-342900" algn="just">
              <a:buClr>
                <a:schemeClr val="accent1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Préparation d’une réponse à la question sur la plateforme</a:t>
            </a:r>
          </a:p>
          <a:p>
            <a:pPr marL="800100" lvl="1" indent="-342900" algn="just">
              <a:buClr>
                <a:schemeClr val="accent1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Elaboration d’un guide d’application</a:t>
            </a:r>
          </a:p>
          <a:p>
            <a:pPr marL="800100" lvl="1" indent="-342900" algn="just">
              <a:buClr>
                <a:schemeClr val="accent1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Transmission de la question à la Commission européenne</a:t>
            </a:r>
          </a:p>
          <a:p>
            <a:pPr marL="800100" lvl="1" indent="-342900" algn="just">
              <a:buClr>
                <a:schemeClr val="accent1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Rejet de la question</a:t>
            </a:r>
          </a:p>
          <a:p>
            <a:pPr algn="just">
              <a:buClr>
                <a:schemeClr val="accent1">
                  <a:lumMod val="50000"/>
                </a:schemeClr>
              </a:buClr>
              <a:defRPr/>
            </a:pP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Publication d’une série de réponses à </a:t>
            </a:r>
            <a:r>
              <a:rPr lang="fr-FR" sz="1400" b="1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chaque trimestre de 2024</a:t>
            </a:r>
          </a:p>
        </p:txBody>
      </p:sp>
      <p:sp>
        <p:nvSpPr>
          <p:cNvPr id="27" name="Espace réservé du numéro de diapositive 3">
            <a:extLst>
              <a:ext uri="{FF2B5EF4-FFF2-40B4-BE49-F238E27FC236}">
                <a16:creationId xmlns:a16="http://schemas.microsoft.com/office/drawing/2014/main" id="{F8FF3922-1B05-4A81-A0F2-44D79F722E63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8784167" y="6277048"/>
            <a:ext cx="2540000" cy="457200"/>
          </a:xfrm>
        </p:spPr>
        <p:txBody>
          <a:bodyPr/>
          <a:lstStyle/>
          <a:p>
            <a:pPr marL="0" marR="0" lvl="0" indent="0" algn="r" defTabSz="58649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A6496296-A64C-42A4-ADA4-2E9F61A36384}" type="slidenum">
              <a:rPr kumimoji="0" lang="fr-FR" altLang="fr-FR" sz="1242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Marianne" panose="02000000000000000000" pitchFamily="2" charset="0"/>
                <a:ea typeface="Malgun Gothic" panose="020B0503020000020004" pitchFamily="34" charset="-127"/>
                <a:cs typeface="Arial"/>
                <a:sym typeface="Arial"/>
              </a:rPr>
              <a:pPr marL="0" marR="0" lvl="0" indent="0" algn="r" defTabSz="58649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5</a:t>
            </a:fld>
            <a:endParaRPr kumimoji="0" lang="fr-FR" altLang="fr-FR" sz="1242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Marianne" panose="02000000000000000000" pitchFamily="2" charset="0"/>
              <a:ea typeface="Malgun Gothic" panose="020B0503020000020004" pitchFamily="34" charset="-127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5579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CE1421-9B92-4A3F-A093-CBCF80AE9DBE}"/>
              </a:ext>
            </a:extLst>
          </p:cNvPr>
          <p:cNvSpPr/>
          <p:nvPr/>
        </p:nvSpPr>
        <p:spPr>
          <a:xfrm>
            <a:off x="130627" y="318149"/>
            <a:ext cx="11193617" cy="5323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0" marR="0" lvl="0" indent="0" algn="ctr" defTabSz="727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 ExtraBold" panose="02000000000000000000" pitchFamily="2" charset="0"/>
                <a:ea typeface="Malgun Gothic" panose="020B0503020000020004" pitchFamily="34" charset="-127"/>
                <a:cs typeface="DejaVu Sans"/>
                <a:sym typeface="Arial"/>
              </a:rPr>
              <a:t>L’ANC publie son guide d’application pour accompagner les entreprises françaises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D17ACBBF-F18B-43C0-A2A2-6B1155F033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57211"/>
              </p:ext>
            </p:extLst>
          </p:nvPr>
        </p:nvGraphicFramePr>
        <p:xfrm>
          <a:off x="532421" y="420939"/>
          <a:ext cx="6348391" cy="5682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8391">
                  <a:extLst>
                    <a:ext uri="{9D8B030D-6E8A-4147-A177-3AD203B41FA5}">
                      <a16:colId xmlns:a16="http://schemas.microsoft.com/office/drawing/2014/main" val="424883308"/>
                    </a:ext>
                  </a:extLst>
                </a:gridCol>
              </a:tblGrid>
              <a:tr h="938773">
                <a:tc>
                  <a:txBody>
                    <a:bodyPr/>
                    <a:lstStyle/>
                    <a:p>
                      <a:pPr marL="0" marR="0" lvl="0" indent="0" algn="l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kern="1200" dirty="0">
                        <a:solidFill>
                          <a:schemeClr val="accent6"/>
                        </a:solidFill>
                        <a:latin typeface="Marianne" panose="02000000000000000000" pitchFamily="2" charset="0"/>
                        <a:ea typeface="Malgun Gothic" panose="020B0503020000020004" pitchFamily="34" charset="-127"/>
                        <a:cs typeface="+mn-cs"/>
                      </a:endParaRPr>
                    </a:p>
                    <a:p>
                      <a:pPr marL="0" marR="0" lvl="0" indent="0" algn="l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kern="1200" dirty="0">
                        <a:solidFill>
                          <a:schemeClr val="accent6"/>
                        </a:solidFill>
                        <a:latin typeface="Marianne" panose="02000000000000000000" pitchFamily="2" charset="0"/>
                        <a:ea typeface="Malgun Gothic" panose="020B0503020000020004" pitchFamily="34" charset="-127"/>
                        <a:cs typeface="+mn-cs"/>
                      </a:endParaRPr>
                    </a:p>
                    <a:p>
                      <a:pPr marL="0" algn="l" defTabSz="914371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arianne Medium" panose="02000000000000000000" pitchFamily="2" charset="0"/>
                          <a:ea typeface="Malgun Gothic" panose="020B0503020000020004" pitchFamily="34" charset="-127"/>
                          <a:cs typeface="+mn-cs"/>
                        </a:rPr>
                        <a:t>Objectifs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780117"/>
                  </a:ext>
                </a:extLst>
              </a:tr>
              <a:tr h="1374632">
                <a:tc>
                  <a:txBody>
                    <a:bodyPr/>
                    <a:lstStyle/>
                    <a:p>
                      <a:pPr marL="285750" marR="0" lvl="0" indent="-285750" algn="just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3">
                            <a:lumMod val="2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Vulgariser les ESRS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pour faciliter leur compréhension, et promouvoir des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pratiques de marché homogènes</a:t>
                      </a:r>
                    </a:p>
                    <a:p>
                      <a:pPr marL="285750" marR="0" lvl="0" indent="-285750" algn="just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3">
                            <a:lumMod val="2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Adapter la mise en application des ESRS au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cadre français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en dépassant les problèmes de traduction</a:t>
                      </a:r>
                    </a:p>
                    <a:p>
                      <a:pPr marL="0" marR="0" lvl="0" indent="0" algn="just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3">
                            <a:lumMod val="25000"/>
                          </a:schemeClr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00" b="0" dirty="0">
                        <a:solidFill>
                          <a:schemeClr val="tx1"/>
                        </a:solidFill>
                        <a:latin typeface="Marianne" panose="02000000000000000000" pitchFamily="2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5179958"/>
                  </a:ext>
                </a:extLst>
              </a:tr>
              <a:tr h="36880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arianne Medium" panose="02000000000000000000" pitchFamily="2" charset="0"/>
                          <a:ea typeface="Malgun Gothic" panose="020B0503020000020004" pitchFamily="34" charset="-127"/>
                          <a:cs typeface="+mn-cs"/>
                        </a:rPr>
                        <a:t>Principes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4348263"/>
                  </a:ext>
                </a:extLst>
              </a:tr>
              <a:tr h="3000720">
                <a:tc>
                  <a:txBody>
                    <a:bodyPr/>
                    <a:lstStyle/>
                    <a:p>
                      <a:pPr marL="285750" marR="0" lvl="0" indent="-285750" algn="just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3">
                            <a:lumMod val="2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Des fiches techniques évolutives par ESRS sous forme de Q&amp;A</a:t>
                      </a:r>
                    </a:p>
                    <a:p>
                      <a:pPr marL="285750" marR="0" lvl="0" indent="-285750" algn="just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3">
                            <a:lumMod val="2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Une version actuelle pour les entreprises publiant déjà une DPEF, une version future plus vulgarisée pour les nouveaux entrants</a:t>
                      </a:r>
                    </a:p>
                    <a:p>
                      <a:pPr marL="0" marR="0" lvl="0" indent="0" algn="just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3">
                            <a:lumMod val="25000"/>
                          </a:schemeClr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1000" b="1" kern="1200" dirty="0">
                        <a:solidFill>
                          <a:schemeClr val="accent6"/>
                        </a:solidFill>
                        <a:latin typeface="Marianne" panose="02000000000000000000" pitchFamily="2" charset="0"/>
                        <a:ea typeface="Malgun Gothic" panose="020B0503020000020004" pitchFamily="34" charset="-127"/>
                        <a:cs typeface="+mn-cs"/>
                      </a:endParaRPr>
                    </a:p>
                    <a:p>
                      <a:pPr marL="0" marR="0" lvl="0" indent="0" algn="just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3">
                            <a:lumMod val="25000"/>
                          </a:schemeClr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arianne Medium" panose="02000000000000000000" pitchFamily="2" charset="0"/>
                          <a:ea typeface="Malgun Gothic" panose="020B0503020000020004" pitchFamily="34" charset="-127"/>
                          <a:cs typeface="+mn-cs"/>
                        </a:rPr>
                        <a:t>Prochaines étapes</a:t>
                      </a:r>
                      <a:endParaRPr lang="fr-FR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Marianne Medium" panose="02000000000000000000" pitchFamily="2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  <a:p>
                      <a:pPr marL="285750" marR="0" lvl="0" indent="-285750" algn="just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3">
                            <a:lumMod val="2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Organisation d’un webinaire pour présenter le guide le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10/01/2024    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(8h45-9h45)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Marianne" panose="02000000000000000000" pitchFamily="2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  <a:p>
                      <a:pPr marL="285750" marR="0" lvl="0" indent="-285750" algn="just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3">
                            <a:lumMod val="2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Publication d’un guide vulgarisé pour les néo entrants en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Q1 2024</a:t>
                      </a:r>
                    </a:p>
                    <a:p>
                      <a:pPr marL="285750" marR="0" lvl="0" indent="-285750" algn="just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3">
                            <a:lumMod val="2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Publication de fiches et questions additionnelles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courant 2024</a:t>
                      </a:r>
                    </a:p>
                    <a:p>
                      <a:pPr marL="285750" marR="0" lvl="0" indent="-285750" algn="just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3">
                            <a:lumMod val="2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Publication d’un guide pour les PME courant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courant 2025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980016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5A3EB8B1-F10A-475F-954C-9A9B6549D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059" y="927472"/>
            <a:ext cx="2076738" cy="295413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D569508-959D-4299-A1C6-B1EB35904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3348" y="4192686"/>
            <a:ext cx="4512882" cy="2317600"/>
          </a:xfrm>
          <a:prstGeom prst="rect">
            <a:avLst/>
          </a:prstGeom>
        </p:spPr>
      </p:pic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C58E8071-C516-4247-BBEC-DD862C8A4E3A}"/>
              </a:ext>
            </a:extLst>
          </p:cNvPr>
          <p:cNvSpPr/>
          <p:nvPr/>
        </p:nvSpPr>
        <p:spPr bwMode="auto">
          <a:xfrm>
            <a:off x="7022106" y="5891832"/>
            <a:ext cx="298444" cy="17058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901700" algn="l"/>
              </a:tabLst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79288046-A24A-4A32-86A7-75F81CACFA1F}"/>
              </a:ext>
            </a:extLst>
          </p:cNvPr>
          <p:cNvSpPr/>
          <p:nvPr/>
        </p:nvSpPr>
        <p:spPr bwMode="auto">
          <a:xfrm>
            <a:off x="7022106" y="981541"/>
            <a:ext cx="298444" cy="17058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901700" algn="l"/>
              </a:tabLst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C46FBB-B4BF-4127-8901-6482CF4D07F6}"/>
              </a:ext>
            </a:extLst>
          </p:cNvPr>
          <p:cNvSpPr/>
          <p:nvPr/>
        </p:nvSpPr>
        <p:spPr bwMode="auto">
          <a:xfrm>
            <a:off x="7436225" y="4148084"/>
            <a:ext cx="4530006" cy="2391767"/>
          </a:xfrm>
          <a:prstGeom prst="rect">
            <a:avLst/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901700" algn="l"/>
              </a:tabLst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6D56D-362F-4C02-8846-C73AE78FE286}"/>
              </a:ext>
            </a:extLst>
          </p:cNvPr>
          <p:cNvSpPr/>
          <p:nvPr/>
        </p:nvSpPr>
        <p:spPr bwMode="auto">
          <a:xfrm>
            <a:off x="7461844" y="850503"/>
            <a:ext cx="2278141" cy="3108072"/>
          </a:xfrm>
          <a:prstGeom prst="rect">
            <a:avLst/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901700" algn="l"/>
              </a:tabLst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7ED1A3-220E-49B8-9F46-F160E5A8714B}"/>
              </a:ext>
            </a:extLst>
          </p:cNvPr>
          <p:cNvSpPr/>
          <p:nvPr/>
        </p:nvSpPr>
        <p:spPr bwMode="auto">
          <a:xfrm>
            <a:off x="10025575" y="5076680"/>
            <a:ext cx="623668" cy="29717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0"/>
              </a:spcAft>
              <a:buSzPct val="80000"/>
              <a:tabLst>
                <a:tab pos="901700" algn="l"/>
              </a:tabLst>
            </a:pPr>
            <a:endParaRPr lang="en-GB" sz="16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Graphique 10" descr="Mille avec un remplissage uni">
            <a:extLst>
              <a:ext uri="{FF2B5EF4-FFF2-40B4-BE49-F238E27FC236}">
                <a16:creationId xmlns:a16="http://schemas.microsoft.com/office/drawing/2014/main" id="{F960CFA4-DB13-4DB4-8D58-C890069E45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9353" y="966321"/>
            <a:ext cx="347735" cy="347735"/>
          </a:xfrm>
          <a:prstGeom prst="rect">
            <a:avLst/>
          </a:prstGeom>
        </p:spPr>
      </p:pic>
      <p:pic>
        <p:nvPicPr>
          <p:cNvPr id="13" name="Graphique 12" descr="Flèches de chevron avec un remplissage uni">
            <a:extLst>
              <a:ext uri="{FF2B5EF4-FFF2-40B4-BE49-F238E27FC236}">
                <a16:creationId xmlns:a16="http://schemas.microsoft.com/office/drawing/2014/main" id="{9A6F1932-6553-473A-8350-CB2B183F03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8198" y="2754232"/>
            <a:ext cx="270045" cy="347735"/>
          </a:xfrm>
          <a:prstGeom prst="rect">
            <a:avLst/>
          </a:prstGeom>
        </p:spPr>
      </p:pic>
      <p:pic>
        <p:nvPicPr>
          <p:cNvPr id="14" name="Graphique 13" descr="Horloge avec un remplissage uni">
            <a:extLst>
              <a:ext uri="{FF2B5EF4-FFF2-40B4-BE49-F238E27FC236}">
                <a16:creationId xmlns:a16="http://schemas.microsoft.com/office/drawing/2014/main" id="{0D0E2110-AA12-4B0A-B169-E7B815BFB6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9353" y="4205369"/>
            <a:ext cx="347735" cy="34773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148B2BCA-5D31-40EA-A94F-1F7E0295C7C7}"/>
              </a:ext>
            </a:extLst>
          </p:cNvPr>
          <p:cNvSpPr txBox="1"/>
          <p:nvPr/>
        </p:nvSpPr>
        <p:spPr>
          <a:xfrm>
            <a:off x="405084" y="6255036"/>
            <a:ext cx="60983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tx1"/>
                </a:solidFill>
                <a:latin typeface="Marianne" panose="02000000000000000000" pitchFamily="2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Accédez à la p</a:t>
            </a:r>
            <a:r>
              <a:rPr lang="fr-FR" sz="1400" dirty="0">
                <a:latin typeface="Marianne" panose="02000000000000000000" pitchFamily="2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ublication </a:t>
            </a:r>
            <a:r>
              <a:rPr lang="fr-FR" sz="1400" b="0" dirty="0">
                <a:solidFill>
                  <a:schemeClr val="tx1"/>
                </a:solidFill>
                <a:latin typeface="Marianne" panose="02000000000000000000" pitchFamily="2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le </a:t>
            </a:r>
            <a:r>
              <a:rPr lang="fr-FR" sz="1400" b="0" dirty="0">
                <a:solidFill>
                  <a:schemeClr val="accent6">
                    <a:lumMod val="75000"/>
                  </a:schemeClr>
                </a:solidFill>
                <a:latin typeface="Marianne" panose="02000000000000000000" pitchFamily="2" charset="0"/>
                <a:ea typeface="Malgun Gothic Semilight" panose="020B0502040204020203" pitchFamily="34" charset="-128"/>
                <a:cs typeface="Malgun Gothic Semilight" panose="020B0502040204020203" pitchFamily="34" charset="-128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site de l’ANC</a:t>
            </a:r>
            <a:r>
              <a:rPr lang="fr-FR" sz="1400" b="0" dirty="0">
                <a:solidFill>
                  <a:schemeClr val="accent6">
                    <a:lumMod val="75000"/>
                  </a:schemeClr>
                </a:solidFill>
                <a:latin typeface="Marianne" panose="02000000000000000000" pitchFamily="2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.</a:t>
            </a:r>
            <a:endParaRPr lang="fr-FR" sz="1400" b="0" dirty="0">
              <a:solidFill>
                <a:schemeClr val="tx1"/>
              </a:solidFill>
              <a:latin typeface="Marianne" panose="02000000000000000000" pitchFamily="2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2784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CE1421-9B92-4A3F-A093-CBCF80AE9DBE}"/>
              </a:ext>
            </a:extLst>
          </p:cNvPr>
          <p:cNvSpPr/>
          <p:nvPr/>
        </p:nvSpPr>
        <p:spPr>
          <a:xfrm>
            <a:off x="130627" y="318149"/>
            <a:ext cx="11193617" cy="5323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0" marR="0" lvl="0" indent="0" algn="ctr" defTabSz="727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 ExtraBold" panose="02000000000000000000" pitchFamily="2" charset="0"/>
                <a:ea typeface="Malgun Gothic" panose="020B0503020000020004" pitchFamily="34" charset="-127"/>
                <a:cs typeface="DejaVu Sans"/>
                <a:sym typeface="Arial"/>
              </a:rPr>
              <a:t>L’EFRAG développe une Taxonomie XBRL pour digitaliser les informations de durabilité</a:t>
            </a:r>
          </a:p>
        </p:txBody>
      </p:sp>
      <p:sp>
        <p:nvSpPr>
          <p:cNvPr id="16" name="Espace réservé du numéro de diapositive 3">
            <a:extLst>
              <a:ext uri="{FF2B5EF4-FFF2-40B4-BE49-F238E27FC236}">
                <a16:creationId xmlns:a16="http://schemas.microsoft.com/office/drawing/2014/main" id="{09BF2371-0E22-4317-BD1A-4761F005DF3D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8784167" y="6277048"/>
            <a:ext cx="2540000" cy="457200"/>
          </a:xfrm>
        </p:spPr>
        <p:txBody>
          <a:bodyPr/>
          <a:lstStyle/>
          <a:p>
            <a:pPr marL="0" marR="0" lvl="0" indent="0" algn="r" defTabSz="58649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A6496296-A64C-42A4-ADA4-2E9F61A36384}" type="slidenum">
              <a:rPr kumimoji="0" lang="fr-FR" altLang="fr-FR" sz="1242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Marianne" panose="02000000000000000000" pitchFamily="2" charset="0"/>
                <a:ea typeface="Malgun Gothic" panose="020B0503020000020004" pitchFamily="34" charset="-127"/>
                <a:cs typeface="Arial"/>
                <a:sym typeface="Arial"/>
              </a:rPr>
              <a:pPr marL="0" marR="0" lvl="0" indent="0" algn="r" defTabSz="58649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7</a:t>
            </a:fld>
            <a:endParaRPr kumimoji="0" lang="fr-FR" altLang="fr-FR" sz="1242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Marianne" panose="02000000000000000000" pitchFamily="2" charset="0"/>
              <a:ea typeface="Malgun Gothic" panose="020B0503020000020004" pitchFamily="34" charset="-127"/>
              <a:cs typeface="Arial"/>
              <a:sym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6E6FB1-2289-4DF5-A3ED-9A728A7EA04C}"/>
              </a:ext>
            </a:extLst>
          </p:cNvPr>
          <p:cNvSpPr/>
          <p:nvPr/>
        </p:nvSpPr>
        <p:spPr bwMode="auto">
          <a:xfrm rot="16200000">
            <a:off x="-661626" y="2130075"/>
            <a:ext cx="2777685" cy="493835"/>
          </a:xfrm>
          <a:prstGeom prst="rect">
            <a:avLst/>
          </a:prstGeom>
          <a:solidFill>
            <a:schemeClr val="bg2">
              <a:lumMod val="20000"/>
              <a:lumOff val="80000"/>
              <a:alpha val="50196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901700" algn="l"/>
              </a:tabLst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 Medium" panose="020000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CONTENU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90D150-6ADE-49AF-9CA1-B882D8CB4D93}"/>
              </a:ext>
            </a:extLst>
          </p:cNvPr>
          <p:cNvSpPr/>
          <p:nvPr/>
        </p:nvSpPr>
        <p:spPr bwMode="auto">
          <a:xfrm rot="16200000">
            <a:off x="-167965" y="5002927"/>
            <a:ext cx="1790364" cy="493835"/>
          </a:xfrm>
          <a:prstGeom prst="rect">
            <a:avLst/>
          </a:prstGeom>
          <a:solidFill>
            <a:schemeClr val="bg2">
              <a:lumMod val="20000"/>
              <a:lumOff val="80000"/>
              <a:alpha val="50196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901700" algn="l"/>
              </a:tabLst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 Medium" panose="020000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CALENDRIER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DE48530-E0EC-4CBA-9C61-144E5D3506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07" t="32372" r="13684" b="13422"/>
          <a:stretch/>
        </p:blipFill>
        <p:spPr>
          <a:xfrm>
            <a:off x="3722331" y="988151"/>
            <a:ext cx="7304617" cy="2987761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124E1ED-EFA5-485A-95E5-5573BF246BD1}"/>
              </a:ext>
            </a:extLst>
          </p:cNvPr>
          <p:cNvSpPr txBox="1"/>
          <p:nvPr/>
        </p:nvSpPr>
        <p:spPr>
          <a:xfrm>
            <a:off x="1269282" y="1871490"/>
            <a:ext cx="201756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2" charset="0"/>
                <a:ea typeface="Malgun Gothic" panose="020B0503020000020004" pitchFamily="34" charset="-127"/>
              </a:rPr>
              <a:t>Type de données inclus dans la Taxonomie XBRL des ESRS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ianne" panose="02000000000000000000" pitchFamily="2" charset="0"/>
              <a:ea typeface="Malgun Gothic" panose="020B0503020000020004" pitchFamily="34" charset="-127"/>
            </a:endParaRPr>
          </a:p>
        </p:txBody>
      </p:sp>
      <p:sp>
        <p:nvSpPr>
          <p:cNvPr id="22" name="Triangle isocèle 21">
            <a:extLst>
              <a:ext uri="{FF2B5EF4-FFF2-40B4-BE49-F238E27FC236}">
                <a16:creationId xmlns:a16="http://schemas.microsoft.com/office/drawing/2014/main" id="{0B677912-D608-4739-B36B-449F0F8966F8}"/>
              </a:ext>
            </a:extLst>
          </p:cNvPr>
          <p:cNvSpPr/>
          <p:nvPr/>
        </p:nvSpPr>
        <p:spPr bwMode="auto">
          <a:xfrm rot="5400000">
            <a:off x="2013663" y="2318823"/>
            <a:ext cx="2890439" cy="229099"/>
          </a:xfrm>
          <a:prstGeom prst="triangl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901700" algn="l"/>
              </a:tabLst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5" name="Tableau 5">
            <a:extLst>
              <a:ext uri="{FF2B5EF4-FFF2-40B4-BE49-F238E27FC236}">
                <a16:creationId xmlns:a16="http://schemas.microsoft.com/office/drawing/2014/main" id="{A901E104-6918-4CC6-9351-6EEDBE3BAA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218989"/>
              </p:ext>
            </p:extLst>
          </p:nvPr>
        </p:nvGraphicFramePr>
        <p:xfrm>
          <a:off x="1268963" y="4503084"/>
          <a:ext cx="10658796" cy="170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2270">
                  <a:extLst>
                    <a:ext uri="{9D8B030D-6E8A-4147-A177-3AD203B41FA5}">
                      <a16:colId xmlns:a16="http://schemas.microsoft.com/office/drawing/2014/main" val="941879689"/>
                    </a:ext>
                  </a:extLst>
                </a:gridCol>
                <a:gridCol w="2051663">
                  <a:extLst>
                    <a:ext uri="{9D8B030D-6E8A-4147-A177-3AD203B41FA5}">
                      <a16:colId xmlns:a16="http://schemas.microsoft.com/office/drawing/2014/main" val="313682961"/>
                    </a:ext>
                  </a:extLst>
                </a:gridCol>
                <a:gridCol w="2475914">
                  <a:extLst>
                    <a:ext uri="{9D8B030D-6E8A-4147-A177-3AD203B41FA5}">
                      <a16:colId xmlns:a16="http://schemas.microsoft.com/office/drawing/2014/main" val="1207519430"/>
                    </a:ext>
                  </a:extLst>
                </a:gridCol>
                <a:gridCol w="1617785">
                  <a:extLst>
                    <a:ext uri="{9D8B030D-6E8A-4147-A177-3AD203B41FA5}">
                      <a16:colId xmlns:a16="http://schemas.microsoft.com/office/drawing/2014/main" val="2076103546"/>
                    </a:ext>
                  </a:extLst>
                </a:gridCol>
                <a:gridCol w="1617785">
                  <a:extLst>
                    <a:ext uri="{9D8B030D-6E8A-4147-A177-3AD203B41FA5}">
                      <a16:colId xmlns:a16="http://schemas.microsoft.com/office/drawing/2014/main" val="3775763706"/>
                    </a:ext>
                  </a:extLst>
                </a:gridCol>
                <a:gridCol w="1533379">
                  <a:extLst>
                    <a:ext uri="{9D8B030D-6E8A-4147-A177-3AD203B41FA5}">
                      <a16:colId xmlns:a16="http://schemas.microsoft.com/office/drawing/2014/main" val="4275125989"/>
                    </a:ext>
                  </a:extLst>
                </a:gridCol>
              </a:tblGrid>
              <a:tr h="257452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Marianne 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accent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fr-FR" sz="1600" b="1" dirty="0">
                          <a:solidFill>
                            <a:srgbClr val="FFFFFF"/>
                          </a:solidFill>
                          <a:latin typeface="Marianne Medium" panose="02000000000000000000" pitchFamily="2" charset="0"/>
                          <a:ea typeface="Malgun Gothic" panose="020B0503020000020004" pitchFamily="34" charset="-127"/>
                        </a:rPr>
                        <a:t>2023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accent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fr-FR" sz="1600" b="1" dirty="0">
                          <a:solidFill>
                            <a:srgbClr val="FFFFFF"/>
                          </a:solidFill>
                          <a:latin typeface="Marianne Medium" panose="02000000000000000000" pitchFamily="2" charset="0"/>
                          <a:ea typeface="Malgun Gothic" panose="020B0503020000020004" pitchFamily="34" charset="-127"/>
                        </a:rPr>
                        <a:t>2024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accent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fr-FR" sz="1600" b="1" dirty="0">
                          <a:solidFill>
                            <a:srgbClr val="FFFFFF"/>
                          </a:solidFill>
                          <a:latin typeface="Marianne Medium" panose="02000000000000000000" pitchFamily="2" charset="0"/>
                          <a:ea typeface="Malgun Gothic" panose="020B0503020000020004" pitchFamily="34" charset="-127"/>
                        </a:rPr>
                        <a:t>2025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accent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fr-FR" sz="1600" b="1" dirty="0">
                          <a:solidFill>
                            <a:srgbClr val="FFFFFF"/>
                          </a:solidFill>
                          <a:latin typeface="Marianne Medium" panose="02000000000000000000" pitchFamily="2" charset="0"/>
                          <a:ea typeface="Malgun Gothic" panose="020B0503020000020004" pitchFamily="34" charset="-127"/>
                        </a:rPr>
                        <a:t>2026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accent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fr-FR" sz="1600" b="1" dirty="0">
                          <a:solidFill>
                            <a:srgbClr val="FFFFFF"/>
                          </a:solidFill>
                          <a:latin typeface="Marianne Medium" panose="02000000000000000000" pitchFamily="2" charset="0"/>
                          <a:ea typeface="Malgun Gothic" panose="020B0503020000020004" pitchFamily="34" charset="-127"/>
                        </a:rPr>
                        <a:t>2027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980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136908"/>
                  </a:ext>
                </a:extLst>
              </a:tr>
              <a:tr h="72554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Marianne "/>
                          <a:ea typeface="Malgun Gothic" panose="020B0503020000020004" pitchFamily="34" charset="-127"/>
                        </a:rPr>
                        <a:t>Taxonomie XBRL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fr-FR" sz="1400" b="1" dirty="0">
                          <a:latin typeface="Marianne "/>
                          <a:ea typeface="Malgun Gothic" panose="020B0503020000020004" pitchFamily="34" charset="-127"/>
                        </a:rPr>
                        <a:t>Approbation</a:t>
                      </a:r>
                      <a:r>
                        <a:rPr lang="fr-FR" sz="1400" dirty="0">
                          <a:latin typeface="Marianne "/>
                          <a:ea typeface="Malgun Gothic" panose="020B0503020000020004" pitchFamily="34" charset="-127"/>
                        </a:rPr>
                        <a:t> du projet de Taxonomie XBRL par le </a:t>
                      </a:r>
                      <a:r>
                        <a:rPr lang="fr-FR" sz="1400" b="0" dirty="0">
                          <a:latin typeface="Marianne "/>
                          <a:ea typeface="Malgun Gothic" panose="020B0503020000020004" pitchFamily="34" charset="-127"/>
                        </a:rPr>
                        <a:t>TEG et du </a:t>
                      </a:r>
                      <a:r>
                        <a:rPr lang="fr-FR" sz="1400" b="0" dirty="0" err="1">
                          <a:latin typeface="Marianne "/>
                          <a:ea typeface="Malgun Gothic" panose="020B0503020000020004" pitchFamily="34" charset="-127"/>
                        </a:rPr>
                        <a:t>Board</a:t>
                      </a:r>
                      <a:r>
                        <a:rPr lang="fr-FR" sz="1400" b="0" dirty="0">
                          <a:latin typeface="Marianne "/>
                          <a:ea typeface="Malgun Gothic" panose="020B0503020000020004" pitchFamily="34" charset="-127"/>
                        </a:rPr>
                        <a:t> de l’EFRAG en 12/2023</a:t>
                      </a:r>
                      <a:endParaRPr lang="fr-FR" sz="1400" dirty="0">
                        <a:latin typeface="Marianne 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fr-FR" sz="1400" b="1" dirty="0">
                          <a:latin typeface="Marianne "/>
                          <a:ea typeface="Malgun Gothic" panose="020B0503020000020004" pitchFamily="34" charset="-127"/>
                        </a:rPr>
                        <a:t>Publication du projet </a:t>
                      </a:r>
                      <a:r>
                        <a:rPr lang="fr-FR" sz="1400" b="0" dirty="0">
                          <a:latin typeface="Marianne "/>
                          <a:ea typeface="Malgun Gothic" panose="020B0503020000020004" pitchFamily="34" charset="-127"/>
                        </a:rPr>
                        <a:t>et</a:t>
                      </a:r>
                      <a:r>
                        <a:rPr lang="fr-FR" sz="1400" b="1" dirty="0">
                          <a:latin typeface="Marianne "/>
                          <a:ea typeface="Malgun Gothic" panose="020B0503020000020004" pitchFamily="34" charset="-127"/>
                        </a:rPr>
                        <a:t> consultation de l’EFRAG </a:t>
                      </a:r>
                      <a:r>
                        <a:rPr lang="fr-FR" sz="1400" b="0" dirty="0">
                          <a:latin typeface="Marianne "/>
                          <a:ea typeface="Malgun Gothic" panose="020B0503020000020004" pitchFamily="34" charset="-127"/>
                        </a:rPr>
                        <a:t>entre 01/2024 et 03/2024 (60 jours)</a:t>
                      </a:r>
                    </a:p>
                    <a:p>
                      <a:pPr marL="0" marR="0" lvl="0" indent="0" algn="l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Marianne "/>
                          <a:ea typeface="Malgun Gothic" panose="020B0503020000020004" pitchFamily="34" charset="-127"/>
                        </a:rPr>
                        <a:t>Publication</a:t>
                      </a:r>
                      <a:r>
                        <a:rPr lang="fr-FR" sz="1400" dirty="0">
                          <a:latin typeface="Marianne "/>
                          <a:ea typeface="Malgun Gothic" panose="020B0503020000020004" pitchFamily="34" charset="-127"/>
                        </a:rPr>
                        <a:t> </a:t>
                      </a:r>
                      <a:r>
                        <a:rPr lang="fr-FR" sz="1400" b="1" dirty="0">
                          <a:latin typeface="Marianne "/>
                          <a:ea typeface="Malgun Gothic" panose="020B0503020000020004" pitchFamily="34" charset="-127"/>
                        </a:rPr>
                        <a:t>de l’avis final </a:t>
                      </a:r>
                      <a:r>
                        <a:rPr lang="fr-FR" sz="1400" dirty="0">
                          <a:latin typeface="Marianne "/>
                          <a:ea typeface="Malgun Gothic" panose="020B0503020000020004" pitchFamily="34" charset="-127"/>
                        </a:rPr>
                        <a:t>de l’EFRAG au S2 2024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Marianne "/>
                          <a:ea typeface="Malgun Gothic" panose="020B0503020000020004" pitchFamily="34" charset="-127"/>
                        </a:rPr>
                        <a:t>Consultation</a:t>
                      </a:r>
                      <a:r>
                        <a:rPr lang="fr-FR" sz="1400" dirty="0">
                          <a:latin typeface="Marianne "/>
                          <a:ea typeface="Malgun Gothic" panose="020B0503020000020004" pitchFamily="34" charset="-127"/>
                        </a:rPr>
                        <a:t> </a:t>
                      </a:r>
                      <a:r>
                        <a:rPr lang="fr-FR" sz="1400" b="1" dirty="0">
                          <a:latin typeface="Marianne "/>
                          <a:ea typeface="Malgun Gothic" panose="020B0503020000020004" pitchFamily="34" charset="-127"/>
                        </a:rPr>
                        <a:t>de l’ESMA </a:t>
                      </a:r>
                      <a:r>
                        <a:rPr lang="fr-FR" sz="1400" i="1" dirty="0">
                          <a:latin typeface="Marianne "/>
                          <a:ea typeface="Malgun Gothic" panose="020B0503020000020004" pitchFamily="34" charset="-127"/>
                        </a:rPr>
                        <a:t>date TBC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fr-FR" sz="1400" b="1" dirty="0">
                          <a:latin typeface="Marianne "/>
                          <a:ea typeface="Malgun Gothic" panose="020B0503020000020004" pitchFamily="34" charset="-127"/>
                        </a:rPr>
                        <a:t>Acte délégué </a:t>
                      </a:r>
                      <a:r>
                        <a:rPr lang="fr-FR" sz="1400" dirty="0">
                          <a:latin typeface="Marianne "/>
                          <a:ea typeface="Malgun Gothic" panose="020B0503020000020004" pitchFamily="34" charset="-127"/>
                        </a:rPr>
                        <a:t>de la Commission européenne </a:t>
                      </a:r>
                      <a:r>
                        <a:rPr lang="fr-FR" sz="1400" i="1" dirty="0">
                          <a:latin typeface="Marianne "/>
                          <a:ea typeface="Malgun Gothic" panose="020B0503020000020004" pitchFamily="34" charset="-127"/>
                        </a:rPr>
                        <a:t>date TBC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fr-FR" sz="1400" b="1" dirty="0">
                          <a:latin typeface="Marianne "/>
                          <a:ea typeface="Malgun Gothic" panose="020B0503020000020004" pitchFamily="34" charset="-127"/>
                        </a:rPr>
                        <a:t>Mise en application </a:t>
                      </a:r>
                      <a:r>
                        <a:rPr lang="fr-FR" sz="1400" dirty="0">
                          <a:latin typeface="Marianne "/>
                          <a:ea typeface="Malgun Gothic" panose="020B0503020000020004" pitchFamily="34" charset="-127"/>
                        </a:rPr>
                        <a:t>mi-2027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993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101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CE1421-9B92-4A3F-A093-CBCF80AE9DBE}"/>
              </a:ext>
            </a:extLst>
          </p:cNvPr>
          <p:cNvSpPr/>
          <p:nvPr/>
        </p:nvSpPr>
        <p:spPr>
          <a:xfrm>
            <a:off x="130627" y="318149"/>
            <a:ext cx="11193617" cy="5323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0" marR="0" lvl="0" indent="0" algn="ctr" defTabSz="727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 ExtraBold" panose="02000000000000000000" pitchFamily="2" charset="0"/>
                <a:ea typeface="Malgun Gothic" panose="020B0503020000020004" pitchFamily="34" charset="-127"/>
                <a:cs typeface="DejaVu Sans"/>
                <a:sym typeface="Arial"/>
              </a:rPr>
              <a:t>Le H2A définit le cadre de certification dans l’attente d’une norme européenne</a:t>
            </a:r>
          </a:p>
        </p:txBody>
      </p:sp>
      <p:sp>
        <p:nvSpPr>
          <p:cNvPr id="16" name="Espace réservé du numéro de diapositive 3">
            <a:extLst>
              <a:ext uri="{FF2B5EF4-FFF2-40B4-BE49-F238E27FC236}">
                <a16:creationId xmlns:a16="http://schemas.microsoft.com/office/drawing/2014/main" id="{09BF2371-0E22-4317-BD1A-4761F005DF3D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8784167" y="6277048"/>
            <a:ext cx="2540000" cy="457200"/>
          </a:xfrm>
        </p:spPr>
        <p:txBody>
          <a:bodyPr/>
          <a:lstStyle/>
          <a:p>
            <a:pPr marL="0" marR="0" lvl="0" indent="0" algn="r" defTabSz="58649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A6496296-A64C-42A4-ADA4-2E9F61A36384}" type="slidenum">
              <a:rPr kumimoji="0" lang="fr-FR" altLang="fr-FR" sz="1242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Marianne" panose="02000000000000000000" pitchFamily="2" charset="0"/>
                <a:ea typeface="Malgun Gothic" panose="020B0503020000020004" pitchFamily="34" charset="-127"/>
                <a:cs typeface="Arial"/>
                <a:sym typeface="Arial"/>
              </a:rPr>
              <a:pPr marL="0" marR="0" lvl="0" indent="0" algn="r" defTabSz="58649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8</a:t>
            </a:fld>
            <a:endParaRPr kumimoji="0" lang="fr-FR" altLang="fr-FR" sz="1242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Marianne" panose="02000000000000000000" pitchFamily="2" charset="0"/>
              <a:ea typeface="Malgun Gothic" panose="020B0503020000020004" pitchFamily="34" charset="-127"/>
              <a:cs typeface="Arial"/>
              <a:sym typeface="Arial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6E3D290-5C1C-4F3D-B69B-74CB366BDE23}"/>
              </a:ext>
            </a:extLst>
          </p:cNvPr>
          <p:cNvSpPr txBox="1"/>
          <p:nvPr/>
        </p:nvSpPr>
        <p:spPr>
          <a:xfrm>
            <a:off x="985017" y="1488971"/>
            <a:ext cx="402767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fr-FR" sz="1400" b="1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Conditions d’exercice de la mission de certification des informations de durabilité 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identiques à celles de la certification des comptes (déontologie, avis techniques puis normes européennes)</a:t>
            </a:r>
          </a:p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fr-FR" sz="1400" b="1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Durée des mandats 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: 6 ans avec possibilité de déroger à cette durée pour le 1</a:t>
            </a:r>
            <a:r>
              <a:rPr lang="fr-FR" sz="1400" baseline="30000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e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 mandat</a:t>
            </a:r>
          </a:p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fr-FR" sz="1400" b="1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Co-certification de durabilité 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obligatoire lors du passage de l’assurance limitée à une assurance raisonnable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87D0450-BB6F-4D32-82B1-3C712CEE84CA}"/>
              </a:ext>
            </a:extLst>
          </p:cNvPr>
          <p:cNvSpPr txBox="1"/>
          <p:nvPr/>
        </p:nvSpPr>
        <p:spPr>
          <a:xfrm>
            <a:off x="5213933" y="1381249"/>
            <a:ext cx="6237909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Assurance limitée durabilité n’est pas égale à assurance limitée </a:t>
            </a:r>
            <a:r>
              <a:rPr lang="fr-FR" sz="1400" b="1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audit financier</a:t>
            </a:r>
          </a:p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fr-FR" sz="1400" b="1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Caractère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 </a:t>
            </a:r>
            <a:r>
              <a:rPr lang="fr-FR" sz="1400" b="1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prospectif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 de certaines informations (jusqu’à 20 ans)</a:t>
            </a:r>
          </a:p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De nombreuses données à produire </a:t>
            </a:r>
            <a:r>
              <a:rPr lang="fr-FR" sz="1400" b="1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indépendantes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 les unes des autres</a:t>
            </a:r>
          </a:p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Impossibilité de prendre en considération pour le vérificateur le point de vue de </a:t>
            </a:r>
            <a:r>
              <a:rPr lang="fr-FR" sz="1400" b="1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toutes les parties prenantes </a:t>
            </a:r>
          </a:p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La vérificateur n’est pas le </a:t>
            </a:r>
            <a:r>
              <a:rPr lang="fr-FR" sz="1400" b="1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juge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 de la stratégie de l’entreprise et des choix opérés, mais les informations doivent permettre aux parties prenantes de se positionner</a:t>
            </a:r>
          </a:p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Nécessité de prendre en compte le fait que les entreprises devront construire un processus de reporting qui pourrait mettre </a:t>
            </a:r>
            <a:r>
              <a:rPr lang="fr-FR" sz="1400" b="1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plusieurs années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 à être totalement efficient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CEB9E1-ECF8-4C5A-ABA2-5CDBEBFA19C6}"/>
              </a:ext>
            </a:extLst>
          </p:cNvPr>
          <p:cNvSpPr/>
          <p:nvPr/>
        </p:nvSpPr>
        <p:spPr bwMode="auto">
          <a:xfrm rot="16200000">
            <a:off x="-243994" y="5151349"/>
            <a:ext cx="1790364" cy="493835"/>
          </a:xfrm>
          <a:prstGeom prst="rect">
            <a:avLst/>
          </a:prstGeom>
          <a:solidFill>
            <a:schemeClr val="bg2">
              <a:lumMod val="20000"/>
              <a:lumOff val="80000"/>
              <a:alpha val="50196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901700" algn="l"/>
              </a:tabLst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 Medium" panose="020000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CALENDRIER</a:t>
            </a:r>
          </a:p>
        </p:txBody>
      </p:sp>
      <p:graphicFrame>
        <p:nvGraphicFramePr>
          <p:cNvPr id="11" name="Tableau 5">
            <a:extLst>
              <a:ext uri="{FF2B5EF4-FFF2-40B4-BE49-F238E27FC236}">
                <a16:creationId xmlns:a16="http://schemas.microsoft.com/office/drawing/2014/main" id="{EA63C315-9AE5-4784-8055-29AFDF97A7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632151"/>
              </p:ext>
            </p:extLst>
          </p:nvPr>
        </p:nvGraphicFramePr>
        <p:xfrm>
          <a:off x="1268962" y="4503084"/>
          <a:ext cx="10182880" cy="170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6146">
                  <a:extLst>
                    <a:ext uri="{9D8B030D-6E8A-4147-A177-3AD203B41FA5}">
                      <a16:colId xmlns:a16="http://schemas.microsoft.com/office/drawing/2014/main" val="941879689"/>
                    </a:ext>
                  </a:extLst>
                </a:gridCol>
                <a:gridCol w="3292435">
                  <a:extLst>
                    <a:ext uri="{9D8B030D-6E8A-4147-A177-3AD203B41FA5}">
                      <a16:colId xmlns:a16="http://schemas.microsoft.com/office/drawing/2014/main" val="31368296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76103546"/>
                    </a:ext>
                  </a:extLst>
                </a:gridCol>
                <a:gridCol w="2264299">
                  <a:extLst>
                    <a:ext uri="{9D8B030D-6E8A-4147-A177-3AD203B41FA5}">
                      <a16:colId xmlns:a16="http://schemas.microsoft.com/office/drawing/2014/main" val="3775763706"/>
                    </a:ext>
                  </a:extLst>
                </a:gridCol>
              </a:tblGrid>
              <a:tr h="257452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Marianne 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accent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fr-FR" sz="1600" b="1" dirty="0">
                          <a:solidFill>
                            <a:srgbClr val="FFFFFF"/>
                          </a:solidFill>
                          <a:latin typeface="Marianne Medium" panose="02000000000000000000" pitchFamily="2" charset="0"/>
                          <a:ea typeface="Malgun Gothic" panose="020B0503020000020004" pitchFamily="34" charset="-127"/>
                        </a:rPr>
                        <a:t>2023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accent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fr-FR" sz="1600" b="1" dirty="0">
                          <a:solidFill>
                            <a:srgbClr val="FFFFFF"/>
                          </a:solidFill>
                          <a:latin typeface="Marianne Medium" panose="02000000000000000000" pitchFamily="2" charset="0"/>
                          <a:ea typeface="Malgun Gothic" panose="020B0503020000020004" pitchFamily="34" charset="-127"/>
                        </a:rPr>
                        <a:t>2024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accent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fr-FR" sz="1600" b="1" dirty="0">
                          <a:solidFill>
                            <a:srgbClr val="FFFFFF"/>
                          </a:solidFill>
                          <a:latin typeface="Marianne Medium" panose="02000000000000000000" pitchFamily="2" charset="0"/>
                          <a:ea typeface="Malgun Gothic" panose="020B0503020000020004" pitchFamily="34" charset="-127"/>
                        </a:rPr>
                        <a:t>2026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980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136908"/>
                  </a:ext>
                </a:extLst>
              </a:tr>
              <a:tr h="55352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Marianne "/>
                          <a:ea typeface="Malgun Gothic" panose="020B0503020000020004" pitchFamily="34" charset="-127"/>
                        </a:rPr>
                        <a:t>Certification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fr-FR" sz="1400" b="0" dirty="0">
                          <a:latin typeface="Marianne "/>
                          <a:ea typeface="Malgun Gothic" panose="020B0503020000020004" pitchFamily="34" charset="-127"/>
                        </a:rPr>
                        <a:t>Publication d’un </a:t>
                      </a:r>
                      <a:r>
                        <a:rPr lang="fr-FR" sz="1400" b="1" dirty="0">
                          <a:latin typeface="Marianne "/>
                          <a:ea typeface="Malgun Gothic" panose="020B0503020000020004" pitchFamily="34" charset="-127"/>
                        </a:rPr>
                        <a:t>avis technique par le</a:t>
                      </a:r>
                      <a:r>
                        <a:rPr lang="fr-FR" sz="1400" b="0" dirty="0">
                          <a:latin typeface="Marianne "/>
                          <a:ea typeface="Malgun Gothic" panose="020B0503020000020004" pitchFamily="34" charset="-127"/>
                        </a:rPr>
                        <a:t> </a:t>
                      </a:r>
                      <a:r>
                        <a:rPr lang="fr-FR" sz="1400" b="1" dirty="0">
                          <a:latin typeface="Marianne "/>
                          <a:ea typeface="Malgun Gothic" panose="020B0503020000020004" pitchFamily="34" charset="-127"/>
                        </a:rPr>
                        <a:t>H3C</a:t>
                      </a:r>
                      <a:r>
                        <a:rPr lang="fr-FR" sz="1400" b="0" dirty="0">
                          <a:latin typeface="Marianne "/>
                          <a:ea typeface="Malgun Gothic" panose="020B0503020000020004" pitchFamily="34" charset="-127"/>
                        </a:rPr>
                        <a:t> sur la vérification (en assurance limitée) du reporting de durabilité en 07/2023</a:t>
                      </a:r>
                    </a:p>
                    <a:p>
                      <a:pPr marL="0" marR="0" lvl="0" indent="0" algn="l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  <a:sym typeface="Wingdings" panose="05000000000000000000" pitchFamily="2" charset="2"/>
                        </a:rPr>
                        <a:t>Publication d’un exposé-sondage </a:t>
                      </a: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  <a:sym typeface="Wingdings" panose="05000000000000000000" pitchFamily="2" charset="2"/>
                        </a:rPr>
                        <a:t>ISSA 500 par l’IAASB 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  <a:sym typeface="Wingdings" panose="05000000000000000000" pitchFamily="2" charset="2"/>
                        </a:rPr>
                        <a:t>en 08/2023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Clr>
                          <a:schemeClr val="accent1">
                            <a:lumMod val="50000"/>
                          </a:schemeClr>
                        </a:buClr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  <a:sym typeface="Wingdings" panose="05000000000000000000" pitchFamily="2" charset="2"/>
                        </a:rPr>
                        <a:t>Adoption </a:t>
                      </a: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  <a:sym typeface="Wingdings" panose="05000000000000000000" pitchFamily="2" charset="2"/>
                        </a:rPr>
                        <a:t>ISSA 5000 par l’IAAB 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  <a:sym typeface="Wingdings" panose="05000000000000000000" pitchFamily="2" charset="2"/>
                        </a:rPr>
                        <a:t>en 09/2024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Clr>
                          <a:schemeClr val="accent1">
                            <a:lumMod val="50000"/>
                          </a:schemeClr>
                        </a:buClr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  <a:sym typeface="Wingdings" panose="05000000000000000000" pitchFamily="2" charset="2"/>
                        </a:rPr>
                        <a:t>Adoption de la </a:t>
                      </a: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  <a:sym typeface="Wingdings" panose="05000000000000000000" pitchFamily="2" charset="2"/>
                        </a:rPr>
                        <a:t>norme CE d’assurance limitée 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  <a:sym typeface="Wingdings" panose="05000000000000000000" pitchFamily="2" charset="2"/>
                        </a:rPr>
                        <a:t>en 10/2026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993149"/>
                  </a:ext>
                </a:extLst>
              </a:tr>
            </a:tbl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BB391D77-4A1A-45E5-9707-9B7A9689D2BB}"/>
              </a:ext>
            </a:extLst>
          </p:cNvPr>
          <p:cNvSpPr txBox="1"/>
          <p:nvPr/>
        </p:nvSpPr>
        <p:spPr>
          <a:xfrm>
            <a:off x="985017" y="966617"/>
            <a:ext cx="40276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3333CC"/>
              </a:buClr>
              <a:defRPr/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Marianne Medium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Transposition française de la CSRD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5C3E485-4427-4F08-B3A5-78A3CF8246BD}"/>
              </a:ext>
            </a:extLst>
          </p:cNvPr>
          <p:cNvSpPr txBox="1"/>
          <p:nvPr/>
        </p:nvSpPr>
        <p:spPr>
          <a:xfrm>
            <a:off x="5334330" y="966617"/>
            <a:ext cx="43576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3333CC"/>
              </a:buClr>
              <a:defRPr/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Marianne Medium" panose="02000000000000000000" pitchFamily="2" charset="0"/>
                <a:ea typeface="Malgun Gothic" panose="020B0503020000020004" pitchFamily="34" charset="-127"/>
                <a:sym typeface="Wingdings" panose="05000000000000000000" pitchFamily="2" charset="2"/>
              </a:rPr>
              <a:t>Avis technique du H3C (renommé H2A)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6E84F2-871C-477F-8D93-C4F442EF9714}"/>
              </a:ext>
            </a:extLst>
          </p:cNvPr>
          <p:cNvSpPr/>
          <p:nvPr/>
        </p:nvSpPr>
        <p:spPr bwMode="auto">
          <a:xfrm rot="16200000">
            <a:off x="-895094" y="2373423"/>
            <a:ext cx="3092568" cy="493835"/>
          </a:xfrm>
          <a:prstGeom prst="rect">
            <a:avLst/>
          </a:prstGeom>
          <a:solidFill>
            <a:schemeClr val="bg2">
              <a:lumMod val="20000"/>
              <a:lumOff val="80000"/>
              <a:alpha val="50196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901700" algn="l"/>
              </a:tabLst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 Medium" panose="020000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3904840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AB16E6FD-ED89-4441-A444-1DA8C8928C37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8784167" y="6237288"/>
            <a:ext cx="2540000" cy="457200"/>
          </a:xfrm>
        </p:spPr>
        <p:txBody>
          <a:bodyPr/>
          <a:lstStyle/>
          <a:p>
            <a:pPr marL="0" marR="0" lvl="0" indent="0" algn="r" defTabSz="58649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A6496296-A64C-42A4-ADA4-2E9F61A36384}" type="slidenum">
              <a:rPr kumimoji="0" lang="fr-FR" altLang="fr-FR" sz="1242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  <a:sym typeface="Arial"/>
              </a:rPr>
              <a:pPr marL="0" marR="0" lvl="0" indent="0" algn="r" defTabSz="58649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9</a:t>
            </a:fld>
            <a:endParaRPr kumimoji="0" lang="fr-FR" altLang="fr-FR" sz="1242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Arial"/>
              <a:sym typeface="Arial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DA5DEF2-A071-41F0-B55D-3F32981D5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524312"/>
              </p:ext>
            </p:extLst>
          </p:nvPr>
        </p:nvGraphicFramePr>
        <p:xfrm>
          <a:off x="1123101" y="1172581"/>
          <a:ext cx="7661066" cy="1148302"/>
        </p:xfrm>
        <a:graphic>
          <a:graphicData uri="http://schemas.openxmlformats.org/drawingml/2006/table">
            <a:tbl>
              <a:tblPr/>
              <a:tblGrid>
                <a:gridCol w="1345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8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8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63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fr-FR" sz="1800" b="1" noProof="0" dirty="0">
                          <a:solidFill>
                            <a:srgbClr val="FFFFFF"/>
                          </a:solidFill>
                          <a:latin typeface="Marianne Medium" panose="02000000000000000000" pitchFamily="2" charset="0"/>
                          <a:ea typeface="Malgun Gothic" panose="020B0503020000020004" pitchFamily="34" charset="-127"/>
                        </a:rPr>
                        <a:t>Projet de norme obligatoire pour les PME cotées</a:t>
                      </a:r>
                    </a:p>
                  </a:txBody>
                  <a:tcPr marL="83431" marR="83431" marT="83431" marB="83431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Lato Bold Bold"/>
                        </a:rPr>
                        <a:t>NORMES PME CÔTÉES</a:t>
                      </a:r>
                      <a:endParaRPr lang="en-US" sz="1100"/>
                    </a:p>
                  </a:txBody>
                  <a:tcPr marL="166861" marR="166861" marT="166861" marB="166861" anchor="ctr">
                    <a:lnL w="33372" cap="flat" cmpd="sng" algn="ctr">
                      <a:solidFill>
                        <a:srgbClr val="2627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3372" cap="flat" cmpd="sng" algn="ctr">
                      <a:solidFill>
                        <a:srgbClr val="2627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72" cap="flat" cmpd="sng" algn="ctr">
                      <a:solidFill>
                        <a:srgbClr val="2627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72" cap="flat" cmpd="sng" algn="ctr">
                      <a:solidFill>
                        <a:srgbClr val="2627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C3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Lato Bold Bold"/>
                        </a:rPr>
                        <a:t>NORMES PME CÔTÉES</a:t>
                      </a:r>
                      <a:endParaRPr lang="en-US" sz="1100"/>
                    </a:p>
                  </a:txBody>
                  <a:tcPr marL="166861" marR="166861" marT="166861" marB="166861" anchor="ctr">
                    <a:lnL w="33372" cap="flat" cmpd="sng" algn="ctr">
                      <a:solidFill>
                        <a:srgbClr val="2627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3372" cap="flat" cmpd="sng" algn="ctr">
                      <a:solidFill>
                        <a:srgbClr val="2627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72" cap="flat" cmpd="sng" algn="ctr">
                      <a:solidFill>
                        <a:srgbClr val="2627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72" cap="flat" cmpd="sng" algn="ctr">
                      <a:solidFill>
                        <a:srgbClr val="2627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C3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Lato Bold Bold"/>
                        </a:rPr>
                        <a:t>NORMES PME CÔTÉES</a:t>
                      </a:r>
                      <a:endParaRPr lang="en-US" sz="1100"/>
                    </a:p>
                  </a:txBody>
                  <a:tcPr marL="166861" marR="166861" marT="166861" marB="166861" anchor="ctr">
                    <a:lnL w="33372" cap="flat" cmpd="sng" algn="ctr">
                      <a:solidFill>
                        <a:srgbClr val="2627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3372" cap="flat" cmpd="sng" algn="ctr">
                      <a:solidFill>
                        <a:srgbClr val="2627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72" cap="flat" cmpd="sng" algn="ctr">
                      <a:solidFill>
                        <a:srgbClr val="2627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72" cap="flat" cmpd="sng" algn="ctr">
                      <a:solidFill>
                        <a:srgbClr val="2627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C3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Lato Bold Bold"/>
                        </a:rPr>
                        <a:t>NORMES PME CÔTÉES</a:t>
                      </a:r>
                      <a:endParaRPr lang="en-US" sz="1100"/>
                    </a:p>
                  </a:txBody>
                  <a:tcPr marL="166861" marR="166861" marT="166861" marB="166861" anchor="ctr">
                    <a:lnL w="33372" cap="flat" cmpd="sng" algn="ctr">
                      <a:solidFill>
                        <a:srgbClr val="2627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3372" cap="flat" cmpd="sng" algn="ctr">
                      <a:solidFill>
                        <a:srgbClr val="2627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72" cap="flat" cmpd="sng" algn="ctr">
                      <a:solidFill>
                        <a:srgbClr val="2627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72" cap="flat" cmpd="sng" algn="ctr">
                      <a:solidFill>
                        <a:srgbClr val="2627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352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Principes</a:t>
                      </a:r>
                    </a:p>
                  </a:txBody>
                  <a:tcPr marL="83431" marR="83431" marT="83431" marB="83431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fr-FR" sz="1600" noProof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Informations</a:t>
                      </a: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fr-FR" sz="1600" noProof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générales </a:t>
                      </a:r>
                    </a:p>
                  </a:txBody>
                  <a:tcPr marL="83431" marR="83431" marT="83431" marB="83431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fr-FR" sz="1600" noProof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Environnement</a:t>
                      </a:r>
                    </a:p>
                  </a:txBody>
                  <a:tcPr marL="83431" marR="83431" marT="83431" marB="83431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fr-FR" sz="1600" noProof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Social</a:t>
                      </a:r>
                    </a:p>
                  </a:txBody>
                  <a:tcPr marL="83431" marR="83431" marT="83431" marB="83431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fr-FR" sz="1600" noProof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Conduite des affaires</a:t>
                      </a:r>
                    </a:p>
                  </a:txBody>
                  <a:tcPr marL="83431" marR="83431" marT="83431" marB="83431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3B65C11-B254-47EE-BBFC-18C5C66E0C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311778"/>
              </p:ext>
            </p:extLst>
          </p:nvPr>
        </p:nvGraphicFramePr>
        <p:xfrm>
          <a:off x="1123099" y="2609743"/>
          <a:ext cx="7661066" cy="1196914"/>
        </p:xfrm>
        <a:graphic>
          <a:graphicData uri="http://schemas.openxmlformats.org/drawingml/2006/table">
            <a:tbl>
              <a:tblPr/>
              <a:tblGrid>
                <a:gridCol w="3830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0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fr-FR" sz="1800" b="1" noProof="0" dirty="0">
                          <a:solidFill>
                            <a:schemeClr val="tx1"/>
                          </a:solidFill>
                          <a:latin typeface="Marianne Medium" panose="02000000000000000000" pitchFamily="2" charset="0"/>
                          <a:ea typeface="Malgun Gothic" panose="020B0503020000020004" pitchFamily="34" charset="-127"/>
                        </a:rPr>
                        <a:t>Projet de norme volontaire pour les PME non cotées</a:t>
                      </a:r>
                    </a:p>
                  </a:txBody>
                  <a:tcPr marL="83431" marR="83431" marT="83431" marB="83431" anchor="ctr">
                    <a:lnL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Lato Bold Bold"/>
                        </a:rPr>
                        <a:t>NORME PME VOLONTAIRE</a:t>
                      </a:r>
                      <a:endParaRPr lang="en-US" sz="1100"/>
                    </a:p>
                  </a:txBody>
                  <a:tcPr marL="166861" marR="166861" marT="166861" marB="166861" anchor="ctr">
                    <a:lnL w="33372" cap="flat" cmpd="sng" algn="ctr">
                      <a:solidFill>
                        <a:srgbClr val="4C3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3372" cap="flat" cmpd="sng" algn="ctr">
                      <a:solidFill>
                        <a:srgbClr val="4C3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72" cap="flat" cmpd="sng" algn="ctr">
                      <a:solidFill>
                        <a:srgbClr val="4C3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72" cap="flat" cmpd="sng" algn="ctr">
                      <a:solidFill>
                        <a:srgbClr val="4C3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154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fr-FR" sz="1600" noProof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3 à 5 informations générales</a:t>
                      </a:r>
                    </a:p>
                  </a:txBody>
                  <a:tcPr marL="83431" marR="83431" marT="83431" marB="83431" anchor="ctr">
                    <a:lnL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fr-FR" sz="1600" noProof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Malgun Gothic" panose="020B0503020000020004" pitchFamily="34" charset="-127"/>
                        </a:rPr>
                        <a:t>Une 10aine d'indicateurs ESG</a:t>
                      </a:r>
                    </a:p>
                  </a:txBody>
                  <a:tcPr marL="83431" marR="83431" marT="83431" marB="83431" anchor="ctr">
                    <a:lnL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9">
            <a:extLst>
              <a:ext uri="{FF2B5EF4-FFF2-40B4-BE49-F238E27FC236}">
                <a16:creationId xmlns:a16="http://schemas.microsoft.com/office/drawing/2014/main" id="{39BED7CB-3FA8-4526-8F28-C4B96470E4A0}"/>
              </a:ext>
            </a:extLst>
          </p:cNvPr>
          <p:cNvSpPr txBox="1"/>
          <p:nvPr/>
        </p:nvSpPr>
        <p:spPr>
          <a:xfrm>
            <a:off x="9088967" y="1285000"/>
            <a:ext cx="2622737" cy="1938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2" charset="0"/>
                <a:ea typeface="Malgun Gothic" panose="020B0503020000020004" pitchFamily="34" charset="-127"/>
              </a:rPr>
              <a:t>Principales questions en débat :</a:t>
            </a:r>
          </a:p>
          <a:p>
            <a:pPr marL="222988" marR="0" lvl="1" indent="-1114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2" charset="0"/>
                <a:ea typeface="Malgun Gothic" panose="020B0503020000020004" pitchFamily="34" charset="-127"/>
              </a:rPr>
              <a:t>Approche de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50000"/>
                  </a:srgbClr>
                </a:solidFill>
                <a:effectLst/>
                <a:uLnTx/>
                <a:uFillTx/>
                <a:latin typeface="Marianne" panose="02000000000000000000" pitchFamily="2" charset="0"/>
                <a:ea typeface="Malgun Gothic" panose="020B0503020000020004" pitchFamily="34" charset="-127"/>
              </a:rPr>
              <a:t>matérialité</a:t>
            </a:r>
          </a:p>
          <a:p>
            <a:pPr marL="222988" marR="0" lvl="1" indent="-1114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2" charset="0"/>
                <a:ea typeface="Malgun Gothic" panose="020B0503020000020004" pitchFamily="34" charset="-127"/>
              </a:rPr>
              <a:t>Indicateurs de la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50000"/>
                  </a:srgbClr>
                </a:solidFill>
                <a:effectLst/>
                <a:uLnTx/>
                <a:uFillTx/>
                <a:latin typeface="Marianne" panose="02000000000000000000" pitchFamily="2" charset="0"/>
                <a:ea typeface="Malgun Gothic" panose="020B0503020000020004" pitchFamily="34" charset="-127"/>
              </a:rPr>
              <a:t>finance durable</a:t>
            </a:r>
          </a:p>
          <a:p>
            <a:pPr marL="222988" marR="0" lvl="1" indent="-1114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2" charset="0"/>
                <a:ea typeface="Malgun Gothic" panose="020B0503020000020004" pitchFamily="34" charset="-127"/>
              </a:rPr>
              <a:t>Indicateurs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50000"/>
                  </a:srgbClr>
                </a:solidFill>
                <a:effectLst/>
                <a:uLnTx/>
                <a:uFillTx/>
                <a:latin typeface="Marianne" panose="02000000000000000000" pitchFamily="2" charset="0"/>
                <a:ea typeface="Malgun Gothic" panose="020B0503020000020004" pitchFamily="34" charset="-127"/>
              </a:rPr>
              <a:t>sectoriels</a:t>
            </a:r>
          </a:p>
          <a:p>
            <a:pPr marL="222988" marR="0" lvl="1" indent="-1114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50000"/>
                  </a:srgbClr>
                </a:solidFill>
                <a:effectLst/>
                <a:uLnTx/>
                <a:uFillTx/>
                <a:latin typeface="Marianne" panose="02000000000000000000" pitchFamily="2" charset="0"/>
                <a:ea typeface="Malgun Gothic" panose="020B0503020000020004" pitchFamily="34" charset="-127"/>
              </a:rPr>
              <a:t>Niveau de détail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2" charset="0"/>
                <a:ea typeface="Malgun Gothic" panose="020B0503020000020004" pitchFamily="34" charset="-127"/>
              </a:rPr>
              <a:t>demandé</a:t>
            </a:r>
          </a:p>
          <a:p>
            <a:pPr marL="222988" marR="0" lvl="1" indent="-1114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50000"/>
                  </a:srgbClr>
                </a:solidFill>
                <a:effectLst/>
                <a:uLnTx/>
                <a:uFillTx/>
                <a:latin typeface="Marianne" panose="02000000000000000000" pitchFamily="2" charset="0"/>
                <a:ea typeface="Malgun Gothic" panose="020B0503020000020004" pitchFamily="34" charset="-127"/>
              </a:rPr>
              <a:t>Périmètre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2" charset="0"/>
                <a:ea typeface="Malgun Gothic" panose="020B0503020000020004" pitchFamily="34" charset="-127"/>
              </a:rPr>
              <a:t> de reporting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D14C77-C581-487B-8E1C-4CF4576E2A6C}"/>
              </a:ext>
            </a:extLst>
          </p:cNvPr>
          <p:cNvSpPr/>
          <p:nvPr/>
        </p:nvSpPr>
        <p:spPr bwMode="auto">
          <a:xfrm rot="16200000">
            <a:off x="-646561" y="2242288"/>
            <a:ext cx="2633251" cy="493835"/>
          </a:xfrm>
          <a:prstGeom prst="rect">
            <a:avLst/>
          </a:prstGeom>
          <a:solidFill>
            <a:schemeClr val="bg2">
              <a:lumMod val="20000"/>
              <a:lumOff val="80000"/>
              <a:alpha val="50196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901700" algn="l"/>
              </a:tabLst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 Medium" panose="020000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NORMES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634414-AE39-496A-B17A-24D948EE8C57}"/>
              </a:ext>
            </a:extLst>
          </p:cNvPr>
          <p:cNvSpPr/>
          <p:nvPr/>
        </p:nvSpPr>
        <p:spPr bwMode="auto">
          <a:xfrm rot="16200000">
            <a:off x="-395767" y="4866644"/>
            <a:ext cx="2133599" cy="493835"/>
          </a:xfrm>
          <a:prstGeom prst="rect">
            <a:avLst/>
          </a:prstGeom>
          <a:solidFill>
            <a:schemeClr val="bg2">
              <a:lumMod val="20000"/>
              <a:lumOff val="80000"/>
              <a:alpha val="50196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901700" algn="l"/>
              </a:tabLst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 Medium" panose="020000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CALENDRIER</a:t>
            </a:r>
          </a:p>
        </p:txBody>
      </p:sp>
      <p:cxnSp>
        <p:nvCxnSpPr>
          <p:cNvPr id="3" name="Connecteur : en arc 2">
            <a:extLst>
              <a:ext uri="{FF2B5EF4-FFF2-40B4-BE49-F238E27FC236}">
                <a16:creationId xmlns:a16="http://schemas.microsoft.com/office/drawing/2014/main" id="{663D7773-CD51-4B3D-A925-B9CA0232AE9F}"/>
              </a:ext>
            </a:extLst>
          </p:cNvPr>
          <p:cNvCxnSpPr>
            <a:cxnSpLocks/>
            <a:stCxn id="6" idx="3"/>
            <a:endCxn id="9" idx="0"/>
          </p:cNvCxnSpPr>
          <p:nvPr/>
        </p:nvCxnSpPr>
        <p:spPr bwMode="auto">
          <a:xfrm flipV="1">
            <a:off x="8784167" y="1285000"/>
            <a:ext cx="1616169" cy="461732"/>
          </a:xfrm>
          <a:prstGeom prst="curvedConnector4">
            <a:avLst>
              <a:gd name="adj1" fmla="val 9430"/>
              <a:gd name="adj2" fmla="val 173856"/>
            </a:avLst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24" name="Tableau 5">
            <a:extLst>
              <a:ext uri="{FF2B5EF4-FFF2-40B4-BE49-F238E27FC236}">
                <a16:creationId xmlns:a16="http://schemas.microsoft.com/office/drawing/2014/main" id="{B6D8E2DA-78D1-43F8-824C-840DF3F66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290612"/>
              </p:ext>
            </p:extLst>
          </p:nvPr>
        </p:nvGraphicFramePr>
        <p:xfrm>
          <a:off x="1183103" y="4046767"/>
          <a:ext cx="9649020" cy="213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5987">
                  <a:extLst>
                    <a:ext uri="{9D8B030D-6E8A-4147-A177-3AD203B41FA5}">
                      <a16:colId xmlns:a16="http://schemas.microsoft.com/office/drawing/2014/main" val="941879689"/>
                    </a:ext>
                  </a:extLst>
                </a:gridCol>
                <a:gridCol w="1783248">
                  <a:extLst>
                    <a:ext uri="{9D8B030D-6E8A-4147-A177-3AD203B41FA5}">
                      <a16:colId xmlns:a16="http://schemas.microsoft.com/office/drawing/2014/main" val="989165140"/>
                    </a:ext>
                  </a:extLst>
                </a:gridCol>
                <a:gridCol w="2096087">
                  <a:extLst>
                    <a:ext uri="{9D8B030D-6E8A-4147-A177-3AD203B41FA5}">
                      <a16:colId xmlns:a16="http://schemas.microsoft.com/office/drawing/2014/main" val="1207519430"/>
                    </a:ext>
                  </a:extLst>
                </a:gridCol>
                <a:gridCol w="2166424">
                  <a:extLst>
                    <a:ext uri="{9D8B030D-6E8A-4147-A177-3AD203B41FA5}">
                      <a16:colId xmlns:a16="http://schemas.microsoft.com/office/drawing/2014/main" val="2076103546"/>
                    </a:ext>
                  </a:extLst>
                </a:gridCol>
                <a:gridCol w="1927274">
                  <a:extLst>
                    <a:ext uri="{9D8B030D-6E8A-4147-A177-3AD203B41FA5}">
                      <a16:colId xmlns:a16="http://schemas.microsoft.com/office/drawing/2014/main" val="344871213"/>
                    </a:ext>
                  </a:extLst>
                </a:gridCol>
              </a:tblGrid>
              <a:tr h="257452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Marianne 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accent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fr-FR" sz="1600" b="1" dirty="0">
                          <a:solidFill>
                            <a:srgbClr val="FFFFFF"/>
                          </a:solidFill>
                          <a:latin typeface="Marianne "/>
                          <a:ea typeface="Malgun Gothic" panose="020B0503020000020004" pitchFamily="34" charset="-127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accent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fr-FR" sz="1600" b="1" dirty="0">
                          <a:solidFill>
                            <a:srgbClr val="FFFFFF"/>
                          </a:solidFill>
                          <a:latin typeface="Marianne "/>
                          <a:ea typeface="Malgun Gothic" panose="020B0503020000020004" pitchFamily="34" charset="-127"/>
                        </a:rPr>
                        <a:t>2024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accent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fr-FR" sz="1600" b="1" dirty="0">
                          <a:solidFill>
                            <a:srgbClr val="FFFFFF"/>
                          </a:solidFill>
                          <a:latin typeface="Marianne "/>
                          <a:ea typeface="Malgun Gothic" panose="020B0503020000020004" pitchFamily="34" charset="-127"/>
                        </a:rPr>
                        <a:t>2025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accent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fr-FR" sz="1600" b="1" dirty="0">
                          <a:solidFill>
                            <a:srgbClr val="FFFFFF"/>
                          </a:solidFill>
                          <a:latin typeface="Marianne "/>
                          <a:ea typeface="Malgun Gothic" panose="020B0503020000020004" pitchFamily="34" charset="-127"/>
                        </a:rPr>
                        <a:t>2026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136908"/>
                  </a:ext>
                </a:extLst>
              </a:tr>
              <a:tr h="72554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err="1">
                          <a:solidFill>
                            <a:schemeClr val="tx1"/>
                          </a:solidFill>
                          <a:latin typeface="Marianne "/>
                          <a:ea typeface="Malgun Gothic" panose="020B0503020000020004" pitchFamily="34" charset="-127"/>
                        </a:rPr>
                        <a:t>Norme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Marianne "/>
                          <a:ea typeface="Malgun Gothic" panose="020B0503020000020004" pitchFamily="34" charset="-127"/>
                        </a:rPr>
                        <a:t> pour les PME </a:t>
                      </a:r>
                      <a:r>
                        <a:rPr lang="en-GB" sz="1600" b="1" dirty="0" err="1">
                          <a:solidFill>
                            <a:schemeClr val="tx1"/>
                          </a:solidFill>
                          <a:latin typeface="Marianne "/>
                          <a:ea typeface="Malgun Gothic" panose="020B0503020000020004" pitchFamily="34" charset="-127"/>
                        </a:rPr>
                        <a:t>cotées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Marianne 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Marianne "/>
                          <a:ea typeface="Malgun Gothic" panose="020B0503020000020004" pitchFamily="34" charset="-127"/>
                        </a:rPr>
                        <a:t>Approbation</a:t>
                      </a:r>
                      <a:r>
                        <a:rPr lang="fr-FR" sz="1400" dirty="0">
                          <a:latin typeface="Marianne "/>
                          <a:ea typeface="Malgun Gothic" panose="020B0503020000020004" pitchFamily="34" charset="-127"/>
                        </a:rPr>
                        <a:t> des exposés-sondages par le </a:t>
                      </a:r>
                      <a:r>
                        <a:rPr lang="fr-FR" sz="1400" b="0" dirty="0">
                          <a:latin typeface="Marianne "/>
                          <a:ea typeface="Malgun Gothic" panose="020B0503020000020004" pitchFamily="34" charset="-127"/>
                        </a:rPr>
                        <a:t>TEG et du </a:t>
                      </a:r>
                      <a:r>
                        <a:rPr lang="fr-FR" sz="1400" b="0" dirty="0" err="1">
                          <a:latin typeface="Marianne "/>
                          <a:ea typeface="Malgun Gothic" panose="020B0503020000020004" pitchFamily="34" charset="-127"/>
                        </a:rPr>
                        <a:t>Board</a:t>
                      </a:r>
                      <a:r>
                        <a:rPr lang="fr-FR" sz="1400" b="0" dirty="0">
                          <a:latin typeface="Marianne "/>
                          <a:ea typeface="Malgun Gothic" panose="020B0503020000020004" pitchFamily="34" charset="-127"/>
                        </a:rPr>
                        <a:t> de l’EFRAG en 12/2023</a:t>
                      </a:r>
                      <a:endParaRPr lang="fr-FR" sz="1400" dirty="0">
                        <a:latin typeface="Marianne 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indent="0">
                        <a:buClr>
                          <a:schemeClr val="accent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fr-FR" sz="1400" b="1" dirty="0">
                          <a:latin typeface="Marianne "/>
                          <a:ea typeface="Malgun Gothic" panose="020B0503020000020004" pitchFamily="34" charset="-127"/>
                        </a:rPr>
                        <a:t>Publication des exposés-sondages </a:t>
                      </a:r>
                      <a:r>
                        <a:rPr lang="fr-FR" sz="1400" b="0" dirty="0">
                          <a:latin typeface="Marianne "/>
                          <a:ea typeface="Malgun Gothic" panose="020B0503020000020004" pitchFamily="34" charset="-127"/>
                        </a:rPr>
                        <a:t>et</a:t>
                      </a:r>
                      <a:r>
                        <a:rPr lang="fr-FR" sz="1400" b="1" dirty="0">
                          <a:latin typeface="Marianne "/>
                          <a:ea typeface="Malgun Gothic" panose="020B0503020000020004" pitchFamily="34" charset="-127"/>
                        </a:rPr>
                        <a:t> consultation </a:t>
                      </a:r>
                      <a:r>
                        <a:rPr lang="fr-FR" sz="1400" b="0" dirty="0">
                          <a:latin typeface="Marianne "/>
                          <a:ea typeface="Malgun Gothic" panose="020B0503020000020004" pitchFamily="34" charset="-127"/>
                        </a:rPr>
                        <a:t>de l’EFRAG entre 01/2024 et 05/2024 (4 mois)</a:t>
                      </a:r>
                    </a:p>
                    <a:p>
                      <a:pPr marL="0" marR="0" lvl="0" indent="0" algn="l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Marianne "/>
                          <a:ea typeface="Malgun Gothic" panose="020B0503020000020004" pitchFamily="34" charset="-127"/>
                        </a:rPr>
                        <a:t>Avis technique </a:t>
                      </a:r>
                      <a:r>
                        <a:rPr lang="fr-FR" sz="1400" b="0" dirty="0">
                          <a:latin typeface="Marianne "/>
                          <a:ea typeface="Malgun Gothic" panose="020B0503020000020004" pitchFamily="34" charset="-127"/>
                        </a:rPr>
                        <a:t>de l’EFRAG en 11/2023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fr-FR" sz="1400" b="1" dirty="0">
                          <a:latin typeface="Marianne "/>
                          <a:ea typeface="Malgun Gothic" panose="020B0503020000020004" pitchFamily="34" charset="-127"/>
                        </a:rPr>
                        <a:t>Acte délégué </a:t>
                      </a:r>
                      <a:r>
                        <a:rPr lang="fr-FR" sz="1400" dirty="0">
                          <a:latin typeface="Marianne "/>
                          <a:ea typeface="Malgun Gothic" panose="020B0503020000020004" pitchFamily="34" charset="-127"/>
                        </a:rPr>
                        <a:t>de la Commission européenne en 06/2025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fr-FR" sz="1400" b="1" dirty="0">
                          <a:latin typeface="Marianne "/>
                          <a:ea typeface="Malgun Gothic" panose="020B0503020000020004" pitchFamily="34" charset="-127"/>
                        </a:rPr>
                        <a:t>Mise en application </a:t>
                      </a:r>
                      <a:r>
                        <a:rPr lang="fr-FR" sz="1400" dirty="0">
                          <a:latin typeface="Marianne "/>
                          <a:ea typeface="Malgun Gothic" panose="020B0503020000020004" pitchFamily="34" charset="-127"/>
                        </a:rPr>
                        <a:t>pour une publication en 2027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993149"/>
                  </a:ext>
                </a:extLst>
              </a:tr>
              <a:tr h="631927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err="1">
                          <a:solidFill>
                            <a:schemeClr val="tx1"/>
                          </a:solidFill>
                          <a:latin typeface="Marianne "/>
                          <a:ea typeface="Malgun Gothic" panose="020B0503020000020004" pitchFamily="34" charset="-127"/>
                        </a:rPr>
                        <a:t>Norme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Marianne "/>
                          <a:ea typeface="Malgun Gothic" panose="020B0503020000020004" pitchFamily="34" charset="-127"/>
                        </a:rPr>
                        <a:t> pour les PME non </a:t>
                      </a:r>
                      <a:r>
                        <a:rPr lang="en-GB" sz="1600" b="1" dirty="0" err="1">
                          <a:solidFill>
                            <a:schemeClr val="tx1"/>
                          </a:solidFill>
                          <a:latin typeface="Marianne "/>
                          <a:ea typeface="Malgun Gothic" panose="020B0503020000020004" pitchFamily="34" charset="-127"/>
                        </a:rPr>
                        <a:t>cotées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Marianne 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1400" dirty="0">
                        <a:latin typeface="Marianne 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indent="0">
                        <a:buClr>
                          <a:schemeClr val="accent2"/>
                        </a:buClr>
                        <a:buFont typeface="Arial" panose="020B0604020202020204" pitchFamily="34" charset="0"/>
                        <a:buNone/>
                      </a:pPr>
                      <a:endParaRPr lang="fr-FR" sz="1400" dirty="0">
                        <a:latin typeface="Marianne 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1400" dirty="0">
                        <a:latin typeface="Marianne 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1400" dirty="0">
                        <a:latin typeface="Marianne 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734819"/>
                  </a:ext>
                </a:extLst>
              </a:tr>
            </a:tbl>
          </a:graphicData>
        </a:graphic>
      </p:graphicFrame>
      <p:sp>
        <p:nvSpPr>
          <p:cNvPr id="26" name="Ellipse 25">
            <a:extLst>
              <a:ext uri="{FF2B5EF4-FFF2-40B4-BE49-F238E27FC236}">
                <a16:creationId xmlns:a16="http://schemas.microsoft.com/office/drawing/2014/main" id="{38C3C4F3-576F-4D44-A026-34956BCBBC27}"/>
              </a:ext>
            </a:extLst>
          </p:cNvPr>
          <p:cNvSpPr/>
          <p:nvPr/>
        </p:nvSpPr>
        <p:spPr bwMode="auto">
          <a:xfrm>
            <a:off x="1300051" y="1294212"/>
            <a:ext cx="241368" cy="241368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E6E6E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901700" algn="l"/>
              </a:tabLst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 Medium" panose="020000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6CE58104-C351-41B8-9AB3-3B1397280F59}"/>
              </a:ext>
            </a:extLst>
          </p:cNvPr>
          <p:cNvSpPr/>
          <p:nvPr/>
        </p:nvSpPr>
        <p:spPr bwMode="auto">
          <a:xfrm>
            <a:off x="1300051" y="2722993"/>
            <a:ext cx="241368" cy="241368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E6E6E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901700" algn="l"/>
              </a:tabLst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 Medium" panose="020000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20F0BC-DF94-4DFA-AC84-37386F970CD5}"/>
              </a:ext>
            </a:extLst>
          </p:cNvPr>
          <p:cNvSpPr/>
          <p:nvPr/>
        </p:nvSpPr>
        <p:spPr>
          <a:xfrm>
            <a:off x="293857" y="318149"/>
            <a:ext cx="10917766" cy="5323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0" marR="0" lvl="0" indent="0" algn="ctr" defTabSz="727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2000" b="1" dirty="0">
                <a:solidFill>
                  <a:prstClr val="black"/>
                </a:solidFill>
                <a:latin typeface="Marianne ExtraBold" panose="02000000000000000000" pitchFamily="2" charset="0"/>
                <a:ea typeface="Malgun Gothic" panose="020B0503020000020004" pitchFamily="34" charset="-127"/>
                <a:cs typeface="DejaVu Sans"/>
                <a:sym typeface="Arial"/>
              </a:rPr>
              <a:t>Deux projets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 ExtraBold" panose="02000000000000000000" pitchFamily="2" charset="0"/>
                <a:ea typeface="Malgun Gothic" panose="020B0503020000020004" pitchFamily="34" charset="-127"/>
                <a:cs typeface="DejaVu Sans"/>
                <a:sym typeface="Arial"/>
              </a:rPr>
              <a:t> de normes </a:t>
            </a:r>
            <a:r>
              <a:rPr lang="fr-FR" sz="2000" b="1" dirty="0">
                <a:solidFill>
                  <a:prstClr val="black"/>
                </a:solidFill>
                <a:latin typeface="Marianne ExtraBold" panose="02000000000000000000" pitchFamily="2" charset="0"/>
                <a:ea typeface="Malgun Gothic" panose="020B0503020000020004" pitchFamily="34" charset="-127"/>
                <a:cs typeface="DejaVu Sans"/>
                <a:sym typeface="Arial"/>
              </a:rPr>
              <a:t>sont en cours de développement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 ExtraBold" panose="02000000000000000000" pitchFamily="2" charset="0"/>
                <a:ea typeface="Malgun Gothic" panose="020B0503020000020004" pitchFamily="34" charset="-127"/>
                <a:cs typeface="DejaVu Sans"/>
                <a:sym typeface="Arial"/>
              </a:rPr>
              <a:t>pour les PME (&lt;250 employés)</a:t>
            </a:r>
          </a:p>
        </p:txBody>
      </p:sp>
    </p:spTree>
    <p:extLst>
      <p:ext uri="{BB962C8B-B14F-4D97-AF65-F5344CB8AC3E}">
        <p14:creationId xmlns:p14="http://schemas.microsoft.com/office/powerpoint/2010/main" val="4189580431"/>
      </p:ext>
    </p:extLst>
  </p:cSld>
  <p:clrMapOvr>
    <a:masterClrMapping/>
  </p:clrMapOvr>
</p:sld>
</file>

<file path=ppt/theme/theme1.xml><?xml version="1.0" encoding="utf-8"?>
<a:theme xmlns:a="http://schemas.openxmlformats.org/drawingml/2006/main" name="3_Modèle par défaut">
  <a:themeElements>
    <a:clrScheme name="">
      <a:dk1>
        <a:srgbClr val="000000"/>
      </a:dk1>
      <a:lt1>
        <a:srgbClr val="CCEC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E2F4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Modèle par défaut">
      <a:majorFont>
        <a:latin typeface="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just">
          <a:spcAft>
            <a:spcPts val="0"/>
          </a:spcAft>
          <a:buSzPct val="80000"/>
          <a:tabLst>
            <a:tab pos="901700" algn="l"/>
          </a:tabLst>
          <a:defRPr sz="1600" kern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dele_presentation_ANC.potx" id="{70E73378-ECA8-4BD0-9926-3CEFF35796FA}" vid="{8730B41B-694D-4DCE-85C6-D49B2754C235}"/>
    </a:ext>
  </a:extLst>
</a:theme>
</file>

<file path=ppt/theme/theme2.xml><?xml version="1.0" encoding="utf-8"?>
<a:theme xmlns:a="http://schemas.openxmlformats.org/drawingml/2006/main" name="5_Modèle par défaut">
  <a:themeElements>
    <a:clrScheme name="">
      <a:dk1>
        <a:srgbClr val="000000"/>
      </a:dk1>
      <a:lt1>
        <a:srgbClr val="CCEC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E2F4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Modèle par défaut">
      <a:majorFont>
        <a:latin typeface="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just">
          <a:spcAft>
            <a:spcPts val="0"/>
          </a:spcAft>
          <a:buSzPct val="80000"/>
          <a:tabLst>
            <a:tab pos="901700" algn="l"/>
          </a:tabLst>
          <a:defRPr sz="1600" kern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dele_presentation_ANC.potx" id="{70E73378-ECA8-4BD0-9926-3CEFF35796FA}" vid="{8730B41B-694D-4DCE-85C6-D49B2754C235}"/>
    </a:ext>
  </a:extLst>
</a:theme>
</file>

<file path=ppt/theme/theme3.xml><?xml version="1.0" encoding="utf-8"?>
<a:theme xmlns:a="http://schemas.openxmlformats.org/drawingml/2006/main" name="PREMIER MINISTRE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0" id="{37C1200E-3D4A-7543-846E-734EA9CAF17D}" vid="{7797F982-CCA4-DB4D-AC08-18BFB5329DA2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56AE9CB11EA4418C4ABB3920A55A16" ma:contentTypeVersion="15" ma:contentTypeDescription="Create a new document." ma:contentTypeScope="" ma:versionID="81fa4385ed26366e81072206721ac361">
  <xsd:schema xmlns:xsd="http://www.w3.org/2001/XMLSchema" xmlns:xs="http://www.w3.org/2001/XMLSchema" xmlns:p="http://schemas.microsoft.com/office/2006/metadata/properties" xmlns:ns3="3d2bdaa3-7d1f-4626-b5af-d7564ba87b17" xmlns:ns4="784bff84-0bcf-4517-8bdf-fad4d4b8fb70" targetNamespace="http://schemas.microsoft.com/office/2006/metadata/properties" ma:root="true" ma:fieldsID="99ca83c19f13fac9cff77453cd6482ac" ns3:_="" ns4:_="">
    <xsd:import namespace="3d2bdaa3-7d1f-4626-b5af-d7564ba87b17"/>
    <xsd:import namespace="784bff84-0bcf-4517-8bdf-fad4d4b8fb7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2bdaa3-7d1f-4626-b5af-d7564ba87b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4bff84-0bcf-4517-8bdf-fad4d4b8fb7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d2bdaa3-7d1f-4626-b5af-d7564ba87b17" xsi:nil="true"/>
  </documentManagement>
</p:properties>
</file>

<file path=customXml/itemProps1.xml><?xml version="1.0" encoding="utf-8"?>
<ds:datastoreItem xmlns:ds="http://schemas.openxmlformats.org/officeDocument/2006/customXml" ds:itemID="{AB04F2C3-BBE2-4FE3-8D3E-DB6B1B6CB3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2bdaa3-7d1f-4626-b5af-d7564ba87b17"/>
    <ds:schemaRef ds:uri="784bff84-0bcf-4517-8bdf-fad4d4b8fb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F45D1A-96F1-4E7D-9223-91DF589D92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369AEE-5286-40F3-BDDA-E932B00677EE}">
  <ds:schemaRefs>
    <ds:schemaRef ds:uri="http://purl.org/dc/terms/"/>
    <ds:schemaRef ds:uri="http://schemas.microsoft.com/office/2006/documentManagement/types"/>
    <ds:schemaRef ds:uri="3d2bdaa3-7d1f-4626-b5af-d7564ba87b17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784bff84-0bcf-4517-8bdf-fad4d4b8fb7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11784</TotalTime>
  <Words>2899</Words>
  <Application>Microsoft Office PowerPoint</Application>
  <PresentationFormat>Grand écran</PresentationFormat>
  <Paragraphs>384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17</vt:i4>
      </vt:variant>
    </vt:vector>
  </HeadingPairs>
  <TitlesOfParts>
    <vt:vector size="31" baseType="lpstr">
      <vt:lpstr>Malgun Gothic</vt:lpstr>
      <vt:lpstr>Arial</vt:lpstr>
      <vt:lpstr>Calibri</vt:lpstr>
      <vt:lpstr>Marianne</vt:lpstr>
      <vt:lpstr>Marianne </vt:lpstr>
      <vt:lpstr>Marianne ExtraBold</vt:lpstr>
      <vt:lpstr>Marianne Medium</vt:lpstr>
      <vt:lpstr>Times New Roman</vt:lpstr>
      <vt:lpstr>Univers ExtendedPS</vt:lpstr>
      <vt:lpstr>Webdings</vt:lpstr>
      <vt:lpstr>Wingdings</vt:lpstr>
      <vt:lpstr>3_Modèle par défaut</vt:lpstr>
      <vt:lpstr>5_Modèle par défaut</vt:lpstr>
      <vt:lpstr>PREMIER MINISTRE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 ROUSSEL DE PREVILLE Clara</dc:creator>
  <cp:lastModifiedBy>DUVAUD Eric</cp:lastModifiedBy>
  <cp:revision>394</cp:revision>
  <cp:lastPrinted>2023-05-10T13:44:55Z</cp:lastPrinted>
  <dcterms:created xsi:type="dcterms:W3CDTF">2023-04-28T08:25:44Z</dcterms:created>
  <dcterms:modified xsi:type="dcterms:W3CDTF">2023-12-20T16:03:49Z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0x010100F856AE9CB11EA4418C4ABB3920A55A16</vt:lpwstr>
  </property>
</Properties>
</file>