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 id="2147483675" r:id="rId3"/>
  </p:sldMasterIdLst>
  <p:notesMasterIdLst>
    <p:notesMasterId r:id="rId21"/>
  </p:notesMasterIdLst>
  <p:handoutMasterIdLst>
    <p:handoutMasterId r:id="rId22"/>
  </p:handoutMasterIdLst>
  <p:sldIdLst>
    <p:sldId id="256" r:id="rId4"/>
    <p:sldId id="309" r:id="rId5"/>
    <p:sldId id="299" r:id="rId6"/>
    <p:sldId id="334" r:id="rId7"/>
    <p:sldId id="792" r:id="rId8"/>
    <p:sldId id="793" r:id="rId9"/>
    <p:sldId id="798" r:id="rId10"/>
    <p:sldId id="287" r:id="rId11"/>
    <p:sldId id="803" r:id="rId12"/>
    <p:sldId id="804" r:id="rId13"/>
    <p:sldId id="805" r:id="rId14"/>
    <p:sldId id="806" r:id="rId15"/>
    <p:sldId id="812" r:id="rId16"/>
    <p:sldId id="810" r:id="rId17"/>
    <p:sldId id="808" r:id="rId18"/>
    <p:sldId id="809" r:id="rId19"/>
    <p:sldId id="791" r:id="rId20"/>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336600"/>
    <a:srgbClr val="008000"/>
    <a:srgbClr val="D5FFD5"/>
    <a:srgbClr val="004A99"/>
    <a:srgbClr val="C8FCCE"/>
    <a:srgbClr val="004495"/>
    <a:srgbClr val="663300"/>
    <a:srgbClr val="CC99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291" autoAdjust="0"/>
  </p:normalViewPr>
  <p:slideViewPr>
    <p:cSldViewPr>
      <p:cViewPr varScale="1">
        <p:scale>
          <a:sx n="114" d="100"/>
          <a:sy n="114" d="100"/>
        </p:scale>
        <p:origin x="414" y="114"/>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51" d="100"/>
          <a:sy n="51" d="100"/>
        </p:scale>
        <p:origin x="297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61F929-B335-414D-BB47-BD62E3DC5625}" type="doc">
      <dgm:prSet loTypeId="urn:microsoft.com/office/officeart/2005/8/layout/pyramid2" loCatId="list" qsTypeId="urn:microsoft.com/office/officeart/2005/8/quickstyle/3d2" qsCatId="3D" csTypeId="urn:microsoft.com/office/officeart/2005/8/colors/accent5_4" csCatId="accent5" phldr="1"/>
      <dgm:spPr/>
      <dgm:t>
        <a:bodyPr/>
        <a:lstStyle/>
        <a:p>
          <a:endParaRPr lang="fr-FR"/>
        </a:p>
      </dgm:t>
    </dgm:pt>
    <dgm:pt modelId="{98D1E9A3-1DD0-40CC-8A97-B451D5410682}">
      <dgm:prSet phldrT="[Texte]" custT="1"/>
      <dgm:spPr>
        <a:ln>
          <a:solidFill>
            <a:schemeClr val="accent5">
              <a:lumMod val="5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52400" prstMaterial="matte">
          <a:bevelT w="127000" h="63500"/>
        </a:sp3d>
      </dgm:spPr>
      <dgm:t>
        <a:bodyPr/>
        <a:lstStyle/>
        <a:p>
          <a:pPr algn="l">
            <a:buClr>
              <a:srgbClr val="006600"/>
            </a:buClr>
            <a:buFont typeface="Wingdings" panose="05000000000000000000" pitchFamily="2" charset="2"/>
            <a:buChar char="þ"/>
          </a:pPr>
          <a:r>
            <a:rPr lang="fr-FR" sz="2800" b="1" dirty="0">
              <a:solidFill>
                <a:schemeClr val="accent5">
                  <a:lumMod val="50000"/>
                </a:schemeClr>
              </a:solidFill>
            </a:rPr>
            <a:t>Dans les objectifs</a:t>
          </a:r>
          <a:endParaRPr lang="fr-FR" sz="2800" dirty="0">
            <a:solidFill>
              <a:schemeClr val="accent5">
                <a:lumMod val="50000"/>
              </a:schemeClr>
            </a:solidFill>
          </a:endParaRPr>
        </a:p>
      </dgm:t>
    </dgm:pt>
    <dgm:pt modelId="{9E07CE4E-8D0D-48EA-BF90-987248D207DB}" type="parTrans" cxnId="{793844BF-C46B-4212-8C32-54FF6990F780}">
      <dgm:prSet/>
      <dgm:spPr/>
      <dgm:t>
        <a:bodyPr/>
        <a:lstStyle/>
        <a:p>
          <a:endParaRPr lang="fr-FR"/>
        </a:p>
      </dgm:t>
    </dgm:pt>
    <dgm:pt modelId="{D0E4111D-EE36-4BCF-9FD9-CBC14B313989}" type="sibTrans" cxnId="{793844BF-C46B-4212-8C32-54FF6990F780}">
      <dgm:prSet/>
      <dgm:spPr/>
      <dgm:t>
        <a:bodyPr/>
        <a:lstStyle/>
        <a:p>
          <a:endParaRPr lang="fr-FR"/>
        </a:p>
      </dgm:t>
    </dgm:pt>
    <dgm:pt modelId="{F5FFF8AC-56B7-4616-B69D-12C150F8D0EA}">
      <dgm:prSet phldrT="[Texte]" custT="1"/>
      <dgm:spPr>
        <a:ln>
          <a:solidFill>
            <a:schemeClr val="accent5">
              <a:lumMod val="5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52400" prstMaterial="matte">
          <a:bevelT w="127000" h="63500"/>
        </a:sp3d>
      </dgm:spPr>
      <dgm:t>
        <a:bodyPr/>
        <a:lstStyle/>
        <a:p>
          <a:pPr algn="l">
            <a:buClr>
              <a:srgbClr val="006600"/>
            </a:buClr>
            <a:buFont typeface="Wingdings" panose="05000000000000000000" pitchFamily="2" charset="2"/>
            <a:buChar char="þ"/>
          </a:pPr>
          <a:r>
            <a:rPr lang="fr-FR" sz="2800" b="1" dirty="0">
              <a:solidFill>
                <a:schemeClr val="accent5">
                  <a:lumMod val="50000"/>
                </a:schemeClr>
              </a:solidFill>
            </a:rPr>
            <a:t>Dans les sources du droit</a:t>
          </a:r>
          <a:endParaRPr lang="fr-FR" sz="2800" dirty="0">
            <a:solidFill>
              <a:schemeClr val="accent5">
                <a:lumMod val="50000"/>
              </a:schemeClr>
            </a:solidFill>
          </a:endParaRPr>
        </a:p>
      </dgm:t>
    </dgm:pt>
    <dgm:pt modelId="{EDE5A12C-1DD5-4E7E-972F-BDCC7715DA76}" type="parTrans" cxnId="{9EF5A456-CA9F-4B29-BC71-0F7B2A944CF7}">
      <dgm:prSet/>
      <dgm:spPr/>
      <dgm:t>
        <a:bodyPr/>
        <a:lstStyle/>
        <a:p>
          <a:endParaRPr lang="fr-FR"/>
        </a:p>
      </dgm:t>
    </dgm:pt>
    <dgm:pt modelId="{76B5AF0C-C54D-4BB3-8A88-8C01A40CA307}" type="sibTrans" cxnId="{9EF5A456-CA9F-4B29-BC71-0F7B2A944CF7}">
      <dgm:prSet/>
      <dgm:spPr/>
      <dgm:t>
        <a:bodyPr/>
        <a:lstStyle/>
        <a:p>
          <a:endParaRPr lang="fr-FR"/>
        </a:p>
      </dgm:t>
    </dgm:pt>
    <dgm:pt modelId="{316F7096-2C71-4D81-941F-A3FE1D19437B}">
      <dgm:prSet phldrT="[Texte]" custT="1"/>
      <dgm:spPr>
        <a:ln>
          <a:solidFill>
            <a:schemeClr val="accent5">
              <a:lumMod val="5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52400" prstMaterial="matte">
          <a:bevelT w="127000" h="63500"/>
        </a:sp3d>
      </dgm:spPr>
      <dgm:t>
        <a:bodyPr/>
        <a:lstStyle/>
        <a:p>
          <a:pPr algn="l">
            <a:buClr>
              <a:srgbClr val="006600"/>
            </a:buClr>
            <a:buFont typeface="Wingdings" panose="05000000000000000000" pitchFamily="2" charset="2"/>
            <a:buChar char="þ"/>
          </a:pPr>
          <a:r>
            <a:rPr lang="fr-FR" sz="2800" b="1" dirty="0">
              <a:solidFill>
                <a:schemeClr val="accent5">
                  <a:lumMod val="50000"/>
                </a:schemeClr>
              </a:solidFill>
            </a:rPr>
            <a:t>Dans les périmètres d’application</a:t>
          </a:r>
          <a:endParaRPr lang="fr-FR" sz="2800" dirty="0">
            <a:solidFill>
              <a:schemeClr val="accent5">
                <a:lumMod val="50000"/>
              </a:schemeClr>
            </a:solidFill>
          </a:endParaRPr>
        </a:p>
      </dgm:t>
    </dgm:pt>
    <dgm:pt modelId="{AF1800EF-9961-4420-A86F-FCE0EE9D687B}" type="parTrans" cxnId="{3D40883B-6A72-40AF-8DBE-C8280EFF460C}">
      <dgm:prSet/>
      <dgm:spPr/>
      <dgm:t>
        <a:bodyPr/>
        <a:lstStyle/>
        <a:p>
          <a:endParaRPr lang="fr-FR"/>
        </a:p>
      </dgm:t>
    </dgm:pt>
    <dgm:pt modelId="{39C07DB3-38A6-4225-8105-447171EEC5EA}" type="sibTrans" cxnId="{3D40883B-6A72-40AF-8DBE-C8280EFF460C}">
      <dgm:prSet/>
      <dgm:spPr/>
      <dgm:t>
        <a:bodyPr/>
        <a:lstStyle/>
        <a:p>
          <a:endParaRPr lang="fr-FR"/>
        </a:p>
      </dgm:t>
    </dgm:pt>
    <dgm:pt modelId="{B7904C50-C461-468E-AAA5-7618D7F784F5}">
      <dgm:prSet custT="1"/>
      <dgm:spPr>
        <a:ln>
          <a:solidFill>
            <a:schemeClr val="accent5">
              <a:lumMod val="5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52400" prstMaterial="matte">
          <a:bevelT w="127000" h="63500"/>
        </a:sp3d>
      </dgm:spPr>
      <dgm:t>
        <a:bodyPr/>
        <a:lstStyle/>
        <a:p>
          <a:pPr algn="l"/>
          <a:r>
            <a:rPr lang="fr-FR" sz="2800" b="1" dirty="0">
              <a:solidFill>
                <a:schemeClr val="accent5">
                  <a:lumMod val="50000"/>
                </a:schemeClr>
              </a:solidFill>
            </a:rPr>
            <a:t>Dans les avantages</a:t>
          </a:r>
        </a:p>
      </dgm:t>
    </dgm:pt>
    <dgm:pt modelId="{56292A1F-61C4-4511-98BD-91AC4DD08343}" type="parTrans" cxnId="{A77A15F4-EE3A-4DDB-8CFE-73DC5187E5F0}">
      <dgm:prSet/>
      <dgm:spPr/>
      <dgm:t>
        <a:bodyPr/>
        <a:lstStyle/>
        <a:p>
          <a:endParaRPr lang="fr-FR"/>
        </a:p>
      </dgm:t>
    </dgm:pt>
    <dgm:pt modelId="{D93904DD-31BE-4541-A03B-A36983667F97}" type="sibTrans" cxnId="{A77A15F4-EE3A-4DDB-8CFE-73DC5187E5F0}">
      <dgm:prSet/>
      <dgm:spPr/>
      <dgm:t>
        <a:bodyPr/>
        <a:lstStyle/>
        <a:p>
          <a:endParaRPr lang="fr-FR"/>
        </a:p>
      </dgm:t>
    </dgm:pt>
    <dgm:pt modelId="{7DF57F8D-ED51-4E42-9EC4-92D16845227D}" type="pres">
      <dgm:prSet presAssocID="{0361F929-B335-414D-BB47-BD62E3DC5625}" presName="compositeShape" presStyleCnt="0">
        <dgm:presLayoutVars>
          <dgm:dir/>
          <dgm:resizeHandles/>
        </dgm:presLayoutVars>
      </dgm:prSet>
      <dgm:spPr/>
    </dgm:pt>
    <dgm:pt modelId="{3FD631D9-4096-42C5-A230-690E265ACFC1}" type="pres">
      <dgm:prSet presAssocID="{0361F929-B335-414D-BB47-BD62E3DC5625}" presName="pyramid" presStyleLbl="node1" presStyleIdx="0" presStyleCnt="1" custLinFactNeighborX="-14255"/>
      <dgm:spPr/>
    </dgm:pt>
    <dgm:pt modelId="{B8657BE3-173D-48C5-B67E-8582188881AD}" type="pres">
      <dgm:prSet presAssocID="{0361F929-B335-414D-BB47-BD62E3DC5625}" presName="theList" presStyleCnt="0"/>
      <dgm:spPr/>
    </dgm:pt>
    <dgm:pt modelId="{34F420A4-250F-4B18-AC2E-D8BEA1438C08}" type="pres">
      <dgm:prSet presAssocID="{98D1E9A3-1DD0-40CC-8A97-B451D5410682}" presName="aNode" presStyleLbl="fgAcc1" presStyleIdx="0" presStyleCnt="4" custScaleX="222560" custLinFactY="16516" custLinFactNeighborX="37641" custLinFactNeighborY="100000">
        <dgm:presLayoutVars>
          <dgm:bulletEnabled val="1"/>
        </dgm:presLayoutVars>
      </dgm:prSet>
      <dgm:spPr/>
    </dgm:pt>
    <dgm:pt modelId="{C152F553-5881-4723-9B18-99E7EA948E1E}" type="pres">
      <dgm:prSet presAssocID="{98D1E9A3-1DD0-40CC-8A97-B451D5410682}" presName="aSpace" presStyleCnt="0"/>
      <dgm:spPr/>
    </dgm:pt>
    <dgm:pt modelId="{3157D18D-A7D5-4D0C-8DB7-49F81AC3BA3A}" type="pres">
      <dgm:prSet presAssocID="{F5FFF8AC-56B7-4616-B69D-12C150F8D0EA}" presName="aNode" presStyleLbl="fgAcc1" presStyleIdx="1" presStyleCnt="4" custScaleX="222560" custLinFactY="16516" custLinFactNeighborX="37641" custLinFactNeighborY="100000">
        <dgm:presLayoutVars>
          <dgm:bulletEnabled val="1"/>
        </dgm:presLayoutVars>
      </dgm:prSet>
      <dgm:spPr/>
    </dgm:pt>
    <dgm:pt modelId="{67CE3149-DA08-467C-9490-E9932A5E53A6}" type="pres">
      <dgm:prSet presAssocID="{F5FFF8AC-56B7-4616-B69D-12C150F8D0EA}" presName="aSpace" presStyleCnt="0"/>
      <dgm:spPr/>
    </dgm:pt>
    <dgm:pt modelId="{422F6C1E-40CD-4CB7-881F-69F4DA53211F}" type="pres">
      <dgm:prSet presAssocID="{316F7096-2C71-4D81-941F-A3FE1D19437B}" presName="aNode" presStyleLbl="fgAcc1" presStyleIdx="2" presStyleCnt="4" custScaleX="222560" custLinFactY="16516" custLinFactNeighborX="37641" custLinFactNeighborY="100000">
        <dgm:presLayoutVars>
          <dgm:bulletEnabled val="1"/>
        </dgm:presLayoutVars>
      </dgm:prSet>
      <dgm:spPr/>
    </dgm:pt>
    <dgm:pt modelId="{DDBD0226-9CE0-470D-BBC4-38367E78DFCF}" type="pres">
      <dgm:prSet presAssocID="{316F7096-2C71-4D81-941F-A3FE1D19437B}" presName="aSpace" presStyleCnt="0"/>
      <dgm:spPr/>
    </dgm:pt>
    <dgm:pt modelId="{BEEA6775-A9B8-4FE8-B068-784B5DC00773}" type="pres">
      <dgm:prSet presAssocID="{B7904C50-C461-468E-AAA5-7618D7F784F5}" presName="aNode" presStyleLbl="fgAcc1" presStyleIdx="3" presStyleCnt="4" custScaleX="222560" custLinFactY="19586" custLinFactNeighborX="36284" custLinFactNeighborY="100000">
        <dgm:presLayoutVars>
          <dgm:bulletEnabled val="1"/>
        </dgm:presLayoutVars>
      </dgm:prSet>
      <dgm:spPr/>
    </dgm:pt>
    <dgm:pt modelId="{BBA63FB8-AFAA-4D94-82E9-FF99995C41C2}" type="pres">
      <dgm:prSet presAssocID="{B7904C50-C461-468E-AAA5-7618D7F784F5}" presName="aSpace" presStyleCnt="0"/>
      <dgm:spPr/>
    </dgm:pt>
  </dgm:ptLst>
  <dgm:cxnLst>
    <dgm:cxn modelId="{265CD126-52CB-4834-A3EB-B1D4146843E6}" type="presOf" srcId="{98D1E9A3-1DD0-40CC-8A97-B451D5410682}" destId="{34F420A4-250F-4B18-AC2E-D8BEA1438C08}" srcOrd="0" destOrd="0" presId="urn:microsoft.com/office/officeart/2005/8/layout/pyramid2"/>
    <dgm:cxn modelId="{3D40883B-6A72-40AF-8DBE-C8280EFF460C}" srcId="{0361F929-B335-414D-BB47-BD62E3DC5625}" destId="{316F7096-2C71-4D81-941F-A3FE1D19437B}" srcOrd="2" destOrd="0" parTransId="{AF1800EF-9961-4420-A86F-FCE0EE9D687B}" sibTransId="{39C07DB3-38A6-4225-8105-447171EEC5EA}"/>
    <dgm:cxn modelId="{9704A56F-9F6A-4790-93B8-2BD9A86B3D44}" type="presOf" srcId="{B7904C50-C461-468E-AAA5-7618D7F784F5}" destId="{BEEA6775-A9B8-4FE8-B068-784B5DC00773}" srcOrd="0" destOrd="0" presId="urn:microsoft.com/office/officeart/2005/8/layout/pyramid2"/>
    <dgm:cxn modelId="{9EF5A456-CA9F-4B29-BC71-0F7B2A944CF7}" srcId="{0361F929-B335-414D-BB47-BD62E3DC5625}" destId="{F5FFF8AC-56B7-4616-B69D-12C150F8D0EA}" srcOrd="1" destOrd="0" parTransId="{EDE5A12C-1DD5-4E7E-972F-BDCC7715DA76}" sibTransId="{76B5AF0C-C54D-4BB3-8A88-8C01A40CA307}"/>
    <dgm:cxn modelId="{39568278-1AF1-4783-B7A9-274987CFB007}" type="presOf" srcId="{F5FFF8AC-56B7-4616-B69D-12C150F8D0EA}" destId="{3157D18D-A7D5-4D0C-8DB7-49F81AC3BA3A}" srcOrd="0" destOrd="0" presId="urn:microsoft.com/office/officeart/2005/8/layout/pyramid2"/>
    <dgm:cxn modelId="{AA10F8A7-12B2-47AF-B9D4-2CB417BF2EDD}" type="presOf" srcId="{0361F929-B335-414D-BB47-BD62E3DC5625}" destId="{7DF57F8D-ED51-4E42-9EC4-92D16845227D}" srcOrd="0" destOrd="0" presId="urn:microsoft.com/office/officeart/2005/8/layout/pyramid2"/>
    <dgm:cxn modelId="{793844BF-C46B-4212-8C32-54FF6990F780}" srcId="{0361F929-B335-414D-BB47-BD62E3DC5625}" destId="{98D1E9A3-1DD0-40CC-8A97-B451D5410682}" srcOrd="0" destOrd="0" parTransId="{9E07CE4E-8D0D-48EA-BF90-987248D207DB}" sibTransId="{D0E4111D-EE36-4BCF-9FD9-CBC14B313989}"/>
    <dgm:cxn modelId="{661040D7-EBAE-4E80-B9B0-3524A1347C4F}" type="presOf" srcId="{316F7096-2C71-4D81-941F-A3FE1D19437B}" destId="{422F6C1E-40CD-4CB7-881F-69F4DA53211F}" srcOrd="0" destOrd="0" presId="urn:microsoft.com/office/officeart/2005/8/layout/pyramid2"/>
    <dgm:cxn modelId="{A77A15F4-EE3A-4DDB-8CFE-73DC5187E5F0}" srcId="{0361F929-B335-414D-BB47-BD62E3DC5625}" destId="{B7904C50-C461-468E-AAA5-7618D7F784F5}" srcOrd="3" destOrd="0" parTransId="{56292A1F-61C4-4511-98BD-91AC4DD08343}" sibTransId="{D93904DD-31BE-4541-A03B-A36983667F97}"/>
    <dgm:cxn modelId="{9C1D66D2-A826-46A7-8AAB-32CD2FB8DCE1}" type="presParOf" srcId="{7DF57F8D-ED51-4E42-9EC4-92D16845227D}" destId="{3FD631D9-4096-42C5-A230-690E265ACFC1}" srcOrd="0" destOrd="0" presId="urn:microsoft.com/office/officeart/2005/8/layout/pyramid2"/>
    <dgm:cxn modelId="{74915731-F4F9-4B86-99FE-AC960918F51F}" type="presParOf" srcId="{7DF57F8D-ED51-4E42-9EC4-92D16845227D}" destId="{B8657BE3-173D-48C5-B67E-8582188881AD}" srcOrd="1" destOrd="0" presId="urn:microsoft.com/office/officeart/2005/8/layout/pyramid2"/>
    <dgm:cxn modelId="{4BF9D1E1-5429-4A86-849F-45377E2D70C4}" type="presParOf" srcId="{B8657BE3-173D-48C5-B67E-8582188881AD}" destId="{34F420A4-250F-4B18-AC2E-D8BEA1438C08}" srcOrd="0" destOrd="0" presId="urn:microsoft.com/office/officeart/2005/8/layout/pyramid2"/>
    <dgm:cxn modelId="{561E7475-CA44-4468-A7C3-A724D2A7AAF0}" type="presParOf" srcId="{B8657BE3-173D-48C5-B67E-8582188881AD}" destId="{C152F553-5881-4723-9B18-99E7EA948E1E}" srcOrd="1" destOrd="0" presId="urn:microsoft.com/office/officeart/2005/8/layout/pyramid2"/>
    <dgm:cxn modelId="{B1E1360F-D3E8-4F44-AAD6-B3211378F5ED}" type="presParOf" srcId="{B8657BE3-173D-48C5-B67E-8582188881AD}" destId="{3157D18D-A7D5-4D0C-8DB7-49F81AC3BA3A}" srcOrd="2" destOrd="0" presId="urn:microsoft.com/office/officeart/2005/8/layout/pyramid2"/>
    <dgm:cxn modelId="{C6AA076A-81D8-424E-AB7E-EF5CFFB7154B}" type="presParOf" srcId="{B8657BE3-173D-48C5-B67E-8582188881AD}" destId="{67CE3149-DA08-467C-9490-E9932A5E53A6}" srcOrd="3" destOrd="0" presId="urn:microsoft.com/office/officeart/2005/8/layout/pyramid2"/>
    <dgm:cxn modelId="{F2B7B4FA-BA5B-4E75-A4EC-B9C2E795DF9D}" type="presParOf" srcId="{B8657BE3-173D-48C5-B67E-8582188881AD}" destId="{422F6C1E-40CD-4CB7-881F-69F4DA53211F}" srcOrd="4" destOrd="0" presId="urn:microsoft.com/office/officeart/2005/8/layout/pyramid2"/>
    <dgm:cxn modelId="{858BBB57-3FD6-48BA-AFD4-7F87B4720741}" type="presParOf" srcId="{B8657BE3-173D-48C5-B67E-8582188881AD}" destId="{DDBD0226-9CE0-470D-BBC4-38367E78DFCF}" srcOrd="5" destOrd="0" presId="urn:microsoft.com/office/officeart/2005/8/layout/pyramid2"/>
    <dgm:cxn modelId="{0790CD65-8D0D-4894-A17B-C0B70B3D5B8E}" type="presParOf" srcId="{B8657BE3-173D-48C5-B67E-8582188881AD}" destId="{BEEA6775-A9B8-4FE8-B068-784B5DC00773}" srcOrd="6" destOrd="0" presId="urn:microsoft.com/office/officeart/2005/8/layout/pyramid2"/>
    <dgm:cxn modelId="{447B053F-D0F5-48EE-B28A-2A0593B7F25A}" type="presParOf" srcId="{B8657BE3-173D-48C5-B67E-8582188881AD}" destId="{BBA63FB8-AFAA-4D94-82E9-FF99995C41C2}"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E982E9-BAD2-492A-8209-614FFCE665F5}" type="doc">
      <dgm:prSet loTypeId="urn:microsoft.com/office/officeart/2005/8/layout/list1" loCatId="list" qsTypeId="urn:microsoft.com/office/officeart/2005/8/quickstyle/3d2" qsCatId="3D" csTypeId="urn:microsoft.com/office/officeart/2005/8/colors/colorful4" csCatId="colorful" phldr="1"/>
      <dgm:spPr/>
      <dgm:t>
        <a:bodyPr/>
        <a:lstStyle/>
        <a:p>
          <a:endParaRPr lang="fr-FR"/>
        </a:p>
      </dgm:t>
    </dgm:pt>
    <dgm:pt modelId="{5509C350-3AFC-415F-B8B4-FF4D2B5E14BF}">
      <dgm:prSet phldrT="[Texte]" custT="1"/>
      <dgm:spPr/>
      <dgm:t>
        <a:bodyPr/>
        <a:lstStyle/>
        <a:p>
          <a:r>
            <a:rPr lang="fr-FR" sz="1600" b="1" dirty="0">
              <a:latin typeface="Arial" panose="020B0604020202020204" pitchFamily="34" charset="0"/>
              <a:ea typeface="Times New Roman" panose="02020603050405020304" pitchFamily="18" charset="0"/>
            </a:rPr>
            <a:t>L’état des lieux : </a:t>
          </a:r>
          <a:r>
            <a:rPr lang="fr-FR" sz="1600" b="0" dirty="0">
              <a:latin typeface="Arial" panose="020B0604020202020204" pitchFamily="34" charset="0"/>
              <a:ea typeface="Times New Roman" panose="02020603050405020304" pitchFamily="18" charset="0"/>
            </a:rPr>
            <a:t>le diagnostic RSE </a:t>
          </a:r>
          <a:r>
            <a:rPr lang="fr-FR" sz="1600" b="1" dirty="0">
              <a:latin typeface="Arial" panose="020B0604020202020204" pitchFamily="34" charset="0"/>
              <a:ea typeface="Times New Roman" panose="02020603050405020304" pitchFamily="18" charset="0"/>
            </a:rPr>
            <a:t>et la cartographie des traitements pour le RGPD</a:t>
          </a:r>
          <a:endParaRPr lang="fr-FR" sz="1600" b="1" dirty="0"/>
        </a:p>
      </dgm:t>
    </dgm:pt>
    <dgm:pt modelId="{71CF7D13-4996-4CC6-A013-7D0B71D3D789}" type="parTrans" cxnId="{4033F1EA-C775-4D35-8DF0-F70F128A1CDD}">
      <dgm:prSet/>
      <dgm:spPr/>
      <dgm:t>
        <a:bodyPr/>
        <a:lstStyle/>
        <a:p>
          <a:endParaRPr lang="fr-FR"/>
        </a:p>
      </dgm:t>
    </dgm:pt>
    <dgm:pt modelId="{68703422-5B2C-4090-9AD5-A253EAA4F628}" type="sibTrans" cxnId="{4033F1EA-C775-4D35-8DF0-F70F128A1CDD}">
      <dgm:prSet/>
      <dgm:spPr/>
      <dgm:t>
        <a:bodyPr/>
        <a:lstStyle/>
        <a:p>
          <a:endParaRPr lang="fr-FR"/>
        </a:p>
      </dgm:t>
    </dgm:pt>
    <dgm:pt modelId="{03BF8B4B-7EE0-427D-8040-74538BF1E55B}">
      <dgm:prSet phldrT="[Texte]" custT="1"/>
      <dgm:spPr/>
      <dgm:t>
        <a:bodyPr/>
        <a:lstStyle/>
        <a:p>
          <a:r>
            <a:rPr lang="fr-FR" sz="1600" b="1" dirty="0">
              <a:latin typeface="Arial" panose="020B0604020202020204" pitchFamily="34" charset="0"/>
              <a:ea typeface="Times New Roman" panose="02020603050405020304" pitchFamily="18" charset="0"/>
            </a:rPr>
            <a:t>Définir les contours d’une nouvelle gouvernance</a:t>
          </a:r>
          <a:endParaRPr lang="fr-FR" sz="1600" b="1" dirty="0"/>
        </a:p>
      </dgm:t>
    </dgm:pt>
    <dgm:pt modelId="{0D8E292D-A564-40A5-86F6-8CE25474429C}" type="parTrans" cxnId="{C7F68667-35A5-4368-8D8C-21882296853D}">
      <dgm:prSet/>
      <dgm:spPr/>
      <dgm:t>
        <a:bodyPr/>
        <a:lstStyle/>
        <a:p>
          <a:endParaRPr lang="fr-FR"/>
        </a:p>
      </dgm:t>
    </dgm:pt>
    <dgm:pt modelId="{29A6D2C7-5462-43AC-ADAE-30544BEB5D63}" type="sibTrans" cxnId="{C7F68667-35A5-4368-8D8C-21882296853D}">
      <dgm:prSet/>
      <dgm:spPr/>
      <dgm:t>
        <a:bodyPr/>
        <a:lstStyle/>
        <a:p>
          <a:endParaRPr lang="fr-FR"/>
        </a:p>
      </dgm:t>
    </dgm:pt>
    <dgm:pt modelId="{F9CA591B-54D5-4173-870A-785F00192828}">
      <dgm:prSet phldrT="[Texte]" custT="1"/>
      <dgm:spPr/>
      <dgm:t>
        <a:bodyPr/>
        <a:lstStyle/>
        <a:p>
          <a:pPr>
            <a:buFont typeface="Arial" panose="020B0604020202020204" pitchFamily="34" charset="0"/>
            <a:buChar char="-"/>
          </a:pPr>
          <a:r>
            <a:rPr lang="fr-FR" sz="1600" b="1" dirty="0">
              <a:latin typeface="Arial" panose="020B0604020202020204" pitchFamily="34" charset="0"/>
              <a:ea typeface="Times New Roman" panose="02020603050405020304" pitchFamily="18" charset="0"/>
            </a:rPr>
            <a:t>Sensibiliser et former puis faire savoir </a:t>
          </a:r>
          <a:r>
            <a:rPr lang="fr-FR" sz="1600" b="0" dirty="0">
              <a:latin typeface="Arial" panose="020B0604020202020204" pitchFamily="34" charset="0"/>
              <a:ea typeface="Times New Roman" panose="02020603050405020304" pitchFamily="18" charset="0"/>
            </a:rPr>
            <a:t>(valoriser et communiquer) </a:t>
          </a:r>
          <a:endParaRPr lang="fr-FR" sz="1600" b="0" dirty="0"/>
        </a:p>
      </dgm:t>
    </dgm:pt>
    <dgm:pt modelId="{5C9ECE9C-4BE9-4636-8039-A94C23C556DA}" type="parTrans" cxnId="{CA76B848-4823-4B17-B853-2EBEC4FC5972}">
      <dgm:prSet/>
      <dgm:spPr/>
      <dgm:t>
        <a:bodyPr/>
        <a:lstStyle/>
        <a:p>
          <a:endParaRPr lang="fr-FR"/>
        </a:p>
      </dgm:t>
    </dgm:pt>
    <dgm:pt modelId="{52864E94-B7E8-46DE-A3FD-0101DDEAE694}" type="sibTrans" cxnId="{CA76B848-4823-4B17-B853-2EBEC4FC5972}">
      <dgm:prSet/>
      <dgm:spPr/>
      <dgm:t>
        <a:bodyPr/>
        <a:lstStyle/>
        <a:p>
          <a:endParaRPr lang="fr-FR"/>
        </a:p>
      </dgm:t>
    </dgm:pt>
    <dgm:pt modelId="{53D4A968-6F4E-44ED-A582-9BE4F10204DF}">
      <dgm:prSet custT="1"/>
      <dgm:spPr/>
      <dgm:t>
        <a:bodyPr/>
        <a:lstStyle/>
        <a:p>
          <a:r>
            <a:rPr lang="fr-FR" sz="1600" b="1" dirty="0">
              <a:latin typeface="Arial" panose="020B0604020202020204" pitchFamily="34" charset="0"/>
              <a:ea typeface="Times New Roman" panose="02020603050405020304" pitchFamily="18" charset="0"/>
            </a:rPr>
            <a:t>Mesurer et auditer : mettre en place un reporting RSE dans une démarche d’amélioration continue/audit RGPD</a:t>
          </a:r>
          <a:endParaRPr lang="fr-FR" sz="1600" b="1" dirty="0"/>
        </a:p>
      </dgm:t>
    </dgm:pt>
    <dgm:pt modelId="{A77ECC73-5648-4411-8913-021B4510B148}" type="parTrans" cxnId="{D59A231D-D7C9-48A2-9B3E-6AD061E7EBDA}">
      <dgm:prSet/>
      <dgm:spPr/>
      <dgm:t>
        <a:bodyPr/>
        <a:lstStyle/>
        <a:p>
          <a:endParaRPr lang="fr-FR"/>
        </a:p>
      </dgm:t>
    </dgm:pt>
    <dgm:pt modelId="{DA5C5B55-D666-44BF-83EF-1C916A2B9C42}" type="sibTrans" cxnId="{D59A231D-D7C9-48A2-9B3E-6AD061E7EBDA}">
      <dgm:prSet/>
      <dgm:spPr/>
      <dgm:t>
        <a:bodyPr/>
        <a:lstStyle/>
        <a:p>
          <a:endParaRPr lang="fr-FR"/>
        </a:p>
      </dgm:t>
    </dgm:pt>
    <dgm:pt modelId="{3914B34C-113C-48AF-9228-C36240FCE51A}" type="pres">
      <dgm:prSet presAssocID="{BEE982E9-BAD2-492A-8209-614FFCE665F5}" presName="linear" presStyleCnt="0">
        <dgm:presLayoutVars>
          <dgm:dir/>
          <dgm:animLvl val="lvl"/>
          <dgm:resizeHandles val="exact"/>
        </dgm:presLayoutVars>
      </dgm:prSet>
      <dgm:spPr/>
    </dgm:pt>
    <dgm:pt modelId="{8168E107-648F-41DF-8DDE-A38ED52340D2}" type="pres">
      <dgm:prSet presAssocID="{5509C350-3AFC-415F-B8B4-FF4D2B5E14BF}" presName="parentLin" presStyleCnt="0"/>
      <dgm:spPr/>
    </dgm:pt>
    <dgm:pt modelId="{16D79832-CE39-42D3-AB22-7D9125AAB86A}" type="pres">
      <dgm:prSet presAssocID="{5509C350-3AFC-415F-B8B4-FF4D2B5E14BF}" presName="parentLeftMargin" presStyleLbl="node1" presStyleIdx="0" presStyleCnt="4"/>
      <dgm:spPr/>
    </dgm:pt>
    <dgm:pt modelId="{D92C098A-0BC9-4D45-8973-0137CC2CD699}" type="pres">
      <dgm:prSet presAssocID="{5509C350-3AFC-415F-B8B4-FF4D2B5E14BF}" presName="parentText" presStyleLbl="node1" presStyleIdx="0" presStyleCnt="4" custScaleX="110792">
        <dgm:presLayoutVars>
          <dgm:chMax val="0"/>
          <dgm:bulletEnabled val="1"/>
        </dgm:presLayoutVars>
      </dgm:prSet>
      <dgm:spPr/>
    </dgm:pt>
    <dgm:pt modelId="{63FD2617-8EC1-43AA-AAF9-0AAD5576C853}" type="pres">
      <dgm:prSet presAssocID="{5509C350-3AFC-415F-B8B4-FF4D2B5E14BF}" presName="negativeSpace" presStyleCnt="0"/>
      <dgm:spPr/>
    </dgm:pt>
    <dgm:pt modelId="{9A42CE87-3CEE-47B8-8665-9D53DCE98B99}" type="pres">
      <dgm:prSet presAssocID="{5509C350-3AFC-415F-B8B4-FF4D2B5E14BF}" presName="childText" presStyleLbl="conFgAcc1" presStyleIdx="0" presStyleCnt="4">
        <dgm:presLayoutVars>
          <dgm:bulletEnabled val="1"/>
        </dgm:presLayoutVars>
      </dgm:prSet>
      <dgm:spPr/>
    </dgm:pt>
    <dgm:pt modelId="{0EB965B2-781A-4D7D-A110-1CD0F4627AF0}" type="pres">
      <dgm:prSet presAssocID="{68703422-5B2C-4090-9AD5-A253EAA4F628}" presName="spaceBetweenRectangles" presStyleCnt="0"/>
      <dgm:spPr/>
    </dgm:pt>
    <dgm:pt modelId="{E92ED06A-C89C-472E-B4D1-8A12DAC3501A}" type="pres">
      <dgm:prSet presAssocID="{03BF8B4B-7EE0-427D-8040-74538BF1E55B}" presName="parentLin" presStyleCnt="0"/>
      <dgm:spPr/>
    </dgm:pt>
    <dgm:pt modelId="{D216C0BE-E552-4AAE-AD7F-EF3425A3C68E}" type="pres">
      <dgm:prSet presAssocID="{03BF8B4B-7EE0-427D-8040-74538BF1E55B}" presName="parentLeftMargin" presStyleLbl="node1" presStyleIdx="0" presStyleCnt="4"/>
      <dgm:spPr/>
    </dgm:pt>
    <dgm:pt modelId="{01B449D8-E778-4D2D-BF3C-8C3754A7BC7E}" type="pres">
      <dgm:prSet presAssocID="{03BF8B4B-7EE0-427D-8040-74538BF1E55B}" presName="parentText" presStyleLbl="node1" presStyleIdx="1" presStyleCnt="4" custScaleX="110348">
        <dgm:presLayoutVars>
          <dgm:chMax val="0"/>
          <dgm:bulletEnabled val="1"/>
        </dgm:presLayoutVars>
      </dgm:prSet>
      <dgm:spPr/>
    </dgm:pt>
    <dgm:pt modelId="{F5FAFC7F-0656-4D49-81F9-8E7FD5C9D52A}" type="pres">
      <dgm:prSet presAssocID="{03BF8B4B-7EE0-427D-8040-74538BF1E55B}" presName="negativeSpace" presStyleCnt="0"/>
      <dgm:spPr/>
    </dgm:pt>
    <dgm:pt modelId="{83252526-F09F-46F1-AEF9-F9E23D41CB56}" type="pres">
      <dgm:prSet presAssocID="{03BF8B4B-7EE0-427D-8040-74538BF1E55B}" presName="childText" presStyleLbl="conFgAcc1" presStyleIdx="1" presStyleCnt="4">
        <dgm:presLayoutVars>
          <dgm:bulletEnabled val="1"/>
        </dgm:presLayoutVars>
      </dgm:prSet>
      <dgm:spPr/>
    </dgm:pt>
    <dgm:pt modelId="{5D29EC57-810F-435C-9E8E-CD14A80986C3}" type="pres">
      <dgm:prSet presAssocID="{29A6D2C7-5462-43AC-ADAE-30544BEB5D63}" presName="spaceBetweenRectangles" presStyleCnt="0"/>
      <dgm:spPr/>
    </dgm:pt>
    <dgm:pt modelId="{38B4372D-B762-4651-83EA-46C2F5CF843E}" type="pres">
      <dgm:prSet presAssocID="{F9CA591B-54D5-4173-870A-785F00192828}" presName="parentLin" presStyleCnt="0"/>
      <dgm:spPr/>
    </dgm:pt>
    <dgm:pt modelId="{311F79D8-A15D-41E6-88D6-5F81265A8F98}" type="pres">
      <dgm:prSet presAssocID="{F9CA591B-54D5-4173-870A-785F00192828}" presName="parentLeftMargin" presStyleLbl="node1" presStyleIdx="1" presStyleCnt="4"/>
      <dgm:spPr/>
    </dgm:pt>
    <dgm:pt modelId="{40879BB2-E6F1-41AE-B3F9-CDDBF9FA0ADE}" type="pres">
      <dgm:prSet presAssocID="{F9CA591B-54D5-4173-870A-785F00192828}" presName="parentText" presStyleLbl="node1" presStyleIdx="2" presStyleCnt="4" custScaleX="109112">
        <dgm:presLayoutVars>
          <dgm:chMax val="0"/>
          <dgm:bulletEnabled val="1"/>
        </dgm:presLayoutVars>
      </dgm:prSet>
      <dgm:spPr/>
    </dgm:pt>
    <dgm:pt modelId="{99778994-165F-4278-A1E2-D63F2A16852D}" type="pres">
      <dgm:prSet presAssocID="{F9CA591B-54D5-4173-870A-785F00192828}" presName="negativeSpace" presStyleCnt="0"/>
      <dgm:spPr/>
    </dgm:pt>
    <dgm:pt modelId="{96C78EFB-5093-460C-9EDD-301934FE127E}" type="pres">
      <dgm:prSet presAssocID="{F9CA591B-54D5-4173-870A-785F00192828}" presName="childText" presStyleLbl="conFgAcc1" presStyleIdx="2" presStyleCnt="4">
        <dgm:presLayoutVars>
          <dgm:bulletEnabled val="1"/>
        </dgm:presLayoutVars>
      </dgm:prSet>
      <dgm:spPr/>
    </dgm:pt>
    <dgm:pt modelId="{350E8468-388D-42F1-B835-89088A66F955}" type="pres">
      <dgm:prSet presAssocID="{52864E94-B7E8-46DE-A3FD-0101DDEAE694}" presName="spaceBetweenRectangles" presStyleCnt="0"/>
      <dgm:spPr/>
    </dgm:pt>
    <dgm:pt modelId="{3E558EEA-D94F-4349-B2A4-349A344A15F9}" type="pres">
      <dgm:prSet presAssocID="{53D4A968-6F4E-44ED-A582-9BE4F10204DF}" presName="parentLin" presStyleCnt="0"/>
      <dgm:spPr/>
    </dgm:pt>
    <dgm:pt modelId="{D0DADA08-798C-42E1-9F50-185C70BE109D}" type="pres">
      <dgm:prSet presAssocID="{53D4A968-6F4E-44ED-A582-9BE4F10204DF}" presName="parentLeftMargin" presStyleLbl="node1" presStyleIdx="2" presStyleCnt="4"/>
      <dgm:spPr/>
    </dgm:pt>
    <dgm:pt modelId="{C6C5C506-88D4-4655-A220-AB1C4CDBD322}" type="pres">
      <dgm:prSet presAssocID="{53D4A968-6F4E-44ED-A582-9BE4F10204DF}" presName="parentText" presStyleLbl="node1" presStyleIdx="3" presStyleCnt="4" custScaleX="109112">
        <dgm:presLayoutVars>
          <dgm:chMax val="0"/>
          <dgm:bulletEnabled val="1"/>
        </dgm:presLayoutVars>
      </dgm:prSet>
      <dgm:spPr/>
    </dgm:pt>
    <dgm:pt modelId="{6184A61D-FADD-4762-8A03-092929F28B85}" type="pres">
      <dgm:prSet presAssocID="{53D4A968-6F4E-44ED-A582-9BE4F10204DF}" presName="negativeSpace" presStyleCnt="0"/>
      <dgm:spPr/>
    </dgm:pt>
    <dgm:pt modelId="{6AB62B25-3D20-43C2-B9F6-E898CA13C1A7}" type="pres">
      <dgm:prSet presAssocID="{53D4A968-6F4E-44ED-A582-9BE4F10204DF}" presName="childText" presStyleLbl="conFgAcc1" presStyleIdx="3" presStyleCnt="4">
        <dgm:presLayoutVars>
          <dgm:bulletEnabled val="1"/>
        </dgm:presLayoutVars>
      </dgm:prSet>
      <dgm:spPr/>
    </dgm:pt>
  </dgm:ptLst>
  <dgm:cxnLst>
    <dgm:cxn modelId="{D59A231D-D7C9-48A2-9B3E-6AD061E7EBDA}" srcId="{BEE982E9-BAD2-492A-8209-614FFCE665F5}" destId="{53D4A968-6F4E-44ED-A582-9BE4F10204DF}" srcOrd="3" destOrd="0" parTransId="{A77ECC73-5648-4411-8913-021B4510B148}" sibTransId="{DA5C5B55-D666-44BF-83EF-1C916A2B9C42}"/>
    <dgm:cxn modelId="{B6F38132-4E71-41BB-B1EB-A4A4CCBAF376}" type="presOf" srcId="{03BF8B4B-7EE0-427D-8040-74538BF1E55B}" destId="{D216C0BE-E552-4AAE-AD7F-EF3425A3C68E}" srcOrd="0" destOrd="0" presId="urn:microsoft.com/office/officeart/2005/8/layout/list1"/>
    <dgm:cxn modelId="{C7F68667-35A5-4368-8D8C-21882296853D}" srcId="{BEE982E9-BAD2-492A-8209-614FFCE665F5}" destId="{03BF8B4B-7EE0-427D-8040-74538BF1E55B}" srcOrd="1" destOrd="0" parTransId="{0D8E292D-A564-40A5-86F6-8CE25474429C}" sibTransId="{29A6D2C7-5462-43AC-ADAE-30544BEB5D63}"/>
    <dgm:cxn modelId="{CA76B848-4823-4B17-B853-2EBEC4FC5972}" srcId="{BEE982E9-BAD2-492A-8209-614FFCE665F5}" destId="{F9CA591B-54D5-4173-870A-785F00192828}" srcOrd="2" destOrd="0" parTransId="{5C9ECE9C-4BE9-4636-8039-A94C23C556DA}" sibTransId="{52864E94-B7E8-46DE-A3FD-0101DDEAE694}"/>
    <dgm:cxn modelId="{15F10749-E5DB-40F2-B95F-7514FEEFD517}" type="presOf" srcId="{03BF8B4B-7EE0-427D-8040-74538BF1E55B}" destId="{01B449D8-E778-4D2D-BF3C-8C3754A7BC7E}" srcOrd="1" destOrd="0" presId="urn:microsoft.com/office/officeart/2005/8/layout/list1"/>
    <dgm:cxn modelId="{2408DD58-6DAC-4F96-B28E-9FD9D683A9DA}" type="presOf" srcId="{F9CA591B-54D5-4173-870A-785F00192828}" destId="{311F79D8-A15D-41E6-88D6-5F81265A8F98}" srcOrd="0" destOrd="0" presId="urn:microsoft.com/office/officeart/2005/8/layout/list1"/>
    <dgm:cxn modelId="{371E15CA-410D-41ED-880F-6C0A84BD5400}" type="presOf" srcId="{F9CA591B-54D5-4173-870A-785F00192828}" destId="{40879BB2-E6F1-41AE-B3F9-CDDBF9FA0ADE}" srcOrd="1" destOrd="0" presId="urn:microsoft.com/office/officeart/2005/8/layout/list1"/>
    <dgm:cxn modelId="{9F3B27CF-03E1-44E0-91CA-1A29B90070FA}" type="presOf" srcId="{5509C350-3AFC-415F-B8B4-FF4D2B5E14BF}" destId="{16D79832-CE39-42D3-AB22-7D9125AAB86A}" srcOrd="0" destOrd="0" presId="urn:microsoft.com/office/officeart/2005/8/layout/list1"/>
    <dgm:cxn modelId="{CF9497CF-0F55-44D6-A89A-D71C6AF61D86}" type="presOf" srcId="{5509C350-3AFC-415F-B8B4-FF4D2B5E14BF}" destId="{D92C098A-0BC9-4D45-8973-0137CC2CD699}" srcOrd="1" destOrd="0" presId="urn:microsoft.com/office/officeart/2005/8/layout/list1"/>
    <dgm:cxn modelId="{5B5558D6-E5B3-44C8-BA36-AC11CFD85F38}" type="presOf" srcId="{BEE982E9-BAD2-492A-8209-614FFCE665F5}" destId="{3914B34C-113C-48AF-9228-C36240FCE51A}" srcOrd="0" destOrd="0" presId="urn:microsoft.com/office/officeart/2005/8/layout/list1"/>
    <dgm:cxn modelId="{4033F1EA-C775-4D35-8DF0-F70F128A1CDD}" srcId="{BEE982E9-BAD2-492A-8209-614FFCE665F5}" destId="{5509C350-3AFC-415F-B8B4-FF4D2B5E14BF}" srcOrd="0" destOrd="0" parTransId="{71CF7D13-4996-4CC6-A013-7D0B71D3D789}" sibTransId="{68703422-5B2C-4090-9AD5-A253EAA4F628}"/>
    <dgm:cxn modelId="{5F3CC1EF-0C15-4230-A87A-2AFA315A08C5}" type="presOf" srcId="{53D4A968-6F4E-44ED-A582-9BE4F10204DF}" destId="{D0DADA08-798C-42E1-9F50-185C70BE109D}" srcOrd="0" destOrd="0" presId="urn:microsoft.com/office/officeart/2005/8/layout/list1"/>
    <dgm:cxn modelId="{159268FC-C587-4AD8-94FE-1EDA5B526DAB}" type="presOf" srcId="{53D4A968-6F4E-44ED-A582-9BE4F10204DF}" destId="{C6C5C506-88D4-4655-A220-AB1C4CDBD322}" srcOrd="1" destOrd="0" presId="urn:microsoft.com/office/officeart/2005/8/layout/list1"/>
    <dgm:cxn modelId="{CE39CA4E-D749-4465-8014-594710081B2C}" type="presParOf" srcId="{3914B34C-113C-48AF-9228-C36240FCE51A}" destId="{8168E107-648F-41DF-8DDE-A38ED52340D2}" srcOrd="0" destOrd="0" presId="urn:microsoft.com/office/officeart/2005/8/layout/list1"/>
    <dgm:cxn modelId="{C1D89B8E-E156-4598-AE7C-D297DE82E404}" type="presParOf" srcId="{8168E107-648F-41DF-8DDE-A38ED52340D2}" destId="{16D79832-CE39-42D3-AB22-7D9125AAB86A}" srcOrd="0" destOrd="0" presId="urn:microsoft.com/office/officeart/2005/8/layout/list1"/>
    <dgm:cxn modelId="{14FCAFAB-3C6C-460B-894D-3636C9531DDA}" type="presParOf" srcId="{8168E107-648F-41DF-8DDE-A38ED52340D2}" destId="{D92C098A-0BC9-4D45-8973-0137CC2CD699}" srcOrd="1" destOrd="0" presId="urn:microsoft.com/office/officeart/2005/8/layout/list1"/>
    <dgm:cxn modelId="{CC476979-1BD5-47E1-919C-A6414140F925}" type="presParOf" srcId="{3914B34C-113C-48AF-9228-C36240FCE51A}" destId="{63FD2617-8EC1-43AA-AAF9-0AAD5576C853}" srcOrd="1" destOrd="0" presId="urn:microsoft.com/office/officeart/2005/8/layout/list1"/>
    <dgm:cxn modelId="{72E0ED00-A94C-43B5-B7BA-7EA0636EBF1F}" type="presParOf" srcId="{3914B34C-113C-48AF-9228-C36240FCE51A}" destId="{9A42CE87-3CEE-47B8-8665-9D53DCE98B99}" srcOrd="2" destOrd="0" presId="urn:microsoft.com/office/officeart/2005/8/layout/list1"/>
    <dgm:cxn modelId="{067140E6-600B-4D0D-BC0C-CA41F1C647AC}" type="presParOf" srcId="{3914B34C-113C-48AF-9228-C36240FCE51A}" destId="{0EB965B2-781A-4D7D-A110-1CD0F4627AF0}" srcOrd="3" destOrd="0" presId="urn:microsoft.com/office/officeart/2005/8/layout/list1"/>
    <dgm:cxn modelId="{44CBB6B5-E8BE-40B4-8BDC-2BA10639DCB1}" type="presParOf" srcId="{3914B34C-113C-48AF-9228-C36240FCE51A}" destId="{E92ED06A-C89C-472E-B4D1-8A12DAC3501A}" srcOrd="4" destOrd="0" presId="urn:microsoft.com/office/officeart/2005/8/layout/list1"/>
    <dgm:cxn modelId="{1EE9EAE1-2B08-4124-ADD3-3889FD465B91}" type="presParOf" srcId="{E92ED06A-C89C-472E-B4D1-8A12DAC3501A}" destId="{D216C0BE-E552-4AAE-AD7F-EF3425A3C68E}" srcOrd="0" destOrd="0" presId="urn:microsoft.com/office/officeart/2005/8/layout/list1"/>
    <dgm:cxn modelId="{7ADD0701-3088-497E-A8CF-F965044466E3}" type="presParOf" srcId="{E92ED06A-C89C-472E-B4D1-8A12DAC3501A}" destId="{01B449D8-E778-4D2D-BF3C-8C3754A7BC7E}" srcOrd="1" destOrd="0" presId="urn:microsoft.com/office/officeart/2005/8/layout/list1"/>
    <dgm:cxn modelId="{B390B42A-6E52-4021-9FAE-6A7BF4135E87}" type="presParOf" srcId="{3914B34C-113C-48AF-9228-C36240FCE51A}" destId="{F5FAFC7F-0656-4D49-81F9-8E7FD5C9D52A}" srcOrd="5" destOrd="0" presId="urn:microsoft.com/office/officeart/2005/8/layout/list1"/>
    <dgm:cxn modelId="{26D795A8-7D92-45C4-A566-04D1B3EB1709}" type="presParOf" srcId="{3914B34C-113C-48AF-9228-C36240FCE51A}" destId="{83252526-F09F-46F1-AEF9-F9E23D41CB56}" srcOrd="6" destOrd="0" presId="urn:microsoft.com/office/officeart/2005/8/layout/list1"/>
    <dgm:cxn modelId="{669F1313-53C4-499E-9B05-05259F70B3E7}" type="presParOf" srcId="{3914B34C-113C-48AF-9228-C36240FCE51A}" destId="{5D29EC57-810F-435C-9E8E-CD14A80986C3}" srcOrd="7" destOrd="0" presId="urn:microsoft.com/office/officeart/2005/8/layout/list1"/>
    <dgm:cxn modelId="{49971060-414A-4E4D-8BD0-157242FF84A7}" type="presParOf" srcId="{3914B34C-113C-48AF-9228-C36240FCE51A}" destId="{38B4372D-B762-4651-83EA-46C2F5CF843E}" srcOrd="8" destOrd="0" presId="urn:microsoft.com/office/officeart/2005/8/layout/list1"/>
    <dgm:cxn modelId="{0AE09AAE-982B-44A7-A563-A342794816BB}" type="presParOf" srcId="{38B4372D-B762-4651-83EA-46C2F5CF843E}" destId="{311F79D8-A15D-41E6-88D6-5F81265A8F98}" srcOrd="0" destOrd="0" presId="urn:microsoft.com/office/officeart/2005/8/layout/list1"/>
    <dgm:cxn modelId="{5110A97E-B197-40FF-9E5A-A86AB9815470}" type="presParOf" srcId="{38B4372D-B762-4651-83EA-46C2F5CF843E}" destId="{40879BB2-E6F1-41AE-B3F9-CDDBF9FA0ADE}" srcOrd="1" destOrd="0" presId="urn:microsoft.com/office/officeart/2005/8/layout/list1"/>
    <dgm:cxn modelId="{B84AAEA3-C705-421E-988B-F0E4FB7317C5}" type="presParOf" srcId="{3914B34C-113C-48AF-9228-C36240FCE51A}" destId="{99778994-165F-4278-A1E2-D63F2A16852D}" srcOrd="9" destOrd="0" presId="urn:microsoft.com/office/officeart/2005/8/layout/list1"/>
    <dgm:cxn modelId="{9D74C6A1-1F27-4580-BBCF-9F17234CC272}" type="presParOf" srcId="{3914B34C-113C-48AF-9228-C36240FCE51A}" destId="{96C78EFB-5093-460C-9EDD-301934FE127E}" srcOrd="10" destOrd="0" presId="urn:microsoft.com/office/officeart/2005/8/layout/list1"/>
    <dgm:cxn modelId="{5D63378B-B48E-4704-A11D-54220FB0EAA2}" type="presParOf" srcId="{3914B34C-113C-48AF-9228-C36240FCE51A}" destId="{350E8468-388D-42F1-B835-89088A66F955}" srcOrd="11" destOrd="0" presId="urn:microsoft.com/office/officeart/2005/8/layout/list1"/>
    <dgm:cxn modelId="{FC375FBC-0716-4668-A6C2-126E2BEB39CD}" type="presParOf" srcId="{3914B34C-113C-48AF-9228-C36240FCE51A}" destId="{3E558EEA-D94F-4349-B2A4-349A344A15F9}" srcOrd="12" destOrd="0" presId="urn:microsoft.com/office/officeart/2005/8/layout/list1"/>
    <dgm:cxn modelId="{866E8931-7D5F-4B2A-ACE7-9D125634C05A}" type="presParOf" srcId="{3E558EEA-D94F-4349-B2A4-349A344A15F9}" destId="{D0DADA08-798C-42E1-9F50-185C70BE109D}" srcOrd="0" destOrd="0" presId="urn:microsoft.com/office/officeart/2005/8/layout/list1"/>
    <dgm:cxn modelId="{E0D4EDE8-4C35-4159-B8CC-09176D505E54}" type="presParOf" srcId="{3E558EEA-D94F-4349-B2A4-349A344A15F9}" destId="{C6C5C506-88D4-4655-A220-AB1C4CDBD322}" srcOrd="1" destOrd="0" presId="urn:microsoft.com/office/officeart/2005/8/layout/list1"/>
    <dgm:cxn modelId="{2B94B21B-4EE8-4901-ACA0-2F811BE47759}" type="presParOf" srcId="{3914B34C-113C-48AF-9228-C36240FCE51A}" destId="{6184A61D-FADD-4762-8A03-092929F28B85}" srcOrd="13" destOrd="0" presId="urn:microsoft.com/office/officeart/2005/8/layout/list1"/>
    <dgm:cxn modelId="{45D1D860-611D-4ED1-8246-26680045A85E}" type="presParOf" srcId="{3914B34C-113C-48AF-9228-C36240FCE51A}" destId="{6AB62B25-3D20-43C2-B9F6-E898CA13C1A7}"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D631D9-4096-42C5-A230-690E265ACFC1}">
      <dsp:nvSpPr>
        <dsp:cNvPr id="0" name=""/>
        <dsp:cNvSpPr/>
      </dsp:nvSpPr>
      <dsp:spPr>
        <a:xfrm>
          <a:off x="288036" y="0"/>
          <a:ext cx="4258930" cy="4258930"/>
        </a:xfrm>
        <a:prstGeom prst="triangle">
          <a:avLst/>
        </a:prstGeom>
        <a:gradFill rotWithShape="0">
          <a:gsLst>
            <a:gs pos="0">
              <a:schemeClr val="accent5">
                <a:shade val="50000"/>
                <a:hueOff val="0"/>
                <a:satOff val="0"/>
                <a:lumOff val="0"/>
                <a:alphaOff val="0"/>
                <a:shade val="51000"/>
                <a:satMod val="130000"/>
              </a:schemeClr>
            </a:gs>
            <a:gs pos="80000">
              <a:schemeClr val="accent5">
                <a:shade val="50000"/>
                <a:hueOff val="0"/>
                <a:satOff val="0"/>
                <a:lumOff val="0"/>
                <a:alphaOff val="0"/>
                <a:shade val="93000"/>
                <a:satMod val="130000"/>
              </a:schemeClr>
            </a:gs>
            <a:gs pos="100000">
              <a:schemeClr val="accent5">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4F420A4-250F-4B18-AC2E-D8BEA1438C08}">
      <dsp:nvSpPr>
        <dsp:cNvPr id="0" name=""/>
        <dsp:cNvSpPr/>
      </dsp:nvSpPr>
      <dsp:spPr>
        <a:xfrm>
          <a:off x="2223341" y="645947"/>
          <a:ext cx="6161138" cy="756958"/>
        </a:xfrm>
        <a:prstGeom prst="roundRect">
          <a:avLst/>
        </a:prstGeom>
        <a:solidFill>
          <a:schemeClr val="lt1">
            <a:alpha val="90000"/>
            <a:hueOff val="0"/>
            <a:satOff val="0"/>
            <a:lumOff val="0"/>
            <a:alphaOff val="0"/>
          </a:schemeClr>
        </a:solidFill>
        <a:ln w="9525" cap="flat" cmpd="sng" algn="ctr">
          <a:solidFill>
            <a:schemeClr val="accent5">
              <a:lumMod val="50000"/>
            </a:schemeClr>
          </a:solid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52400" prstMaterial="matte">
          <a:bevelT w="127000" h="63500"/>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Clr>
              <a:srgbClr val="006600"/>
            </a:buClr>
            <a:buFont typeface="Wingdings" panose="05000000000000000000" pitchFamily="2" charset="2"/>
            <a:buNone/>
          </a:pPr>
          <a:r>
            <a:rPr lang="fr-FR" sz="2800" b="1" kern="1200" dirty="0">
              <a:solidFill>
                <a:schemeClr val="accent5">
                  <a:lumMod val="50000"/>
                </a:schemeClr>
              </a:solidFill>
            </a:rPr>
            <a:t>Dans les objectifs</a:t>
          </a:r>
          <a:endParaRPr lang="fr-FR" sz="2800" kern="1200" dirty="0">
            <a:solidFill>
              <a:schemeClr val="accent5">
                <a:lumMod val="50000"/>
              </a:schemeClr>
            </a:solidFill>
          </a:endParaRPr>
        </a:p>
      </dsp:txBody>
      <dsp:txXfrm>
        <a:off x="2260293" y="682899"/>
        <a:ext cx="6087234" cy="683054"/>
      </dsp:txXfrm>
    </dsp:sp>
    <dsp:sp modelId="{3157D18D-A7D5-4D0C-8DB7-49F81AC3BA3A}">
      <dsp:nvSpPr>
        <dsp:cNvPr id="0" name=""/>
        <dsp:cNvSpPr/>
      </dsp:nvSpPr>
      <dsp:spPr>
        <a:xfrm>
          <a:off x="2223341" y="1497525"/>
          <a:ext cx="6161138" cy="756958"/>
        </a:xfrm>
        <a:prstGeom prst="roundRect">
          <a:avLst/>
        </a:prstGeom>
        <a:solidFill>
          <a:schemeClr val="lt1">
            <a:alpha val="90000"/>
            <a:hueOff val="0"/>
            <a:satOff val="0"/>
            <a:lumOff val="0"/>
            <a:alphaOff val="0"/>
          </a:schemeClr>
        </a:solidFill>
        <a:ln w="9525" cap="flat" cmpd="sng" algn="ctr">
          <a:solidFill>
            <a:schemeClr val="accent5">
              <a:lumMod val="50000"/>
            </a:schemeClr>
          </a:solid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52400" prstMaterial="matte">
          <a:bevelT w="127000" h="63500"/>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Clr>
              <a:srgbClr val="006600"/>
            </a:buClr>
            <a:buFont typeface="Wingdings" panose="05000000000000000000" pitchFamily="2" charset="2"/>
            <a:buNone/>
          </a:pPr>
          <a:r>
            <a:rPr lang="fr-FR" sz="2800" b="1" kern="1200" dirty="0">
              <a:solidFill>
                <a:schemeClr val="accent5">
                  <a:lumMod val="50000"/>
                </a:schemeClr>
              </a:solidFill>
            </a:rPr>
            <a:t>Dans les sources du droit</a:t>
          </a:r>
          <a:endParaRPr lang="fr-FR" sz="2800" kern="1200" dirty="0">
            <a:solidFill>
              <a:schemeClr val="accent5">
                <a:lumMod val="50000"/>
              </a:schemeClr>
            </a:solidFill>
          </a:endParaRPr>
        </a:p>
      </dsp:txBody>
      <dsp:txXfrm>
        <a:off x="2260293" y="1534477"/>
        <a:ext cx="6087234" cy="683054"/>
      </dsp:txXfrm>
    </dsp:sp>
    <dsp:sp modelId="{422F6C1E-40CD-4CB7-881F-69F4DA53211F}">
      <dsp:nvSpPr>
        <dsp:cNvPr id="0" name=""/>
        <dsp:cNvSpPr/>
      </dsp:nvSpPr>
      <dsp:spPr>
        <a:xfrm>
          <a:off x="2223341" y="2349104"/>
          <a:ext cx="6161138" cy="756958"/>
        </a:xfrm>
        <a:prstGeom prst="roundRect">
          <a:avLst/>
        </a:prstGeom>
        <a:solidFill>
          <a:schemeClr val="lt1">
            <a:alpha val="90000"/>
            <a:hueOff val="0"/>
            <a:satOff val="0"/>
            <a:lumOff val="0"/>
            <a:alphaOff val="0"/>
          </a:schemeClr>
        </a:solidFill>
        <a:ln w="9525" cap="flat" cmpd="sng" algn="ctr">
          <a:solidFill>
            <a:schemeClr val="accent5">
              <a:lumMod val="50000"/>
            </a:schemeClr>
          </a:solid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52400" prstMaterial="matte">
          <a:bevelT w="127000" h="63500"/>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Clr>
              <a:srgbClr val="006600"/>
            </a:buClr>
            <a:buFont typeface="Wingdings" panose="05000000000000000000" pitchFamily="2" charset="2"/>
            <a:buNone/>
          </a:pPr>
          <a:r>
            <a:rPr lang="fr-FR" sz="2800" b="1" kern="1200" dirty="0">
              <a:solidFill>
                <a:schemeClr val="accent5">
                  <a:lumMod val="50000"/>
                </a:schemeClr>
              </a:solidFill>
            </a:rPr>
            <a:t>Dans les périmètres d’application</a:t>
          </a:r>
          <a:endParaRPr lang="fr-FR" sz="2800" kern="1200" dirty="0">
            <a:solidFill>
              <a:schemeClr val="accent5">
                <a:lumMod val="50000"/>
              </a:schemeClr>
            </a:solidFill>
          </a:endParaRPr>
        </a:p>
      </dsp:txBody>
      <dsp:txXfrm>
        <a:off x="2260293" y="2386056"/>
        <a:ext cx="6087234" cy="683054"/>
      </dsp:txXfrm>
    </dsp:sp>
    <dsp:sp modelId="{BEEA6775-A9B8-4FE8-B068-784B5DC00773}">
      <dsp:nvSpPr>
        <dsp:cNvPr id="0" name=""/>
        <dsp:cNvSpPr/>
      </dsp:nvSpPr>
      <dsp:spPr>
        <a:xfrm>
          <a:off x="2223341" y="3223920"/>
          <a:ext cx="6161138" cy="756958"/>
        </a:xfrm>
        <a:prstGeom prst="roundRect">
          <a:avLst/>
        </a:prstGeom>
        <a:solidFill>
          <a:schemeClr val="lt1">
            <a:alpha val="90000"/>
            <a:hueOff val="0"/>
            <a:satOff val="0"/>
            <a:lumOff val="0"/>
            <a:alphaOff val="0"/>
          </a:schemeClr>
        </a:solidFill>
        <a:ln w="9525" cap="flat" cmpd="sng" algn="ctr">
          <a:solidFill>
            <a:schemeClr val="accent5">
              <a:lumMod val="50000"/>
            </a:schemeClr>
          </a:solid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52400" prstMaterial="matte">
          <a:bevelT w="127000" h="63500"/>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fr-FR" sz="2800" b="1" kern="1200" dirty="0">
              <a:solidFill>
                <a:schemeClr val="accent5">
                  <a:lumMod val="50000"/>
                </a:schemeClr>
              </a:solidFill>
            </a:rPr>
            <a:t>Dans les avantages</a:t>
          </a:r>
        </a:p>
      </dsp:txBody>
      <dsp:txXfrm>
        <a:off x="2260293" y="3260872"/>
        <a:ext cx="6087234" cy="6830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42CE87-3CEE-47B8-8665-9D53DCE98B99}">
      <dsp:nvSpPr>
        <dsp:cNvPr id="0" name=""/>
        <dsp:cNvSpPr/>
      </dsp:nvSpPr>
      <dsp:spPr>
        <a:xfrm>
          <a:off x="0" y="332495"/>
          <a:ext cx="8296696" cy="5544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D92C098A-0BC9-4D45-8973-0137CC2CD699}">
      <dsp:nvSpPr>
        <dsp:cNvPr id="0" name=""/>
        <dsp:cNvSpPr/>
      </dsp:nvSpPr>
      <dsp:spPr>
        <a:xfrm>
          <a:off x="414834" y="7775"/>
          <a:ext cx="6434452" cy="64944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9517" tIns="0" rIns="219517" bIns="0" numCol="1" spcCol="1270" anchor="ctr" anchorCtr="0">
          <a:noAutofit/>
        </a:bodyPr>
        <a:lstStyle/>
        <a:p>
          <a:pPr marL="0" lvl="0" indent="0" algn="l" defTabSz="711200">
            <a:lnSpc>
              <a:spcPct val="90000"/>
            </a:lnSpc>
            <a:spcBef>
              <a:spcPct val="0"/>
            </a:spcBef>
            <a:spcAft>
              <a:spcPct val="35000"/>
            </a:spcAft>
            <a:buNone/>
          </a:pPr>
          <a:r>
            <a:rPr lang="fr-FR" sz="1600" b="1" kern="1200" dirty="0">
              <a:latin typeface="Arial" panose="020B0604020202020204" pitchFamily="34" charset="0"/>
              <a:ea typeface="Times New Roman" panose="02020603050405020304" pitchFamily="18" charset="0"/>
            </a:rPr>
            <a:t>L’état des lieux : </a:t>
          </a:r>
          <a:r>
            <a:rPr lang="fr-FR" sz="1600" b="0" kern="1200" dirty="0">
              <a:latin typeface="Arial" panose="020B0604020202020204" pitchFamily="34" charset="0"/>
              <a:ea typeface="Times New Roman" panose="02020603050405020304" pitchFamily="18" charset="0"/>
            </a:rPr>
            <a:t>le diagnostic RSE </a:t>
          </a:r>
          <a:r>
            <a:rPr lang="fr-FR" sz="1600" b="1" kern="1200" dirty="0">
              <a:latin typeface="Arial" panose="020B0604020202020204" pitchFamily="34" charset="0"/>
              <a:ea typeface="Times New Roman" panose="02020603050405020304" pitchFamily="18" charset="0"/>
            </a:rPr>
            <a:t>et la cartographie des traitements pour le RGPD</a:t>
          </a:r>
          <a:endParaRPr lang="fr-FR" sz="1600" b="1" kern="1200" dirty="0"/>
        </a:p>
      </dsp:txBody>
      <dsp:txXfrm>
        <a:off x="446537" y="39478"/>
        <a:ext cx="6371046" cy="586034"/>
      </dsp:txXfrm>
    </dsp:sp>
    <dsp:sp modelId="{83252526-F09F-46F1-AEF9-F9E23D41CB56}">
      <dsp:nvSpPr>
        <dsp:cNvPr id="0" name=""/>
        <dsp:cNvSpPr/>
      </dsp:nvSpPr>
      <dsp:spPr>
        <a:xfrm>
          <a:off x="0" y="1330415"/>
          <a:ext cx="8296696" cy="554400"/>
        </a:xfrm>
        <a:prstGeom prst="rect">
          <a:avLst/>
        </a:prstGeom>
        <a:solidFill>
          <a:schemeClr val="lt1">
            <a:alpha val="90000"/>
            <a:hueOff val="0"/>
            <a:satOff val="0"/>
            <a:lumOff val="0"/>
            <a:alphaOff val="0"/>
          </a:schemeClr>
        </a:solidFill>
        <a:ln w="9525" cap="flat" cmpd="sng" algn="ctr">
          <a:solidFill>
            <a:schemeClr val="accent4">
              <a:hueOff val="-1488257"/>
              <a:satOff val="8966"/>
              <a:lumOff val="719"/>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01B449D8-E778-4D2D-BF3C-8C3754A7BC7E}">
      <dsp:nvSpPr>
        <dsp:cNvPr id="0" name=""/>
        <dsp:cNvSpPr/>
      </dsp:nvSpPr>
      <dsp:spPr>
        <a:xfrm>
          <a:off x="414834" y="1005695"/>
          <a:ext cx="6408666" cy="649440"/>
        </a:xfrm>
        <a:prstGeom prst="roundRect">
          <a:avLst/>
        </a:prstGeom>
        <a:gradFill rotWithShape="0">
          <a:gsLst>
            <a:gs pos="0">
              <a:schemeClr val="accent4">
                <a:hueOff val="-1488257"/>
                <a:satOff val="8966"/>
                <a:lumOff val="719"/>
                <a:alphaOff val="0"/>
                <a:shade val="51000"/>
                <a:satMod val="130000"/>
              </a:schemeClr>
            </a:gs>
            <a:gs pos="80000">
              <a:schemeClr val="accent4">
                <a:hueOff val="-1488257"/>
                <a:satOff val="8966"/>
                <a:lumOff val="719"/>
                <a:alphaOff val="0"/>
                <a:shade val="93000"/>
                <a:satMod val="130000"/>
              </a:schemeClr>
            </a:gs>
            <a:gs pos="100000">
              <a:schemeClr val="accent4">
                <a:hueOff val="-1488257"/>
                <a:satOff val="8966"/>
                <a:lumOff val="71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9517" tIns="0" rIns="219517" bIns="0" numCol="1" spcCol="1270" anchor="ctr" anchorCtr="0">
          <a:noAutofit/>
        </a:bodyPr>
        <a:lstStyle/>
        <a:p>
          <a:pPr marL="0" lvl="0" indent="0" algn="l" defTabSz="711200">
            <a:lnSpc>
              <a:spcPct val="90000"/>
            </a:lnSpc>
            <a:spcBef>
              <a:spcPct val="0"/>
            </a:spcBef>
            <a:spcAft>
              <a:spcPct val="35000"/>
            </a:spcAft>
            <a:buNone/>
          </a:pPr>
          <a:r>
            <a:rPr lang="fr-FR" sz="1600" b="1" kern="1200" dirty="0">
              <a:latin typeface="Arial" panose="020B0604020202020204" pitchFamily="34" charset="0"/>
              <a:ea typeface="Times New Roman" panose="02020603050405020304" pitchFamily="18" charset="0"/>
            </a:rPr>
            <a:t>Définir les contours d’une nouvelle gouvernance</a:t>
          </a:r>
          <a:endParaRPr lang="fr-FR" sz="1600" b="1" kern="1200" dirty="0"/>
        </a:p>
      </dsp:txBody>
      <dsp:txXfrm>
        <a:off x="446537" y="1037398"/>
        <a:ext cx="6345260" cy="586034"/>
      </dsp:txXfrm>
    </dsp:sp>
    <dsp:sp modelId="{96C78EFB-5093-460C-9EDD-301934FE127E}">
      <dsp:nvSpPr>
        <dsp:cNvPr id="0" name=""/>
        <dsp:cNvSpPr/>
      </dsp:nvSpPr>
      <dsp:spPr>
        <a:xfrm>
          <a:off x="0" y="2328335"/>
          <a:ext cx="8296696" cy="554400"/>
        </a:xfrm>
        <a:prstGeom prst="rect">
          <a:avLst/>
        </a:prstGeom>
        <a:solidFill>
          <a:schemeClr val="lt1">
            <a:alpha val="90000"/>
            <a:hueOff val="0"/>
            <a:satOff val="0"/>
            <a:lumOff val="0"/>
            <a:alphaOff val="0"/>
          </a:schemeClr>
        </a:solidFill>
        <a:ln w="9525" cap="flat" cmpd="sng" algn="ctr">
          <a:solidFill>
            <a:schemeClr val="accent4">
              <a:hueOff val="-2976513"/>
              <a:satOff val="17933"/>
              <a:lumOff val="1437"/>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40879BB2-E6F1-41AE-B3F9-CDDBF9FA0ADE}">
      <dsp:nvSpPr>
        <dsp:cNvPr id="0" name=""/>
        <dsp:cNvSpPr/>
      </dsp:nvSpPr>
      <dsp:spPr>
        <a:xfrm>
          <a:off x="414834" y="2003615"/>
          <a:ext cx="6336883" cy="649440"/>
        </a:xfrm>
        <a:prstGeom prst="roundRect">
          <a:avLst/>
        </a:prstGeom>
        <a:gradFill rotWithShape="0">
          <a:gsLst>
            <a:gs pos="0">
              <a:schemeClr val="accent4">
                <a:hueOff val="-2976513"/>
                <a:satOff val="17933"/>
                <a:lumOff val="1437"/>
                <a:alphaOff val="0"/>
                <a:shade val="51000"/>
                <a:satMod val="130000"/>
              </a:schemeClr>
            </a:gs>
            <a:gs pos="80000">
              <a:schemeClr val="accent4">
                <a:hueOff val="-2976513"/>
                <a:satOff val="17933"/>
                <a:lumOff val="1437"/>
                <a:alphaOff val="0"/>
                <a:shade val="93000"/>
                <a:satMod val="130000"/>
              </a:schemeClr>
            </a:gs>
            <a:gs pos="100000">
              <a:schemeClr val="accent4">
                <a:hueOff val="-2976513"/>
                <a:satOff val="17933"/>
                <a:lumOff val="14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9517" tIns="0" rIns="219517" bIns="0" numCol="1" spcCol="1270" anchor="ctr" anchorCtr="0">
          <a:noAutofit/>
        </a:bodyPr>
        <a:lstStyle/>
        <a:p>
          <a:pPr marL="0" lvl="0" indent="0" algn="l" defTabSz="711200">
            <a:lnSpc>
              <a:spcPct val="90000"/>
            </a:lnSpc>
            <a:spcBef>
              <a:spcPct val="0"/>
            </a:spcBef>
            <a:spcAft>
              <a:spcPct val="35000"/>
            </a:spcAft>
            <a:buFont typeface="Arial" panose="020B0604020202020204" pitchFamily="34" charset="0"/>
            <a:buNone/>
          </a:pPr>
          <a:r>
            <a:rPr lang="fr-FR" sz="1600" b="1" kern="1200" dirty="0">
              <a:latin typeface="Arial" panose="020B0604020202020204" pitchFamily="34" charset="0"/>
              <a:ea typeface="Times New Roman" panose="02020603050405020304" pitchFamily="18" charset="0"/>
            </a:rPr>
            <a:t>Sensibiliser et former puis faire savoir </a:t>
          </a:r>
          <a:r>
            <a:rPr lang="fr-FR" sz="1600" b="0" kern="1200" dirty="0">
              <a:latin typeface="Arial" panose="020B0604020202020204" pitchFamily="34" charset="0"/>
              <a:ea typeface="Times New Roman" panose="02020603050405020304" pitchFamily="18" charset="0"/>
            </a:rPr>
            <a:t>(valoriser et communiquer) </a:t>
          </a:r>
          <a:endParaRPr lang="fr-FR" sz="1600" b="0" kern="1200" dirty="0"/>
        </a:p>
      </dsp:txBody>
      <dsp:txXfrm>
        <a:off x="446537" y="2035318"/>
        <a:ext cx="6273477" cy="586034"/>
      </dsp:txXfrm>
    </dsp:sp>
    <dsp:sp modelId="{6AB62B25-3D20-43C2-B9F6-E898CA13C1A7}">
      <dsp:nvSpPr>
        <dsp:cNvPr id="0" name=""/>
        <dsp:cNvSpPr/>
      </dsp:nvSpPr>
      <dsp:spPr>
        <a:xfrm>
          <a:off x="0" y="3326256"/>
          <a:ext cx="8296696" cy="554400"/>
        </a:xfrm>
        <a:prstGeom prst="rect">
          <a:avLst/>
        </a:prstGeom>
        <a:solidFill>
          <a:schemeClr val="lt1">
            <a:alpha val="90000"/>
            <a:hueOff val="0"/>
            <a:satOff val="0"/>
            <a:lumOff val="0"/>
            <a:alphaOff val="0"/>
          </a:schemeClr>
        </a:solidFill>
        <a:ln w="9525" cap="flat" cmpd="sng" algn="ctr">
          <a:solidFill>
            <a:schemeClr val="accent4">
              <a:hueOff val="-4464770"/>
              <a:satOff val="26899"/>
              <a:lumOff val="215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C6C5C506-88D4-4655-A220-AB1C4CDBD322}">
      <dsp:nvSpPr>
        <dsp:cNvPr id="0" name=""/>
        <dsp:cNvSpPr/>
      </dsp:nvSpPr>
      <dsp:spPr>
        <a:xfrm>
          <a:off x="414834" y="3001536"/>
          <a:ext cx="6336883" cy="649440"/>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9517" tIns="0" rIns="219517" bIns="0" numCol="1" spcCol="1270" anchor="ctr" anchorCtr="0">
          <a:noAutofit/>
        </a:bodyPr>
        <a:lstStyle/>
        <a:p>
          <a:pPr marL="0" lvl="0" indent="0" algn="l" defTabSz="711200">
            <a:lnSpc>
              <a:spcPct val="90000"/>
            </a:lnSpc>
            <a:spcBef>
              <a:spcPct val="0"/>
            </a:spcBef>
            <a:spcAft>
              <a:spcPct val="35000"/>
            </a:spcAft>
            <a:buNone/>
          </a:pPr>
          <a:r>
            <a:rPr lang="fr-FR" sz="1600" b="1" kern="1200" dirty="0">
              <a:latin typeface="Arial" panose="020B0604020202020204" pitchFamily="34" charset="0"/>
              <a:ea typeface="Times New Roman" panose="02020603050405020304" pitchFamily="18" charset="0"/>
            </a:rPr>
            <a:t>Mesurer et auditer : mettre en place un reporting RSE dans une démarche d’amélioration continue/audit RGPD</a:t>
          </a:r>
          <a:endParaRPr lang="fr-FR" sz="1600" b="1" kern="1200" dirty="0"/>
        </a:p>
      </dsp:txBody>
      <dsp:txXfrm>
        <a:off x="446537" y="3033239"/>
        <a:ext cx="6273477" cy="586034"/>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8AEC5FE7-1E72-4CF6-915B-A4CAEF8FE5C7}" type="datetimeFigureOut">
              <a:rPr lang="fr-FR" smtClean="0"/>
              <a:pPr/>
              <a:t>18/04/2023</a:t>
            </a:fld>
            <a:endParaRPr lang="fr-FR" dirty="0"/>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r>
              <a:rPr lang="fr-FR" dirty="0"/>
              <a:t>CNIL</a:t>
            </a: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1968C581-3804-4D92-82AE-4CEFEA118335}" type="slidenum">
              <a:rPr lang="fr-FR" smtClean="0"/>
              <a:pPr/>
              <a:t>‹N°›</a:t>
            </a:fld>
            <a:endParaRPr lang="fr-FR" dirty="0"/>
          </a:p>
        </p:txBody>
      </p:sp>
    </p:spTree>
    <p:extLst>
      <p:ext uri="{BB962C8B-B14F-4D97-AF65-F5344CB8AC3E}">
        <p14:creationId xmlns:p14="http://schemas.microsoft.com/office/powerpoint/2010/main" val="330945838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90B6ABD-61E0-4312-BA8F-B438AA2302F6}" type="datetimeFigureOut">
              <a:rPr lang="fr-FR" smtClean="0"/>
              <a:pPr/>
              <a:t>18/04/2023</a:t>
            </a:fld>
            <a:endParaRPr lang="fr-FR" dirty="0"/>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r>
              <a:rPr lang="fr-FR" dirty="0"/>
              <a:t>CNIL</a:t>
            </a: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3FB50F8-6DAF-4E44-822A-0FA957FD7D75}" type="slidenum">
              <a:rPr lang="fr-FR" smtClean="0"/>
              <a:pPr/>
              <a:t>‹N°›</a:t>
            </a:fld>
            <a:endParaRPr lang="fr-FR" dirty="0"/>
          </a:p>
        </p:txBody>
      </p:sp>
    </p:spTree>
    <p:extLst>
      <p:ext uri="{BB962C8B-B14F-4D97-AF65-F5344CB8AC3E}">
        <p14:creationId xmlns:p14="http://schemas.microsoft.com/office/powerpoint/2010/main" val="34681342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commentair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10"/>
          </p:nvPr>
        </p:nvSpPr>
        <p:spPr/>
        <p:txBody>
          <a:bodyPr/>
          <a:lstStyle/>
          <a:p>
            <a:r>
              <a:rPr lang="fr-FR" dirty="0"/>
              <a:t>CNIL</a:t>
            </a:r>
          </a:p>
        </p:txBody>
      </p:sp>
      <p:sp>
        <p:nvSpPr>
          <p:cNvPr id="5" name="Espace réservé du numéro de diapositive 4"/>
          <p:cNvSpPr>
            <a:spLocks noGrp="1"/>
          </p:cNvSpPr>
          <p:nvPr>
            <p:ph type="sldNum" sz="quarter" idx="11"/>
          </p:nvPr>
        </p:nvSpPr>
        <p:spPr/>
        <p:txBody>
          <a:bodyPr/>
          <a:lstStyle/>
          <a:p>
            <a:fld id="{13FB50F8-6DAF-4E44-822A-0FA957FD7D75}" type="slidenum">
              <a:rPr lang="fr-FR" smtClean="0"/>
              <a:pPr/>
              <a:t>1</a:t>
            </a:fld>
            <a:endParaRPr lang="fr-FR" dirty="0"/>
          </a:p>
        </p:txBody>
      </p:sp>
    </p:spTree>
    <p:extLst>
      <p:ext uri="{BB962C8B-B14F-4D97-AF65-F5344CB8AC3E}">
        <p14:creationId xmlns:p14="http://schemas.microsoft.com/office/powerpoint/2010/main" val="3990200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177691" indent="-177691">
              <a:buFontTx/>
              <a:buChar char="-"/>
            </a:pPr>
            <a:r>
              <a:rPr lang="fr-FR" sz="1000" dirty="0"/>
              <a:t>Sortir d’une vision contrainte exclusivement réglementaire dans laquelle il est parfois cantonné.</a:t>
            </a:r>
          </a:p>
          <a:p>
            <a:pPr marL="177691" indent="-177691">
              <a:buFontTx/>
              <a:buChar char="-"/>
            </a:pPr>
            <a:endParaRPr lang="fr-FR" sz="1000" dirty="0"/>
          </a:p>
          <a:p>
            <a:pPr marL="177691" indent="-177691">
              <a:buFontTx/>
              <a:buChar char="-"/>
            </a:pPr>
            <a:r>
              <a:rPr lang="fr-FR" dirty="0"/>
              <a:t>Obligation des donneuses d’ordre de prévenir les risques sociaux, environnementaux et de gouvernance liée à leurs opérations mais qui peut s'étendre aux activités de leurs filiales et de leurs partenaires commerciaux (sous-traitants et fournisseurs) .</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C3399D-CEF8-4416-933A-F132445D95D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2544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177691" indent="-177691">
              <a:buFontTx/>
              <a:buChar char="-"/>
            </a:pP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C3399D-CEF8-4416-933A-F132445D95D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885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177691" indent="-177691">
              <a:buFontTx/>
              <a:buChar char="-"/>
            </a:pP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C3399D-CEF8-4416-933A-F132445D95D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8151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indent="0">
              <a:buFontTx/>
              <a:buNone/>
            </a:pPr>
            <a:r>
              <a:rPr lang="fr-FR" sz="1200" kern="1200" dirty="0">
                <a:solidFill>
                  <a:schemeClr val="tx1"/>
                </a:solidFill>
                <a:effectLst/>
                <a:latin typeface="+mn-lt"/>
                <a:ea typeface="+mn-ea"/>
                <a:cs typeface="+mn-cs"/>
              </a:rPr>
              <a:t>- </a:t>
            </a:r>
            <a:r>
              <a:rPr lang="fr-FR" sz="1100" kern="1200" dirty="0">
                <a:solidFill>
                  <a:schemeClr val="tx1"/>
                </a:solidFill>
                <a:effectLst/>
                <a:latin typeface="+mn-lt"/>
                <a:ea typeface="+mn-ea"/>
                <a:cs typeface="+mn-cs"/>
              </a:rPr>
              <a:t>Plan d’action pas figé car doit être adapté au contexte de l’organisme mais il existe des constantes.</a:t>
            </a:r>
            <a:endParaRPr lang="fr-FR" sz="1100" dirty="0"/>
          </a:p>
          <a:p>
            <a:pPr marL="0" indent="0">
              <a:buFontTx/>
              <a:buNone/>
            </a:pPr>
            <a:r>
              <a:rPr lang="fr-FR" sz="1100" dirty="0"/>
              <a:t>- Auprès des collaborateurs (du comité de direction aux utilisateurs) intégrer la RSE/RGPD au cœur de la stratégie globale de l'entreprise.</a:t>
            </a:r>
          </a:p>
          <a:p>
            <a:pPr marL="0" indent="0">
              <a:buFontTx/>
              <a:buNone/>
            </a:pPr>
            <a:r>
              <a:rPr lang="fr-FR" sz="1100" dirty="0"/>
              <a:t>- Communication interne et externe sur les engagements et la performance RGPD/RSE à travers les valeurs affichées et partagées, la valorisation des bonnes pratiques, le rapport de développement durable.</a:t>
            </a:r>
          </a:p>
          <a:p>
            <a:pPr marL="0" indent="0">
              <a:buFontTx/>
              <a:buNone/>
            </a:pPr>
            <a:endParaRPr lang="fr-FR" sz="1000"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C3399D-CEF8-4416-933A-F132445D95D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8445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indent="0">
              <a:buFontTx/>
              <a:buNone/>
            </a:pPr>
            <a:r>
              <a:rPr lang="fr-FR" sz="1200" kern="1200" dirty="0">
                <a:solidFill>
                  <a:schemeClr val="tx1"/>
                </a:solidFill>
                <a:effectLst/>
                <a:latin typeface="+mn-lt"/>
                <a:ea typeface="+mn-ea"/>
                <a:cs typeface="+mn-cs"/>
              </a:rPr>
              <a:t>- </a:t>
            </a:r>
            <a:r>
              <a:rPr lang="fr-FR" sz="1100" kern="1200" dirty="0">
                <a:solidFill>
                  <a:schemeClr val="tx1"/>
                </a:solidFill>
                <a:effectLst/>
                <a:latin typeface="+mn-lt"/>
                <a:ea typeface="+mn-ea"/>
                <a:cs typeface="+mn-cs"/>
              </a:rPr>
              <a:t>Plan d’action pas figé car doit être adapté au contexte de l’organisme mais il existe des constantes.</a:t>
            </a:r>
            <a:endParaRPr lang="fr-FR" sz="1100" dirty="0"/>
          </a:p>
          <a:p>
            <a:pPr marL="0" indent="0">
              <a:buFontTx/>
              <a:buNone/>
            </a:pPr>
            <a:r>
              <a:rPr lang="fr-FR" sz="1100" dirty="0"/>
              <a:t>- Auprès des collaborateurs (du comité de direction aux utilisateurs) intégrer la RSE/RGPD au cœur de la stratégie globale de l'entreprise.</a:t>
            </a:r>
          </a:p>
          <a:p>
            <a:pPr marL="0" indent="0">
              <a:buFontTx/>
              <a:buNone/>
            </a:pPr>
            <a:r>
              <a:rPr lang="fr-FR" sz="1100" dirty="0"/>
              <a:t>- Communication interne et externe sur les engagements et la performance RGPD/RSE à travers les valeurs affichées et partagées, la valorisation des bonnes pratiques, le rapport de développement durable.</a:t>
            </a:r>
          </a:p>
          <a:p>
            <a:pPr marL="0" indent="0">
              <a:buFontTx/>
              <a:buNone/>
            </a:pPr>
            <a:endParaRPr lang="fr-FR" sz="1000"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C3399D-CEF8-4416-933A-F132445D95D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0046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70000" lnSpcReduction="20000"/>
          </a:bodyPr>
          <a:lstStyle/>
          <a:p>
            <a:pPr marL="171450" indent="-171450">
              <a:buFontTx/>
              <a:buChar char="-"/>
            </a:pPr>
            <a:r>
              <a:rPr lang="fr-FR" sz="1000" dirty="0"/>
              <a:t>Exemple : blocage du service de réservation en ligne pour une compagnie aérienne,  cas aux USA d’une industrie chimique ayant perdu 20% de sa valeur en bourse suite à des rumeurs ; maillon faible par usurpation d’identité de compte avec twitter ; risque médiatique important car l’acceptation sociale sur les scandales est en baisse alors que les réseaux sociaux ont démultiplié la propagation et l’amplification des informations, vraies ou fausses sur les affaires (caractère massif et immédiat)</a:t>
            </a:r>
          </a:p>
          <a:p>
            <a:pPr marL="171450" indent="-171450">
              <a:buFontTx/>
              <a:buChar char="-"/>
            </a:pPr>
            <a:endParaRPr lang="fr-FR" sz="1000" dirty="0"/>
          </a:p>
          <a:p>
            <a:pPr marL="171450" indent="-171450">
              <a:buFontTx/>
              <a:buChar char="-"/>
            </a:pPr>
            <a:r>
              <a:rPr lang="fr-FR" sz="1000" b="0" dirty="0"/>
              <a:t>Passage en 5 ans des sanctions à </a:t>
            </a:r>
            <a:r>
              <a:rPr lang="fr-FR" sz="1000" b="1" dirty="0"/>
              <a:t>2.3 milliards au niveau européen pour RGPD dont 500 millions pour la CNIL </a:t>
            </a:r>
            <a:r>
              <a:rPr lang="fr-FR" sz="1000" dirty="0"/>
              <a:t>et le coût des violations de données croît avec l’application des amendes prévues par le RGPD ; Pour s’alimenter en données sur le niveau de sécurité, FITCH recourt à des sociétés spécialisées qui testent le niveau de non protection (en commençant par tester l’adresse IP qui permet de savoir si la bonne version de windows est utilisée sur la machine ou pas …) </a:t>
            </a:r>
          </a:p>
          <a:p>
            <a:pPr marL="171450" indent="-171450">
              <a:buFontTx/>
              <a:buChar char="-"/>
            </a:pPr>
            <a:endParaRPr lang="fr-FR" sz="1000" dirty="0"/>
          </a:p>
          <a:p>
            <a:pPr marL="171450" indent="-171450">
              <a:buFontTx/>
              <a:buChar char="-"/>
            </a:pPr>
            <a:r>
              <a:rPr lang="fr-FR" sz="1000" dirty="0"/>
              <a:t>Rencontres avec les fonds d’investissement (Eurazeo, Amundi…) et entreprises de notation (les “big 3” (Moody's, Standard &amp; Poors' et Fitch) : vision centrée sur la capacité des emprunteurs à rembourser leur dette, au travers d’un faisceau de risques dont les risques ESG sont partie prenantes. Le risque climat et celui relatif aux données d’ores et déjà pris en compte sur l’ensemble des classes d’actifs (Etat, banque, collectivités locales, programme de titrisation) et ceci au niveau mondial.</a:t>
            </a:r>
          </a:p>
          <a:p>
            <a:pPr marL="0" indent="0">
              <a:buFontTx/>
              <a:buNone/>
            </a:pPr>
            <a:endParaRPr lang="fr-FR" sz="800" dirty="0"/>
          </a:p>
          <a:p>
            <a:pPr marL="0" indent="0">
              <a:buFontTx/>
              <a:buNone/>
            </a:pPr>
            <a:r>
              <a:rPr lang="fr-FR" sz="1000" b="1" dirty="0"/>
              <a:t>Les trois critères ESG à l’aune du RGPD </a:t>
            </a:r>
          </a:p>
          <a:p>
            <a:pPr marL="0" indent="0">
              <a:buFontTx/>
              <a:buNone/>
            </a:pPr>
            <a:r>
              <a:rPr lang="fr-FR" sz="1000" b="1" dirty="0"/>
              <a:t>A. Sur le critère environnemental </a:t>
            </a:r>
            <a:r>
              <a:rPr lang="fr-FR" sz="1000" dirty="0"/>
              <a:t>: </a:t>
            </a:r>
          </a:p>
          <a:p>
            <a:pPr marL="171450" indent="-171450">
              <a:buFontTx/>
              <a:buChar char="-"/>
            </a:pPr>
            <a:r>
              <a:rPr lang="fr-FR" sz="1000" dirty="0"/>
              <a:t>le principe de minimisation des données </a:t>
            </a:r>
          </a:p>
          <a:p>
            <a:pPr marL="171450" indent="-171450">
              <a:buFontTx/>
              <a:buChar char="-"/>
            </a:pPr>
            <a:r>
              <a:rPr lang="fr-FR" sz="1000" dirty="0"/>
              <a:t>la limitation de la durée de conservation rejoint le principe d’une frugalité énergétique.</a:t>
            </a:r>
          </a:p>
          <a:p>
            <a:pPr marL="171450" indent="-171450">
              <a:buFontTx/>
              <a:buChar char="-"/>
            </a:pPr>
            <a:endParaRPr lang="fr-FR" sz="1000" dirty="0"/>
          </a:p>
          <a:p>
            <a:pPr marL="0" indent="0">
              <a:buFontTx/>
              <a:buNone/>
            </a:pPr>
            <a:r>
              <a:rPr lang="fr-FR" sz="1000" b="1" dirty="0"/>
              <a:t>B. Sur le critère social </a:t>
            </a:r>
            <a:r>
              <a:rPr lang="fr-FR" sz="1000" dirty="0"/>
              <a:t>: </a:t>
            </a:r>
          </a:p>
          <a:p>
            <a:pPr marL="0" indent="0">
              <a:buFontTx/>
              <a:buNone/>
            </a:pPr>
            <a:r>
              <a:rPr lang="fr-FR" sz="1000" dirty="0"/>
              <a:t>L’amélioration de l’organisation et des relations de travail au travers des NTIC utilisées dans le respect des droits et libertés des personnes : les actions de formation du personnel. </a:t>
            </a:r>
          </a:p>
          <a:p>
            <a:pPr marL="0" lvl="0" indent="0">
              <a:buFontTx/>
              <a:buNone/>
            </a:pPr>
            <a:r>
              <a:rPr lang="fr-FR" sz="1000" dirty="0"/>
              <a:t>• La capacité de l’employeur de remédier à la dissymétrie des rapports avec les salaries en leur donnant les moyens de contrôler les données les concernant en application du principe d’autodétermination informationnelle. </a:t>
            </a:r>
          </a:p>
          <a:p>
            <a:pPr marL="0" lvl="0" indent="0">
              <a:buFontTx/>
              <a:buNone/>
            </a:pPr>
            <a:r>
              <a:rPr lang="fr-FR" sz="1000" dirty="0"/>
              <a:t>• La bonne application du principe de proportionnalité des moyens de contrôle utilisé par l’employeur.</a:t>
            </a:r>
          </a:p>
          <a:p>
            <a:pPr marL="0" indent="0">
              <a:buFontTx/>
              <a:buNone/>
            </a:pPr>
            <a:endParaRPr lang="fr-FR" sz="1000" dirty="0"/>
          </a:p>
          <a:p>
            <a:pPr marL="0" indent="0">
              <a:buFontTx/>
              <a:buNone/>
            </a:pPr>
            <a:r>
              <a:rPr lang="fr-FR" sz="1000" dirty="0"/>
              <a:t>L’éducation au numérique qui rejoint la lutte contre « l’illectronisme » qui touche à la fracture numérique. </a:t>
            </a:r>
          </a:p>
          <a:p>
            <a:pPr marL="171450" indent="-171450">
              <a:buFontTx/>
              <a:buChar char="-"/>
            </a:pPr>
            <a:endParaRPr lang="fr-FR" sz="1000" dirty="0"/>
          </a:p>
          <a:p>
            <a:pPr marL="0" indent="0">
              <a:buFontTx/>
              <a:buNone/>
            </a:pPr>
            <a:r>
              <a:rPr lang="fr-FR" sz="1000" b="1" dirty="0"/>
              <a:t>C. Sur le critère de la gouvernance </a:t>
            </a:r>
            <a:r>
              <a:rPr lang="fr-FR" sz="1000" dirty="0"/>
              <a:t>:</a:t>
            </a:r>
          </a:p>
          <a:p>
            <a:pPr marL="0" indent="0">
              <a:buFontTx/>
              <a:buNone/>
            </a:pPr>
            <a:r>
              <a:rPr lang="fr-FR" sz="1000" dirty="0"/>
              <a:t>Ce critère semble tout particulièrement pertinent s’agissant :</a:t>
            </a:r>
          </a:p>
          <a:p>
            <a:pPr marL="171450" indent="-171450">
              <a:buFontTx/>
              <a:buChar char="-"/>
            </a:pPr>
            <a:r>
              <a:rPr lang="fr-FR" sz="1000" dirty="0"/>
              <a:t>la culture de la protection des données au travers d’une sensibilisation générale à tous les échelons de l’organisme   la cartographie des risques et des plans d’action associés.</a:t>
            </a:r>
          </a:p>
          <a:p>
            <a:pPr marL="171450" indent="-171450">
              <a:buFontTx/>
              <a:buChar char="-"/>
            </a:pPr>
            <a:endParaRPr lang="fr-FR" sz="1000" dirty="0"/>
          </a:p>
          <a:p>
            <a:pPr marL="0" indent="0">
              <a:buFontTx/>
              <a:buNone/>
            </a:pPr>
            <a:r>
              <a:rPr lang="fr-FR" sz="1000" b="1" dirty="0"/>
              <a:t>Sur la dimension réglementaire</a:t>
            </a:r>
            <a:r>
              <a:rPr lang="fr-FR" sz="1000" dirty="0"/>
              <a:t>, la conformité RGPD qui repose sur le respect des principes de finalité, loyauté, pertinence, transparence, sécurité et l’exercice effectif des droits des personnes,  qui sont le cœur du RGPD, me paraissent pouvoir être déclinés au profit de principes clés de la RSE. Dans les deux cas, il s’agit de leviers de la confiance, indissociable de la réputation et de la marque de l’entreprise, et ceci dans toutes les composantes de son activité, qu’elle soit numérique ou pas : recruter, fidéliser, régler les problèmes tant dans la relation client que salarié et également avec ses partenaires/sous-traitants (en B to B). Il me semble donc que les interactions sont multiples et on pourrait faire un tableau comparatif.</a:t>
            </a:r>
          </a:p>
          <a:p>
            <a:pPr marL="171450" indent="-171450">
              <a:buFontTx/>
              <a:buChar char="-"/>
            </a:pPr>
            <a:endParaRPr lang="fr-FR" sz="1000" dirty="0"/>
          </a:p>
          <a:p>
            <a:pPr marL="0" indent="0">
              <a:buFontTx/>
              <a:buNone/>
            </a:pPr>
            <a:r>
              <a:rPr lang="fr-FR" sz="1000" b="1" dirty="0"/>
              <a:t>Sur la dimension éthique</a:t>
            </a:r>
            <a:r>
              <a:rPr lang="fr-FR" sz="1000" dirty="0"/>
              <a:t>, la multiplication des comités et enceintes de recherches de solutions (tel Impact IA) est également intéressante à noter ; Outre le fait que la doctrine forgée par la Cnil inclut un positionnement éthique dans le respect des équilibres à trouver pour assurer la préservation des droits individuels, elle s’est vue confiée une mission particulière d’animation du débat sur les conséquences éthiques des nouvelles technologies (cf. le rapport produit en 2017 sur le contrôle des algorythmes, le dossier sur les civic tech en 2019).  </a:t>
            </a:r>
          </a:p>
          <a:p>
            <a:pPr marL="171450" indent="-171450">
              <a:buFontTx/>
              <a:buChar char="-"/>
            </a:pPr>
            <a:endParaRPr lang="fr-FR" sz="1000" dirty="0"/>
          </a:p>
          <a:p>
            <a:pPr marL="0" indent="0">
              <a:buFontTx/>
              <a:buNone/>
            </a:pPr>
            <a:r>
              <a:rPr lang="fr-FR" sz="1000" b="1" dirty="0"/>
              <a:t>Conclusion</a:t>
            </a:r>
            <a:r>
              <a:rPr lang="fr-FR" sz="1000" dirty="0"/>
              <a:t> : Au-delà de l’obligation règlementaire ou de la conformité à une norme, il s’agit pour les entreprises d’anticiper les changements, de saisir les opportunités et de stimuler l’innovation de manière à préparer en amont les mutations.</a:t>
            </a:r>
          </a:p>
          <a:p>
            <a:pPr marL="171450" indent="-171450">
              <a:buFontTx/>
              <a:buChar char="-"/>
            </a:pPr>
            <a:endParaRPr lang="fr-FR" sz="1000" dirty="0"/>
          </a:p>
          <a:p>
            <a:pPr marL="171450" indent="-171450">
              <a:buFontTx/>
              <a:buChar char="-"/>
            </a:pPr>
            <a:endParaRPr lang="fr-FR" sz="1000" dirty="0"/>
          </a:p>
          <a:p>
            <a:pPr marL="171450" indent="-171450">
              <a:buFontTx/>
              <a:buChar char="-"/>
            </a:pPr>
            <a:endParaRPr lang="fr-FR" sz="1000" dirty="0"/>
          </a:p>
          <a:p>
            <a:pPr marL="171450" indent="-171450">
              <a:buFontTx/>
              <a:buChar char="-"/>
            </a:pPr>
            <a:endParaRPr lang="fr-FR" sz="1000"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C3399D-CEF8-4416-933A-F132445D95D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7460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70000" lnSpcReduction="20000"/>
          </a:bodyPr>
          <a:lstStyle/>
          <a:p>
            <a:pPr marL="171450" indent="-171450">
              <a:buFontTx/>
              <a:buChar char="-"/>
            </a:pPr>
            <a:r>
              <a:rPr lang="fr-FR" sz="1000" dirty="0"/>
              <a:t>Exemple : blocage du service de réservation en ligne pour une compagnie aérienne,  cas aux USA d’une industrie chimique ayant perdu 20% de sa valeur en bourse suite à des rumeurs ; maillon faible par usurpation d’identité de compte avec twitter ; risque médiatique important car l’acceptation sociale sur les scandales est en baisse alors que les réseaux sociaux ont démultiplié la propagation et l’amplification des informations, vraies ou fausses sur les affaires (caractère massif et immédiat)</a:t>
            </a:r>
          </a:p>
          <a:p>
            <a:pPr marL="171450" indent="-171450">
              <a:buFontTx/>
              <a:buChar char="-"/>
            </a:pPr>
            <a:endParaRPr lang="fr-FR" sz="1000" dirty="0"/>
          </a:p>
          <a:p>
            <a:pPr marL="171450" indent="-171450">
              <a:buFontTx/>
              <a:buChar char="-"/>
            </a:pPr>
            <a:r>
              <a:rPr lang="fr-FR" sz="1000" b="0" dirty="0"/>
              <a:t>Passage en 5 ans des sanctions à </a:t>
            </a:r>
            <a:r>
              <a:rPr lang="fr-FR" sz="1000" b="1" dirty="0"/>
              <a:t>2.3 milliards au niveau européen pour RGPD dont 500 millions pour la CNIL </a:t>
            </a:r>
            <a:r>
              <a:rPr lang="fr-FR" sz="1000" dirty="0"/>
              <a:t>et le coût des violations de données croît avec l’application des amendes prévues par le RGPD ; Pour s’alimenter en données sur le niveau de sécurité, FITCH recourt à des sociétés spécialisées qui testent le niveau de non protection (en commençant par tester l’adresse IP qui permet de savoir si la bonne version de windows est utilisée sur la machine ou pas …) </a:t>
            </a:r>
          </a:p>
          <a:p>
            <a:pPr marL="171450" indent="-171450">
              <a:buFontTx/>
              <a:buChar char="-"/>
            </a:pPr>
            <a:endParaRPr lang="fr-FR" sz="1000" dirty="0"/>
          </a:p>
          <a:p>
            <a:pPr marL="171450" indent="-171450">
              <a:buFontTx/>
              <a:buChar char="-"/>
            </a:pPr>
            <a:r>
              <a:rPr lang="fr-FR" sz="1000" dirty="0"/>
              <a:t>Rencontres avec les fonds d’investissement (Eurazeo, Amundi…) et entreprises de notation (les “big 3” (Moody's, Standard &amp; Poors' et Fitch) : vision centrée sur la capacité des emprunteurs à rembourser leur dette, au travers d’un faisceau de risques dont les risques ESG sont partie prenantes. Le risque climat et celui relatif aux données d’ores et déjà pris en compte sur l’ensemble des classes d’actifs (Etat, banque, collectivités locales, programme de titrisation) et ceci au niveau mondial.</a:t>
            </a:r>
          </a:p>
          <a:p>
            <a:pPr marL="0" indent="0">
              <a:buFontTx/>
              <a:buNone/>
            </a:pPr>
            <a:endParaRPr lang="fr-FR" sz="800" dirty="0"/>
          </a:p>
          <a:p>
            <a:pPr marL="0" indent="0">
              <a:buFontTx/>
              <a:buNone/>
            </a:pPr>
            <a:r>
              <a:rPr lang="fr-FR" sz="1000" b="1" dirty="0"/>
              <a:t>Les trois critères ESG à l’aune du RGPD </a:t>
            </a:r>
          </a:p>
          <a:p>
            <a:pPr marL="0" indent="0">
              <a:buFontTx/>
              <a:buNone/>
            </a:pPr>
            <a:r>
              <a:rPr lang="fr-FR" sz="1000" b="1" dirty="0"/>
              <a:t>A. Sur le critère environnemental </a:t>
            </a:r>
            <a:r>
              <a:rPr lang="fr-FR" sz="1000" dirty="0"/>
              <a:t>: </a:t>
            </a:r>
          </a:p>
          <a:p>
            <a:pPr marL="171450" indent="-171450">
              <a:buFontTx/>
              <a:buChar char="-"/>
            </a:pPr>
            <a:r>
              <a:rPr lang="fr-FR" sz="1000" dirty="0"/>
              <a:t>le principe de minimisation des données </a:t>
            </a:r>
          </a:p>
          <a:p>
            <a:pPr marL="171450" indent="-171450">
              <a:buFontTx/>
              <a:buChar char="-"/>
            </a:pPr>
            <a:r>
              <a:rPr lang="fr-FR" sz="1000" dirty="0"/>
              <a:t>la limitation de la durée de conservation rejoint le principe d’une frugalité énergétique.</a:t>
            </a:r>
          </a:p>
          <a:p>
            <a:pPr marL="171450" indent="-171450">
              <a:buFontTx/>
              <a:buChar char="-"/>
            </a:pPr>
            <a:endParaRPr lang="fr-FR" sz="1000" dirty="0"/>
          </a:p>
          <a:p>
            <a:pPr marL="0" indent="0">
              <a:buFontTx/>
              <a:buNone/>
            </a:pPr>
            <a:r>
              <a:rPr lang="fr-FR" sz="1000" b="1" dirty="0"/>
              <a:t>B. Sur le critère social </a:t>
            </a:r>
            <a:r>
              <a:rPr lang="fr-FR" sz="1000" dirty="0"/>
              <a:t>: </a:t>
            </a:r>
          </a:p>
          <a:p>
            <a:pPr marL="0" indent="0">
              <a:buFontTx/>
              <a:buNone/>
            </a:pPr>
            <a:r>
              <a:rPr lang="fr-FR" sz="1000" dirty="0"/>
              <a:t>L’amélioration de l’organisation et des relations de travail au travers des NTIC utilisées dans le respect des droits et libertés des personnes : les actions de formation du personnel. </a:t>
            </a:r>
          </a:p>
          <a:p>
            <a:pPr marL="0" lvl="0" indent="0">
              <a:buFontTx/>
              <a:buNone/>
            </a:pPr>
            <a:r>
              <a:rPr lang="fr-FR" sz="1000" dirty="0"/>
              <a:t>• La capacité de l’employeur de remédier à la dissymétrie des rapports avec les salaries en leur donnant les moyens de contrôler les données les concernant en application du principe d’autodétermination informationnelle. </a:t>
            </a:r>
          </a:p>
          <a:p>
            <a:pPr marL="0" lvl="0" indent="0">
              <a:buFontTx/>
              <a:buNone/>
            </a:pPr>
            <a:r>
              <a:rPr lang="fr-FR" sz="1000" dirty="0"/>
              <a:t>• La bonne application du principe de proportionnalité des moyens de contrôle utilisé par l’employeur.</a:t>
            </a:r>
          </a:p>
          <a:p>
            <a:pPr marL="0" indent="0">
              <a:buFontTx/>
              <a:buNone/>
            </a:pPr>
            <a:endParaRPr lang="fr-FR" sz="1000" dirty="0"/>
          </a:p>
          <a:p>
            <a:pPr marL="0" indent="0">
              <a:buFontTx/>
              <a:buNone/>
            </a:pPr>
            <a:r>
              <a:rPr lang="fr-FR" sz="1000" dirty="0"/>
              <a:t>L’éducation au numérique qui rejoint la lutte contre « l’illectronisme » qui touche à la fracture numérique. </a:t>
            </a:r>
          </a:p>
          <a:p>
            <a:pPr marL="171450" indent="-171450">
              <a:buFontTx/>
              <a:buChar char="-"/>
            </a:pPr>
            <a:endParaRPr lang="fr-FR" sz="1000" dirty="0"/>
          </a:p>
          <a:p>
            <a:pPr marL="0" indent="0">
              <a:buFontTx/>
              <a:buNone/>
            </a:pPr>
            <a:r>
              <a:rPr lang="fr-FR" sz="1000" b="1" dirty="0"/>
              <a:t>C. Sur le critère de la gouvernance </a:t>
            </a:r>
            <a:r>
              <a:rPr lang="fr-FR" sz="1000" dirty="0"/>
              <a:t>:</a:t>
            </a:r>
          </a:p>
          <a:p>
            <a:pPr marL="0" indent="0">
              <a:buFontTx/>
              <a:buNone/>
            </a:pPr>
            <a:r>
              <a:rPr lang="fr-FR" sz="1000" dirty="0"/>
              <a:t>Ce critère semble tout particulièrement pertinent s’agissant :</a:t>
            </a:r>
          </a:p>
          <a:p>
            <a:pPr marL="171450" indent="-171450">
              <a:buFontTx/>
              <a:buChar char="-"/>
            </a:pPr>
            <a:r>
              <a:rPr lang="fr-FR" sz="1000" dirty="0"/>
              <a:t>la culture de la protection des données au travers d’une sensibilisation générale à tous les échelons de l’organisme   la cartographie des risques et des plans d’action associés.</a:t>
            </a:r>
          </a:p>
          <a:p>
            <a:pPr marL="171450" indent="-171450">
              <a:buFontTx/>
              <a:buChar char="-"/>
            </a:pPr>
            <a:endParaRPr lang="fr-FR" sz="1000" dirty="0"/>
          </a:p>
          <a:p>
            <a:pPr marL="0" indent="0">
              <a:buFontTx/>
              <a:buNone/>
            </a:pPr>
            <a:r>
              <a:rPr lang="fr-FR" sz="1000" b="1" dirty="0"/>
              <a:t>Sur la dimension réglementaire</a:t>
            </a:r>
            <a:r>
              <a:rPr lang="fr-FR" sz="1000" dirty="0"/>
              <a:t>, la conformité RGPD qui repose sur le respect des principes de finalité, loyauté, pertinence, transparence, sécurité et l’exercice effectif des droits des personnes,  qui sont le cœur du RGPD, me paraissent pouvoir être déclinés au profit de principes clés de la RSE. Dans les deux cas, il s’agit de leviers de la confiance, indissociable de la réputation et de la marque de l’entreprise, et ceci dans toutes les composantes de son activité, qu’elle soit numérique ou pas : recruter, fidéliser, régler les problèmes tant dans la relation client que salarié et également avec ses partenaires/sous-traitants (en B to B). Il me semble donc que les interactions sont multiples et on pourrait faire un tableau comparatif.</a:t>
            </a:r>
          </a:p>
          <a:p>
            <a:pPr marL="171450" indent="-171450">
              <a:buFontTx/>
              <a:buChar char="-"/>
            </a:pPr>
            <a:endParaRPr lang="fr-FR" sz="1000" dirty="0"/>
          </a:p>
          <a:p>
            <a:pPr marL="0" indent="0">
              <a:buFontTx/>
              <a:buNone/>
            </a:pPr>
            <a:r>
              <a:rPr lang="fr-FR" sz="1000" b="1" dirty="0"/>
              <a:t>Sur la dimension éthique</a:t>
            </a:r>
            <a:r>
              <a:rPr lang="fr-FR" sz="1000" dirty="0"/>
              <a:t>, la multiplication des comités et enceintes de recherches de solutions (tel Impact IA) est également intéressante à noter ; Outre le fait que la doctrine forgée par la Cnil inclut un positionnement éthique dans le respect des équilibres à trouver pour assurer la préservation des droits individuels, elle s’est vue confier une mission particulière d’animation du débat sur les conséquences éthiques des nouvelles technologies (cf. le rapport produit en 2017 sur le contrôle des algorythmes, le dossier sur les civic tech en 2019).  </a:t>
            </a:r>
          </a:p>
          <a:p>
            <a:pPr marL="171450" indent="-171450">
              <a:buFontTx/>
              <a:buChar char="-"/>
            </a:pPr>
            <a:endParaRPr lang="fr-FR" sz="1000" dirty="0"/>
          </a:p>
          <a:p>
            <a:pPr marL="0" indent="0">
              <a:buFontTx/>
              <a:buNone/>
            </a:pPr>
            <a:r>
              <a:rPr lang="fr-FR" sz="1000" b="1" dirty="0"/>
              <a:t>Conclusion</a:t>
            </a:r>
            <a:r>
              <a:rPr lang="fr-FR" sz="1000" dirty="0"/>
              <a:t> : Au-delà de l’obligation règlementaire ou de la conformité à une norme, il s’agit pour les entreprises d’anticiper les changements, de saisir les opportunités et de stimuler l’innovation de manière à préparer en amont les mutations.</a:t>
            </a:r>
          </a:p>
          <a:p>
            <a:pPr marL="171450" indent="-171450">
              <a:buFontTx/>
              <a:buChar char="-"/>
            </a:pPr>
            <a:endParaRPr lang="fr-FR" sz="1000" dirty="0"/>
          </a:p>
          <a:p>
            <a:pPr marL="171450" indent="-171450">
              <a:buFontTx/>
              <a:buChar char="-"/>
            </a:pPr>
            <a:endParaRPr lang="fr-FR" sz="1000" dirty="0"/>
          </a:p>
          <a:p>
            <a:pPr marL="171450" indent="-171450">
              <a:buFontTx/>
              <a:buChar char="-"/>
            </a:pPr>
            <a:endParaRPr lang="fr-FR" sz="1000" dirty="0"/>
          </a:p>
          <a:p>
            <a:pPr marL="171450" indent="-171450">
              <a:buFontTx/>
              <a:buChar char="-"/>
            </a:pPr>
            <a:endParaRPr lang="fr-FR" sz="1000"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C3399D-CEF8-4416-933A-F132445D95D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49576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4"/>
          </p:nvPr>
        </p:nvSpPr>
        <p:spPr/>
        <p:txBody>
          <a:bodyPr/>
          <a:lstStyle/>
          <a:p>
            <a:r>
              <a:rPr lang="fr-FR" dirty="0"/>
              <a:t>CNIL</a:t>
            </a:r>
          </a:p>
        </p:txBody>
      </p:sp>
      <p:sp>
        <p:nvSpPr>
          <p:cNvPr id="5" name="Espace réservé du numéro de diapositive 4"/>
          <p:cNvSpPr>
            <a:spLocks noGrp="1"/>
          </p:cNvSpPr>
          <p:nvPr>
            <p:ph type="sldNum" sz="quarter" idx="5"/>
          </p:nvPr>
        </p:nvSpPr>
        <p:spPr/>
        <p:txBody>
          <a:bodyPr/>
          <a:lstStyle/>
          <a:p>
            <a:fld id="{13FB50F8-6DAF-4E44-822A-0FA957FD7D75}" type="slidenum">
              <a:rPr lang="fr-FR" smtClean="0"/>
              <a:pPr/>
              <a:t>17</a:t>
            </a:fld>
            <a:endParaRPr lang="fr-FR" dirty="0"/>
          </a:p>
        </p:txBody>
      </p:sp>
    </p:spTree>
    <p:extLst>
      <p:ext uri="{BB962C8B-B14F-4D97-AF65-F5344CB8AC3E}">
        <p14:creationId xmlns:p14="http://schemas.microsoft.com/office/powerpoint/2010/main" val="2729899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4"/>
          </p:nvPr>
        </p:nvSpPr>
        <p:spPr/>
        <p:txBody>
          <a:bodyPr/>
          <a:lstStyle/>
          <a:p>
            <a:r>
              <a:rPr lang="fr-FR" dirty="0"/>
              <a:t>CNIL</a:t>
            </a:r>
          </a:p>
        </p:txBody>
      </p:sp>
      <p:sp>
        <p:nvSpPr>
          <p:cNvPr id="5" name="Espace réservé du numéro de diapositive 4"/>
          <p:cNvSpPr>
            <a:spLocks noGrp="1"/>
          </p:cNvSpPr>
          <p:nvPr>
            <p:ph type="sldNum" sz="quarter" idx="5"/>
          </p:nvPr>
        </p:nvSpPr>
        <p:spPr/>
        <p:txBody>
          <a:bodyPr/>
          <a:lstStyle/>
          <a:p>
            <a:fld id="{13FB50F8-6DAF-4E44-822A-0FA957FD7D75}" type="slidenum">
              <a:rPr lang="fr-FR" smtClean="0"/>
              <a:pPr/>
              <a:t>2</a:t>
            </a:fld>
            <a:endParaRPr lang="fr-FR" dirty="0"/>
          </a:p>
        </p:txBody>
      </p:sp>
    </p:spTree>
    <p:extLst>
      <p:ext uri="{BB962C8B-B14F-4D97-AF65-F5344CB8AC3E}">
        <p14:creationId xmlns:p14="http://schemas.microsoft.com/office/powerpoint/2010/main" val="2138194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100" kern="1200" dirty="0">
                <a:solidFill>
                  <a:schemeClr val="tx1"/>
                </a:solidFill>
                <a:effectLst/>
                <a:latin typeface="+mn-lt"/>
                <a:ea typeface="+mn-ea"/>
                <a:cs typeface="+mn-cs"/>
              </a:rPr>
              <a:t>-  P</a:t>
            </a:r>
            <a:r>
              <a:rPr lang="fr-FR" sz="800" kern="1200" baseline="0" dirty="0">
                <a:solidFill>
                  <a:schemeClr val="tx1"/>
                </a:solidFill>
                <a:effectLst/>
                <a:latin typeface="+mn-lt"/>
                <a:ea typeface="+mn-ea"/>
                <a:cs typeface="+mn-cs"/>
              </a:rPr>
              <a:t>as spécialiste sur la RSE donc à l’écoute de leurs observations et remarques</a:t>
            </a:r>
          </a:p>
          <a:p>
            <a:pPr algn="just"/>
            <a:r>
              <a:rPr lang="fr-FR" sz="800" kern="1200" baseline="0" dirty="0">
                <a:solidFill>
                  <a:schemeClr val="tx1"/>
                </a:solidFill>
                <a:effectLst/>
                <a:latin typeface="+mn-lt"/>
                <a:ea typeface="+mn-ea"/>
                <a:cs typeface="+mn-cs"/>
              </a:rPr>
              <a:t>- Même évolution des sujets: longtemps cantonnés au rôle de « supplément d’âme » pour des dirigeants d’entreprise soucieux d’éthique et de morale mais avec le RGPD et extension de la RSE à l’ensemble des secteurs économiques depuis 10 ans (y compris ceux dont l’impact environnemental est faible), les objectifs qui leur sont assignés s’infléchissent : moins focalisés sur l’environnement, ils s’étendent désormais aux questions de gouvernance d’entreprise, au sens élargi, que ce soit en matière de régulation du réseau de sous-traitants, ou de l’importance des actifs humains.</a:t>
            </a:r>
          </a:p>
          <a:p>
            <a:endParaRPr lang="fr-FR" dirty="0"/>
          </a:p>
        </p:txBody>
      </p:sp>
      <p:sp>
        <p:nvSpPr>
          <p:cNvPr id="4" name="Espace réservé du pied de page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CNIL</a:t>
            </a:r>
          </a:p>
        </p:txBody>
      </p:sp>
      <p:sp>
        <p:nvSpPr>
          <p:cNvPr id="5" name="Espace réservé du numéro de diapositive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FB50F8-6DAF-4E44-822A-0FA957FD7D75}"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1039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4"/>
          </p:nvPr>
        </p:nvSpPr>
        <p:spPr/>
        <p:txBody>
          <a:bodyPr/>
          <a:lstStyle/>
          <a:p>
            <a:r>
              <a:rPr lang="fr-FR" dirty="0"/>
              <a:t>CNIL</a:t>
            </a:r>
          </a:p>
        </p:txBody>
      </p:sp>
      <p:sp>
        <p:nvSpPr>
          <p:cNvPr id="5" name="Espace réservé du numéro de diapositive 4"/>
          <p:cNvSpPr>
            <a:spLocks noGrp="1"/>
          </p:cNvSpPr>
          <p:nvPr>
            <p:ph type="sldNum" sz="quarter" idx="5"/>
          </p:nvPr>
        </p:nvSpPr>
        <p:spPr/>
        <p:txBody>
          <a:bodyPr/>
          <a:lstStyle/>
          <a:p>
            <a:fld id="{13FB50F8-6DAF-4E44-822A-0FA957FD7D75}" type="slidenum">
              <a:rPr lang="fr-FR" smtClean="0"/>
              <a:pPr/>
              <a:t>4</a:t>
            </a:fld>
            <a:endParaRPr lang="fr-FR" dirty="0"/>
          </a:p>
        </p:txBody>
      </p:sp>
    </p:spTree>
    <p:extLst>
      <p:ext uri="{BB962C8B-B14F-4D97-AF65-F5344CB8AC3E}">
        <p14:creationId xmlns:p14="http://schemas.microsoft.com/office/powerpoint/2010/main" val="2299838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4"/>
          </p:nvPr>
        </p:nvSpPr>
        <p:spPr/>
        <p:txBody>
          <a:bodyPr/>
          <a:lstStyle/>
          <a:p>
            <a:r>
              <a:rPr lang="fr-FR" dirty="0"/>
              <a:t>CNIL</a:t>
            </a:r>
          </a:p>
        </p:txBody>
      </p:sp>
      <p:sp>
        <p:nvSpPr>
          <p:cNvPr id="5" name="Espace réservé du numéro de diapositive 4"/>
          <p:cNvSpPr>
            <a:spLocks noGrp="1"/>
          </p:cNvSpPr>
          <p:nvPr>
            <p:ph type="sldNum" sz="quarter" idx="5"/>
          </p:nvPr>
        </p:nvSpPr>
        <p:spPr/>
        <p:txBody>
          <a:bodyPr/>
          <a:lstStyle/>
          <a:p>
            <a:fld id="{13FB50F8-6DAF-4E44-822A-0FA957FD7D75}" type="slidenum">
              <a:rPr lang="fr-FR" smtClean="0"/>
              <a:pPr/>
              <a:t>5</a:t>
            </a:fld>
            <a:endParaRPr lang="fr-FR" dirty="0"/>
          </a:p>
        </p:txBody>
      </p:sp>
    </p:spTree>
    <p:extLst>
      <p:ext uri="{BB962C8B-B14F-4D97-AF65-F5344CB8AC3E}">
        <p14:creationId xmlns:p14="http://schemas.microsoft.com/office/powerpoint/2010/main" val="876858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4"/>
          </p:nvPr>
        </p:nvSpPr>
        <p:spPr/>
        <p:txBody>
          <a:bodyPr/>
          <a:lstStyle/>
          <a:p>
            <a:r>
              <a:rPr lang="fr-FR" dirty="0"/>
              <a:t>CNIL</a:t>
            </a:r>
          </a:p>
        </p:txBody>
      </p:sp>
      <p:sp>
        <p:nvSpPr>
          <p:cNvPr id="5" name="Espace réservé du numéro de diapositive 4"/>
          <p:cNvSpPr>
            <a:spLocks noGrp="1"/>
          </p:cNvSpPr>
          <p:nvPr>
            <p:ph type="sldNum" sz="quarter" idx="5"/>
          </p:nvPr>
        </p:nvSpPr>
        <p:spPr/>
        <p:txBody>
          <a:bodyPr/>
          <a:lstStyle/>
          <a:p>
            <a:fld id="{13FB50F8-6DAF-4E44-822A-0FA957FD7D75}" type="slidenum">
              <a:rPr lang="fr-FR" smtClean="0"/>
              <a:pPr/>
              <a:t>6</a:t>
            </a:fld>
            <a:endParaRPr lang="fr-FR" dirty="0"/>
          </a:p>
        </p:txBody>
      </p:sp>
    </p:spTree>
    <p:extLst>
      <p:ext uri="{BB962C8B-B14F-4D97-AF65-F5344CB8AC3E}">
        <p14:creationId xmlns:p14="http://schemas.microsoft.com/office/powerpoint/2010/main" val="2782116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4"/>
          </p:nvPr>
        </p:nvSpPr>
        <p:spPr/>
        <p:txBody>
          <a:bodyPr/>
          <a:lstStyle/>
          <a:p>
            <a:r>
              <a:rPr lang="fr-FR" dirty="0"/>
              <a:t>CNIL</a:t>
            </a:r>
          </a:p>
        </p:txBody>
      </p:sp>
      <p:sp>
        <p:nvSpPr>
          <p:cNvPr id="5" name="Espace réservé du numéro de diapositive 4"/>
          <p:cNvSpPr>
            <a:spLocks noGrp="1"/>
          </p:cNvSpPr>
          <p:nvPr>
            <p:ph type="sldNum" sz="quarter" idx="5"/>
          </p:nvPr>
        </p:nvSpPr>
        <p:spPr/>
        <p:txBody>
          <a:bodyPr/>
          <a:lstStyle/>
          <a:p>
            <a:fld id="{13FB50F8-6DAF-4E44-822A-0FA957FD7D75}" type="slidenum">
              <a:rPr lang="fr-FR" smtClean="0"/>
              <a:pPr/>
              <a:t>7</a:t>
            </a:fld>
            <a:endParaRPr lang="fr-FR" dirty="0"/>
          </a:p>
        </p:txBody>
      </p:sp>
    </p:spTree>
    <p:extLst>
      <p:ext uri="{BB962C8B-B14F-4D97-AF65-F5344CB8AC3E}">
        <p14:creationId xmlns:p14="http://schemas.microsoft.com/office/powerpoint/2010/main" val="1027815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177691" indent="-177691">
              <a:buFontTx/>
              <a:buChar char="-"/>
            </a:pPr>
            <a:r>
              <a:rPr lang="fr-FR" dirty="0"/>
              <a:t>Concept de « pivacy by design » : Chaque nouvelle technologie traitant des données personnelles ou permettant d’en traiter doit </a:t>
            </a:r>
            <a:r>
              <a:rPr lang="fr-FR" b="1" dirty="0"/>
              <a:t>garantir dès sa conception et lors de chaque utilisation</a:t>
            </a:r>
            <a:r>
              <a:rPr lang="fr-FR" dirty="0"/>
              <a:t>, même si elle n’as pas été prévue à l’origine, </a:t>
            </a:r>
            <a:r>
              <a:rPr lang="fr-FR" b="1" dirty="0"/>
              <a:t>le plus haut niveau possible de protection des données</a:t>
            </a:r>
            <a:r>
              <a:rPr lang="fr-FR" dirty="0"/>
              <a:t>.</a:t>
            </a:r>
          </a:p>
          <a:p>
            <a:endParaRPr lang="fr-FR" dirty="0"/>
          </a:p>
          <a:p>
            <a:pPr marL="177691" indent="-177691">
              <a:buFontTx/>
              <a:buChar char="-"/>
            </a:pPr>
            <a:r>
              <a:rPr lang="fr-FR" dirty="0"/>
              <a:t>la vie privée par défaut « privacy by default »</a:t>
            </a:r>
            <a:r>
              <a:rPr lang="fr-FR" baseline="0" dirty="0"/>
              <a:t> :</a:t>
            </a:r>
            <a:r>
              <a:rPr lang="fr-FR" dirty="0"/>
              <a:t> quiconque traite de données personnelles doit </a:t>
            </a:r>
            <a:r>
              <a:rPr lang="fr-FR" b="1" dirty="0"/>
              <a:t>permettre aux personnes concernées d’obtenir rapidement et facilement le plus haut niveau de protection possible</a:t>
            </a:r>
            <a:r>
              <a:rPr lang="fr-FR" dirty="0"/>
              <a:t>. La législation sur la protection des données doit obliger chaque personne ou entreprise traitant des données personnelles à garantir par défaut le plus haut niveau possible de protection des données.</a:t>
            </a:r>
          </a:p>
          <a:p>
            <a:pPr marL="177691" indent="-177691">
              <a:buFontTx/>
              <a:buChar char="-"/>
            </a:pPr>
            <a:endParaRPr lang="fr-FR" dirty="0"/>
          </a:p>
        </p:txBody>
      </p:sp>
      <p:sp>
        <p:nvSpPr>
          <p:cNvPr id="4" name="Espace réservé du numéro de diapositive 3"/>
          <p:cNvSpPr>
            <a:spLocks noGrp="1"/>
          </p:cNvSpPr>
          <p:nvPr>
            <p:ph type="sldNum" sz="quarter" idx="10"/>
          </p:nvPr>
        </p:nvSpPr>
        <p:spPr/>
        <p:txBody>
          <a:bodyPr/>
          <a:lstStyle/>
          <a:p>
            <a:fld id="{8AC3399D-CEF8-4416-933A-F132445D95D3}" type="slidenum">
              <a:rPr lang="fr-FR" smtClean="0"/>
              <a:pPr/>
              <a:t>8</a:t>
            </a:fld>
            <a:endParaRPr lang="fr-FR" dirty="0"/>
          </a:p>
        </p:txBody>
      </p:sp>
    </p:spTree>
    <p:extLst>
      <p:ext uri="{BB962C8B-B14F-4D97-AF65-F5344CB8AC3E}">
        <p14:creationId xmlns:p14="http://schemas.microsoft.com/office/powerpoint/2010/main" val="1889108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177691" indent="-177691">
              <a:buFontTx/>
              <a:buChar char="-"/>
            </a:pPr>
            <a:r>
              <a:rPr lang="fr-FR" sz="1000" dirty="0"/>
              <a:t>Décloisonner le « mille feuille réglementaire » en faisant des rapprochements sur l’utilité des process mis en œuvre dans un objectif de cohésion et d’efficacité (éviter la réflexion en silo en montrant la cohérence d’ensemble et en capitalisant sur les bonnes pratiques versus tirer les leçons des points bloquants).</a:t>
            </a:r>
          </a:p>
          <a:p>
            <a:pPr marL="177691" indent="-177691">
              <a:buFontTx/>
              <a:buChar char="-"/>
            </a:pPr>
            <a:endParaRPr lang="fr-FR" sz="1000" dirty="0"/>
          </a:p>
          <a:p>
            <a:pPr marL="177691" indent="-177691">
              <a:buFontTx/>
              <a:buChar char="-"/>
            </a:pPr>
            <a:r>
              <a:rPr lang="fr-FR" dirty="0"/>
              <a:t>Donner du sens à l’action des entreprises en ne renvoyant pas l’application du RGPD ou de la RSE  à une seule personne mais en créant une culture commune de sensibilisation des personnels permettant de mieux travailler collectivement.</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C3399D-CEF8-4416-933A-F132445D95D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51182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5940402"/>
            <a:ext cx="12192000" cy="944982"/>
          </a:xfrm>
          <a:prstGeom prst="rect">
            <a:avLst/>
          </a:prstGeom>
          <a:solidFill>
            <a:srgbClr val="33333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2800" dirty="0">
              <a:latin typeface="Open Sans Light" pitchFamily="34" charset="0"/>
              <a:ea typeface="Open Sans Light" pitchFamily="34" charset="0"/>
              <a:cs typeface="Open Sans Light" pitchFamily="34" charset="0"/>
            </a:endParaRPr>
          </a:p>
        </p:txBody>
      </p:sp>
      <p:sp>
        <p:nvSpPr>
          <p:cNvPr id="8" name="Rectangle 7"/>
          <p:cNvSpPr/>
          <p:nvPr userDrawn="1"/>
        </p:nvSpPr>
        <p:spPr>
          <a:xfrm>
            <a:off x="0" y="1412776"/>
            <a:ext cx="12192000" cy="4536504"/>
          </a:xfrm>
          <a:prstGeom prst="rect">
            <a:avLst/>
          </a:prstGeom>
          <a:solidFill>
            <a:srgbClr val="4596E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4000" dirty="0">
              <a:latin typeface="Open Sans Extrabold" pitchFamily="34" charset="0"/>
              <a:ea typeface="Open Sans Extrabold" pitchFamily="34" charset="0"/>
              <a:cs typeface="Open Sans Extrabold" pitchFamily="34" charset="0"/>
            </a:endParaRPr>
          </a:p>
        </p:txBody>
      </p:sp>
      <p:sp>
        <p:nvSpPr>
          <p:cNvPr id="11" name="Rectangle 10"/>
          <p:cNvSpPr/>
          <p:nvPr userDrawn="1"/>
        </p:nvSpPr>
        <p:spPr>
          <a:xfrm>
            <a:off x="0" y="0"/>
            <a:ext cx="12192000" cy="14127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000" dirty="0">
              <a:solidFill>
                <a:schemeClr val="bg1"/>
              </a:solidFill>
              <a:latin typeface="Neris" pitchFamily="50" charset="0"/>
            </a:endParaRPr>
          </a:p>
        </p:txBody>
      </p:sp>
      <p:sp>
        <p:nvSpPr>
          <p:cNvPr id="4" name="Espace réservé de la date 3"/>
          <p:cNvSpPr>
            <a:spLocks noGrp="1"/>
          </p:cNvSpPr>
          <p:nvPr>
            <p:ph type="dt" sz="half" idx="10"/>
          </p:nvPr>
        </p:nvSpPr>
        <p:spPr>
          <a:xfrm>
            <a:off x="119336" y="6356349"/>
            <a:ext cx="2844800" cy="365125"/>
          </a:xfrm>
        </p:spPr>
        <p:txBody>
          <a:bodyPr/>
          <a:lstStyle>
            <a:lvl1pPr>
              <a:defRPr sz="1100">
                <a:solidFill>
                  <a:schemeClr val="bg1"/>
                </a:solidFill>
              </a:defRPr>
            </a:lvl1pPr>
          </a:lstStyle>
          <a:p>
            <a:r>
              <a:rPr lang="fr-FR" dirty="0"/>
              <a:t>26/11/2019</a:t>
            </a:r>
          </a:p>
        </p:txBody>
      </p:sp>
      <p:sp>
        <p:nvSpPr>
          <p:cNvPr id="5" name="Espace réservé du pied de page 4"/>
          <p:cNvSpPr>
            <a:spLocks noGrp="1"/>
          </p:cNvSpPr>
          <p:nvPr>
            <p:ph type="ftr" sz="quarter" idx="11"/>
          </p:nvPr>
        </p:nvSpPr>
        <p:spPr/>
        <p:txBody>
          <a:bodyPr/>
          <a:lstStyle>
            <a:lvl1pPr>
              <a:defRPr>
                <a:solidFill>
                  <a:schemeClr val="bg1"/>
                </a:solidFill>
              </a:defRPr>
            </a:lvl1pPr>
          </a:lstStyle>
          <a:p>
            <a:endParaRPr lang="fr-FR" dirty="0"/>
          </a:p>
        </p:txBody>
      </p:sp>
      <p:sp>
        <p:nvSpPr>
          <p:cNvPr id="6" name="Espace réservé du numéro de diapositive 5"/>
          <p:cNvSpPr>
            <a:spLocks noGrp="1"/>
          </p:cNvSpPr>
          <p:nvPr>
            <p:ph type="sldNum" sz="quarter" idx="12"/>
          </p:nvPr>
        </p:nvSpPr>
        <p:spPr>
          <a:xfrm>
            <a:off x="9264352" y="6356350"/>
            <a:ext cx="2844800" cy="365125"/>
          </a:xfrm>
        </p:spPr>
        <p:txBody>
          <a:bodyPr/>
          <a:lstStyle>
            <a:lvl1pPr>
              <a:defRPr sz="1000">
                <a:solidFill>
                  <a:schemeClr val="bg1"/>
                </a:solidFill>
              </a:defRPr>
            </a:lvl1pPr>
          </a:lstStyle>
          <a:p>
            <a:fld id="{0579DC97-5D12-4D9B-BA49-CCEB784B454D}" type="slidenum">
              <a:rPr lang="fr-FR" smtClean="0"/>
              <a:pPr/>
              <a:t>‹N°›</a:t>
            </a:fld>
            <a:endParaRPr lang="fr-FR" dirty="0"/>
          </a:p>
        </p:txBody>
      </p:sp>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63752" y="74620"/>
            <a:ext cx="4060767" cy="126353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dirty="0"/>
              <a:t>26/11/2019</a:t>
            </a:r>
          </a:p>
        </p:txBody>
      </p:sp>
      <p:sp>
        <p:nvSpPr>
          <p:cNvPr id="5" name="Espace réservé du pied de page 4"/>
          <p:cNvSpPr>
            <a:spLocks noGrp="1"/>
          </p:cNvSpPr>
          <p:nvPr>
            <p:ph type="ftr" sz="quarter" idx="11"/>
          </p:nvPr>
        </p:nvSpPr>
        <p:spPr/>
        <p:txBody>
          <a:bodyPr/>
          <a:lstStyle/>
          <a:p>
            <a:r>
              <a:rPr lang="it-IT"/>
              <a:t>Pauline Faget – Service communication</a:t>
            </a:r>
            <a:endParaRPr lang="fr-FR" dirty="0"/>
          </a:p>
        </p:txBody>
      </p:sp>
      <p:sp>
        <p:nvSpPr>
          <p:cNvPr id="6" name="Espace réservé du numéro de diapositive 5"/>
          <p:cNvSpPr>
            <a:spLocks noGrp="1"/>
          </p:cNvSpPr>
          <p:nvPr>
            <p:ph type="sldNum" sz="quarter" idx="12"/>
          </p:nvPr>
        </p:nvSpPr>
        <p:spPr/>
        <p:txBody>
          <a:bodyPr/>
          <a:lstStyle/>
          <a:p>
            <a:fld id="{0579DC97-5D12-4D9B-BA49-CCEB784B454D}" type="slidenum">
              <a:rPr lang="fr-FR" smtClean="0"/>
              <a:pPr/>
              <a:t>‹N°›</a:t>
            </a:fld>
            <a:endParaRPr lang="fr-FR"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dirty="0"/>
              <a:t>26/11/2019</a:t>
            </a:r>
          </a:p>
        </p:txBody>
      </p:sp>
      <p:sp>
        <p:nvSpPr>
          <p:cNvPr id="5" name="Espace réservé du pied de page 4"/>
          <p:cNvSpPr>
            <a:spLocks noGrp="1"/>
          </p:cNvSpPr>
          <p:nvPr>
            <p:ph type="ftr" sz="quarter" idx="11"/>
          </p:nvPr>
        </p:nvSpPr>
        <p:spPr/>
        <p:txBody>
          <a:bodyPr/>
          <a:lstStyle/>
          <a:p>
            <a:r>
              <a:rPr lang="it-IT"/>
              <a:t>Pauline Faget – Service communication</a:t>
            </a:r>
            <a:endParaRPr lang="fr-FR" dirty="0"/>
          </a:p>
        </p:txBody>
      </p:sp>
      <p:sp>
        <p:nvSpPr>
          <p:cNvPr id="6" name="Espace réservé du numéro de diapositive 5"/>
          <p:cNvSpPr>
            <a:spLocks noGrp="1"/>
          </p:cNvSpPr>
          <p:nvPr>
            <p:ph type="sldNum" sz="quarter" idx="12"/>
          </p:nvPr>
        </p:nvSpPr>
        <p:spPr/>
        <p:txBody>
          <a:bodyPr/>
          <a:lstStyle/>
          <a:p>
            <a:fld id="{0579DC97-5D12-4D9B-BA49-CCEB784B454D}" type="slidenum">
              <a:rPr lang="fr-FR" smtClean="0"/>
              <a:pPr/>
              <a:t>‹N°›</a:t>
            </a:fld>
            <a:endParaRPr lang="fr-FR"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us 3 zones verticales + chiffres">
    <p:spTree>
      <p:nvGrpSpPr>
        <p:cNvPr id="1" name=""/>
        <p:cNvGrpSpPr/>
        <p:nvPr/>
      </p:nvGrpSpPr>
      <p:grpSpPr>
        <a:xfrm>
          <a:off x="0" y="0"/>
          <a:ext cx="0" cy="0"/>
          <a:chOff x="0" y="0"/>
          <a:chExt cx="0" cy="0"/>
        </a:xfrm>
      </p:grpSpPr>
      <p:sp>
        <p:nvSpPr>
          <p:cNvPr id="5" name="Titre 1"/>
          <p:cNvSpPr>
            <a:spLocks noGrp="1"/>
          </p:cNvSpPr>
          <p:nvPr>
            <p:ph type="ctrTitle"/>
          </p:nvPr>
        </p:nvSpPr>
        <p:spPr>
          <a:xfrm>
            <a:off x="623392" y="316328"/>
            <a:ext cx="10363200" cy="576064"/>
          </a:xfrm>
          <a:prstGeom prst="rect">
            <a:avLst/>
          </a:prstGeom>
        </p:spPr>
        <p:txBody>
          <a:bodyPr/>
          <a:lstStyle>
            <a:lvl1pPr algn="l">
              <a:defRPr sz="2800" b="1" baseline="0">
                <a:solidFill>
                  <a:srgbClr val="004E9E"/>
                </a:solidFill>
                <a:latin typeface="Arial" pitchFamily="34" charset="0"/>
                <a:cs typeface="Arial" pitchFamily="34" charset="0"/>
              </a:defRPr>
            </a:lvl1pPr>
          </a:lstStyle>
          <a:p>
            <a:r>
              <a:rPr lang="fr-FR" dirty="0"/>
              <a:t>Cliquez pour modifier le style du titre</a:t>
            </a:r>
          </a:p>
        </p:txBody>
      </p:sp>
      <p:sp>
        <p:nvSpPr>
          <p:cNvPr id="6" name="Espace réservé du pied de page 4"/>
          <p:cNvSpPr>
            <a:spLocks noGrp="1"/>
          </p:cNvSpPr>
          <p:nvPr>
            <p:ph type="ftr" sz="quarter" idx="11"/>
          </p:nvPr>
        </p:nvSpPr>
        <p:spPr>
          <a:xfrm>
            <a:off x="1775520" y="6454319"/>
            <a:ext cx="7008779" cy="313010"/>
          </a:xfrm>
          <a:prstGeom prst="rect">
            <a:avLst/>
          </a:prstGeom>
        </p:spPr>
        <p:txBody>
          <a:bodyPr/>
          <a:lstStyle>
            <a:lvl1pPr algn="ctr">
              <a:defRPr sz="1000" b="1" cap="all" baseline="0">
                <a:solidFill>
                  <a:srgbClr val="636363"/>
                </a:solidFill>
                <a:latin typeface="Arial" pitchFamily="34" charset="0"/>
                <a:cs typeface="Arial" pitchFamily="34" charset="0"/>
              </a:defRPr>
            </a:lvl1pPr>
          </a:lstStyle>
          <a:p>
            <a:r>
              <a:rPr lang="fr-FR" dirty="0"/>
              <a:t>Pauline Faget – Service communication</a:t>
            </a:r>
          </a:p>
        </p:txBody>
      </p:sp>
      <p:sp>
        <p:nvSpPr>
          <p:cNvPr id="7" name="Espace réservé du numéro de diapositive 5"/>
          <p:cNvSpPr>
            <a:spLocks noGrp="1"/>
          </p:cNvSpPr>
          <p:nvPr>
            <p:ph type="sldNum" sz="quarter" idx="12"/>
          </p:nvPr>
        </p:nvSpPr>
        <p:spPr>
          <a:xfrm>
            <a:off x="10944144" y="6479297"/>
            <a:ext cx="1056117" cy="288032"/>
          </a:xfrm>
          <a:prstGeom prst="rect">
            <a:avLst/>
          </a:prstGeom>
        </p:spPr>
        <p:txBody>
          <a:bodyPr/>
          <a:lstStyle>
            <a:lvl1pPr>
              <a:defRPr sz="1000" b="1">
                <a:solidFill>
                  <a:schemeClr val="bg1">
                    <a:lumMod val="85000"/>
                  </a:schemeClr>
                </a:solidFill>
                <a:latin typeface="+mn-lt"/>
                <a:cs typeface="Arial" pitchFamily="34" charset="0"/>
              </a:defRPr>
            </a:lvl1pPr>
          </a:lstStyle>
          <a:p>
            <a:fld id="{C2950AB3-21AA-46C0-83BB-3060DB5EBE6B}" type="slidenum">
              <a:rPr lang="fr-FR" smtClean="0"/>
              <a:pPr/>
              <a:t>‹N°›</a:t>
            </a:fld>
            <a:endParaRPr lang="fr-FR" dirty="0"/>
          </a:p>
        </p:txBody>
      </p:sp>
      <p:sp>
        <p:nvSpPr>
          <p:cNvPr id="8" name="Espace réservé du contenu 2"/>
          <p:cNvSpPr>
            <a:spLocks noGrp="1"/>
          </p:cNvSpPr>
          <p:nvPr>
            <p:ph idx="1"/>
          </p:nvPr>
        </p:nvSpPr>
        <p:spPr>
          <a:xfrm>
            <a:off x="623392" y="1317744"/>
            <a:ext cx="3552000" cy="4608512"/>
          </a:xfrm>
          <a:prstGeom prst="rect">
            <a:avLst/>
          </a:prstGeom>
        </p:spPr>
        <p:txBody>
          <a:bodyPr/>
          <a:lstStyle>
            <a:lvl1pPr marL="0" indent="0">
              <a:spcAft>
                <a:spcPts val="200"/>
              </a:spcAft>
              <a:buClr>
                <a:srgbClr val="FF8400"/>
              </a:buClr>
              <a:buSzPct val="100000"/>
              <a:buFontTx/>
              <a:buNone/>
              <a:defRPr sz="1300" b="0">
                <a:latin typeface="Arial" pitchFamily="34" charset="0"/>
                <a:cs typeface="Arial" pitchFamily="34" charset="0"/>
              </a:defRPr>
            </a:lvl1pPr>
            <a:lvl2pPr marL="0" indent="216000" defTabSz="216000">
              <a:spcAft>
                <a:spcPts val="200"/>
              </a:spcAft>
              <a:buClr>
                <a:srgbClr val="FF8400"/>
              </a:buClr>
              <a:buFont typeface="+mj-lt"/>
              <a:buAutoNum type="romanUcPeriod"/>
              <a:defRPr sz="1300" b="1" baseline="0">
                <a:latin typeface="Arial" pitchFamily="34" charset="0"/>
              </a:defRPr>
            </a:lvl2pPr>
            <a:lvl3pPr marL="216000" indent="180000" defTabSz="396000">
              <a:spcAft>
                <a:spcPts val="200"/>
              </a:spcAft>
              <a:buClr>
                <a:srgbClr val="FF8400"/>
              </a:buClr>
              <a:buSzPct val="80000"/>
              <a:buFont typeface="+mj-lt"/>
              <a:buAutoNum type="arabicPeriod"/>
              <a:defRPr sz="1050">
                <a:latin typeface="Arial" pitchFamily="34" charset="0"/>
                <a:cs typeface="Arial" pitchFamily="34" charset="0"/>
              </a:defRPr>
            </a:lvl3pPr>
            <a:lvl4pPr marL="432000" indent="144000" defTabSz="576000">
              <a:spcAft>
                <a:spcPts val="200"/>
              </a:spcAft>
              <a:defRPr sz="1050">
                <a:latin typeface="Arial" pitchFamily="34" charset="0"/>
                <a:cs typeface="Arial" pitchFamily="34" charset="0"/>
              </a:defRPr>
            </a:lvl4pPr>
            <a:lvl5pPr marL="612000" indent="144000" defTabSz="756000">
              <a:buFont typeface="Symbol" pitchFamily="18" charset="2"/>
              <a:buChar char=""/>
              <a:defRPr sz="1050">
                <a:latin typeface="Arial" pitchFamily="34" charset="0"/>
                <a:cs typeface="Arial"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contenu 2"/>
          <p:cNvSpPr>
            <a:spLocks noGrp="1"/>
          </p:cNvSpPr>
          <p:nvPr>
            <p:ph idx="13"/>
          </p:nvPr>
        </p:nvSpPr>
        <p:spPr>
          <a:xfrm>
            <a:off x="7920203" y="1317744"/>
            <a:ext cx="3552000" cy="4608512"/>
          </a:xfrm>
          <a:prstGeom prst="rect">
            <a:avLst/>
          </a:prstGeom>
        </p:spPr>
        <p:txBody>
          <a:bodyPr/>
          <a:lstStyle>
            <a:lvl1pPr marL="0" indent="0">
              <a:spcAft>
                <a:spcPts val="200"/>
              </a:spcAft>
              <a:buClr>
                <a:srgbClr val="FF8400"/>
              </a:buClr>
              <a:buSzPct val="100000"/>
              <a:buFontTx/>
              <a:buNone/>
              <a:defRPr sz="1300" b="0">
                <a:latin typeface="Arial" pitchFamily="34" charset="0"/>
                <a:cs typeface="Arial" pitchFamily="34" charset="0"/>
              </a:defRPr>
            </a:lvl1pPr>
            <a:lvl2pPr marL="0" indent="216000" defTabSz="216000">
              <a:spcAft>
                <a:spcPts val="200"/>
              </a:spcAft>
              <a:buClr>
                <a:srgbClr val="FF8400"/>
              </a:buClr>
              <a:buFont typeface="+mj-lt"/>
              <a:buAutoNum type="romanUcPeriod"/>
              <a:defRPr sz="1300" b="1" baseline="0">
                <a:latin typeface="Arial" pitchFamily="34" charset="0"/>
              </a:defRPr>
            </a:lvl2pPr>
            <a:lvl3pPr marL="216000" indent="180000" defTabSz="396000">
              <a:spcAft>
                <a:spcPts val="200"/>
              </a:spcAft>
              <a:buClr>
                <a:srgbClr val="FF8400"/>
              </a:buClr>
              <a:buSzPct val="80000"/>
              <a:buFont typeface="+mj-lt"/>
              <a:buAutoNum type="arabicPeriod"/>
              <a:defRPr sz="1100">
                <a:latin typeface="Arial" pitchFamily="34" charset="0"/>
                <a:cs typeface="Arial" pitchFamily="34" charset="0"/>
              </a:defRPr>
            </a:lvl3pPr>
            <a:lvl4pPr marL="432000" indent="144000" defTabSz="576000">
              <a:spcAft>
                <a:spcPts val="200"/>
              </a:spcAft>
              <a:defRPr sz="1050">
                <a:latin typeface="Arial" pitchFamily="34" charset="0"/>
                <a:cs typeface="Arial" pitchFamily="34" charset="0"/>
              </a:defRPr>
            </a:lvl4pPr>
            <a:lvl5pPr marL="612000" indent="144000" defTabSz="756000">
              <a:buFont typeface="Symbol" pitchFamily="18" charset="2"/>
              <a:buChar char=""/>
              <a:defRPr sz="1050">
                <a:latin typeface="Arial" pitchFamily="34" charset="0"/>
                <a:cs typeface="Arial"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contenu 2"/>
          <p:cNvSpPr>
            <a:spLocks noGrp="1"/>
          </p:cNvSpPr>
          <p:nvPr>
            <p:ph idx="14"/>
          </p:nvPr>
        </p:nvSpPr>
        <p:spPr>
          <a:xfrm>
            <a:off x="4272192" y="1324440"/>
            <a:ext cx="3552000" cy="4608512"/>
          </a:xfrm>
          <a:prstGeom prst="rect">
            <a:avLst/>
          </a:prstGeom>
        </p:spPr>
        <p:txBody>
          <a:bodyPr/>
          <a:lstStyle>
            <a:lvl1pPr marL="0" indent="0">
              <a:spcAft>
                <a:spcPts val="200"/>
              </a:spcAft>
              <a:buClr>
                <a:srgbClr val="FF8400"/>
              </a:buClr>
              <a:buSzPct val="100000"/>
              <a:buFontTx/>
              <a:buNone/>
              <a:defRPr sz="1300" b="0">
                <a:latin typeface="Arial" pitchFamily="34" charset="0"/>
                <a:cs typeface="Arial" pitchFamily="34" charset="0"/>
              </a:defRPr>
            </a:lvl1pPr>
            <a:lvl2pPr marL="0" indent="216000" defTabSz="216000">
              <a:spcAft>
                <a:spcPts val="200"/>
              </a:spcAft>
              <a:buClr>
                <a:srgbClr val="FF8400"/>
              </a:buClr>
              <a:buFont typeface="+mj-lt"/>
              <a:buAutoNum type="romanUcPeriod"/>
              <a:defRPr sz="1300" b="1" baseline="0">
                <a:latin typeface="Arial" pitchFamily="34" charset="0"/>
              </a:defRPr>
            </a:lvl2pPr>
            <a:lvl3pPr marL="216000" indent="180000" defTabSz="396000">
              <a:spcAft>
                <a:spcPts val="200"/>
              </a:spcAft>
              <a:buClr>
                <a:srgbClr val="FF8400"/>
              </a:buClr>
              <a:buSzPct val="80000"/>
              <a:buFont typeface="+mj-lt"/>
              <a:buAutoNum type="arabicPeriod"/>
              <a:defRPr sz="1050">
                <a:latin typeface="Arial" pitchFamily="34" charset="0"/>
                <a:cs typeface="Arial" pitchFamily="34" charset="0"/>
              </a:defRPr>
            </a:lvl3pPr>
            <a:lvl4pPr marL="432000" indent="144000" defTabSz="576000">
              <a:spcAft>
                <a:spcPts val="200"/>
              </a:spcAft>
              <a:defRPr sz="1050">
                <a:latin typeface="Arial" pitchFamily="34" charset="0"/>
                <a:cs typeface="Arial" pitchFamily="34" charset="0"/>
              </a:defRPr>
            </a:lvl4pPr>
            <a:lvl5pPr marL="612000" indent="144000" defTabSz="756000">
              <a:buFont typeface="Symbol" pitchFamily="18" charset="2"/>
              <a:buChar char=""/>
              <a:defRPr sz="1050">
                <a:latin typeface="Arial" pitchFamily="34" charset="0"/>
                <a:cs typeface="Arial"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03668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e de titr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6165304"/>
            <a:ext cx="12192000" cy="720080"/>
          </a:xfrm>
          <a:prstGeom prst="rect">
            <a:avLst/>
          </a:prstGeom>
          <a:solidFill>
            <a:srgbClr val="33333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2800" dirty="0">
              <a:latin typeface="Open Sans Light" pitchFamily="34" charset="0"/>
              <a:ea typeface="Open Sans Light" pitchFamily="34" charset="0"/>
              <a:cs typeface="Open Sans Light" pitchFamily="34" charset="0"/>
            </a:endParaRPr>
          </a:p>
        </p:txBody>
      </p:sp>
      <p:sp>
        <p:nvSpPr>
          <p:cNvPr id="8" name="Rectangle 7"/>
          <p:cNvSpPr/>
          <p:nvPr userDrawn="1"/>
        </p:nvSpPr>
        <p:spPr>
          <a:xfrm>
            <a:off x="0" y="1412776"/>
            <a:ext cx="12192000" cy="4752528"/>
          </a:xfrm>
          <a:prstGeom prst="rect">
            <a:avLst/>
          </a:prstGeom>
          <a:solidFill>
            <a:srgbClr val="4596E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4000" dirty="0">
              <a:latin typeface="Open Sans Extrabold" pitchFamily="34" charset="0"/>
              <a:ea typeface="Open Sans Extrabold" pitchFamily="34" charset="0"/>
              <a:cs typeface="Open Sans Extrabold" pitchFamily="34" charset="0"/>
            </a:endParaRPr>
          </a:p>
        </p:txBody>
      </p:sp>
      <p:sp>
        <p:nvSpPr>
          <p:cNvPr id="11" name="Rectangle 10"/>
          <p:cNvSpPr/>
          <p:nvPr userDrawn="1"/>
        </p:nvSpPr>
        <p:spPr>
          <a:xfrm>
            <a:off x="0" y="0"/>
            <a:ext cx="12192000" cy="14127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000" dirty="0">
              <a:solidFill>
                <a:schemeClr val="bg1"/>
              </a:solidFill>
              <a:latin typeface="Neris" pitchFamily="50" charset="0"/>
            </a:endParaRPr>
          </a:p>
        </p:txBody>
      </p:sp>
      <p:sp>
        <p:nvSpPr>
          <p:cNvPr id="4" name="Espace réservé de la date 3"/>
          <p:cNvSpPr>
            <a:spLocks noGrp="1"/>
          </p:cNvSpPr>
          <p:nvPr>
            <p:ph type="dt" sz="half" idx="10"/>
          </p:nvPr>
        </p:nvSpPr>
        <p:spPr/>
        <p:txBody>
          <a:bodyPr/>
          <a:lstStyle>
            <a:lvl1pPr>
              <a:defRPr>
                <a:solidFill>
                  <a:schemeClr val="bg1"/>
                </a:solidFill>
              </a:defRPr>
            </a:lvl1pPr>
          </a:lstStyle>
          <a:p>
            <a:fld id="{6B25D4F1-A482-4511-A36B-8D7329DA38EA}" type="datetime1">
              <a:rPr lang="fr-FR" smtClean="0"/>
              <a:t>18/04/2023</a:t>
            </a:fld>
            <a:endParaRPr lang="fr-FR" dirty="0"/>
          </a:p>
        </p:txBody>
      </p:sp>
      <p:sp>
        <p:nvSpPr>
          <p:cNvPr id="5" name="Espace réservé du pied de page 4"/>
          <p:cNvSpPr>
            <a:spLocks noGrp="1"/>
          </p:cNvSpPr>
          <p:nvPr>
            <p:ph type="ftr" sz="quarter" idx="11"/>
          </p:nvPr>
        </p:nvSpPr>
        <p:spPr/>
        <p:txBody>
          <a:bodyPr/>
          <a:lstStyle>
            <a:lvl1pPr>
              <a:defRPr>
                <a:solidFill>
                  <a:schemeClr val="bg1"/>
                </a:solidFill>
              </a:defRPr>
            </a:lvl1pPr>
          </a:lstStyle>
          <a:p>
            <a:r>
              <a:rPr lang="it-IT"/>
              <a:t>Pauline Faget – Service communication</a:t>
            </a:r>
            <a:endParaRPr lang="fr-FR" dirty="0"/>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0579DC97-5D12-4D9B-BA49-CCEB784B454D}" type="slidenum">
              <a:rPr lang="fr-FR" smtClean="0"/>
              <a:pPr/>
              <a:t>‹N°›</a:t>
            </a:fld>
            <a:endParaRPr lang="fr-FR" dirty="0"/>
          </a:p>
        </p:txBody>
      </p:sp>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8541" y="79466"/>
            <a:ext cx="4060767" cy="1263535"/>
          </a:xfrm>
          <a:prstGeom prst="rect">
            <a:avLst/>
          </a:prstGeom>
          <a:noFill/>
          <a:ln>
            <a:noFill/>
          </a:ln>
        </p:spPr>
      </p:pic>
    </p:spTree>
    <p:extLst>
      <p:ext uri="{BB962C8B-B14F-4D97-AF65-F5344CB8AC3E}">
        <p14:creationId xmlns:p14="http://schemas.microsoft.com/office/powerpoint/2010/main" val="26208219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dirty="0"/>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C38ACCD-5DDB-4812-B17A-F184BAB1CA49}" type="datetime1">
              <a:rPr lang="fr-FR" smtClean="0"/>
              <a:t>18/04/2023</a:t>
            </a:fld>
            <a:endParaRPr lang="fr-FR" dirty="0"/>
          </a:p>
        </p:txBody>
      </p:sp>
      <p:sp>
        <p:nvSpPr>
          <p:cNvPr id="5" name="Espace réservé du pied de page 4"/>
          <p:cNvSpPr>
            <a:spLocks noGrp="1"/>
          </p:cNvSpPr>
          <p:nvPr>
            <p:ph type="ftr" sz="quarter" idx="11"/>
          </p:nvPr>
        </p:nvSpPr>
        <p:spPr/>
        <p:txBody>
          <a:bodyPr/>
          <a:lstStyle/>
          <a:p>
            <a:r>
              <a:rPr lang="it-IT"/>
              <a:t>Pauline Faget – Service communication</a:t>
            </a:r>
            <a:endParaRPr lang="fr-FR" dirty="0"/>
          </a:p>
        </p:txBody>
      </p:sp>
      <p:sp>
        <p:nvSpPr>
          <p:cNvPr id="6" name="Espace réservé du numéro de diapositive 5"/>
          <p:cNvSpPr>
            <a:spLocks noGrp="1"/>
          </p:cNvSpPr>
          <p:nvPr>
            <p:ph type="sldNum" sz="quarter" idx="12"/>
          </p:nvPr>
        </p:nvSpPr>
        <p:spPr/>
        <p:txBody>
          <a:bodyPr/>
          <a:lstStyle/>
          <a:p>
            <a:fld id="{0579DC97-5D12-4D9B-BA49-CCEB784B454D}" type="slidenum">
              <a:rPr lang="fr-FR" smtClean="0"/>
              <a:pPr/>
              <a:t>‹N°›</a:t>
            </a:fld>
            <a:endParaRPr lang="fr-FR" dirty="0"/>
          </a:p>
        </p:txBody>
      </p:sp>
    </p:spTree>
    <p:extLst>
      <p:ext uri="{BB962C8B-B14F-4D97-AF65-F5344CB8AC3E}">
        <p14:creationId xmlns:p14="http://schemas.microsoft.com/office/powerpoint/2010/main" val="34146642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9" name="Rectangle 8"/>
          <p:cNvSpPr/>
          <p:nvPr userDrawn="1"/>
        </p:nvSpPr>
        <p:spPr>
          <a:xfrm>
            <a:off x="0" y="1412776"/>
            <a:ext cx="12192000" cy="4536504"/>
          </a:xfrm>
          <a:prstGeom prst="rect">
            <a:avLst/>
          </a:prstGeom>
          <a:solidFill>
            <a:srgbClr val="4596E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4000" dirty="0">
              <a:latin typeface="Open Sans Extrabold" pitchFamily="34" charset="0"/>
              <a:ea typeface="Open Sans Extrabold" pitchFamily="34" charset="0"/>
              <a:cs typeface="Open Sans Extrabold" pitchFamily="34" charset="0"/>
            </a:endParaRPr>
          </a:p>
        </p:txBody>
      </p:sp>
      <p:sp>
        <p:nvSpPr>
          <p:cNvPr id="10" name="Rectangle 9"/>
          <p:cNvSpPr/>
          <p:nvPr userDrawn="1"/>
        </p:nvSpPr>
        <p:spPr>
          <a:xfrm>
            <a:off x="0" y="5940402"/>
            <a:ext cx="12192000" cy="944982"/>
          </a:xfrm>
          <a:prstGeom prst="rect">
            <a:avLst/>
          </a:prstGeom>
          <a:solidFill>
            <a:srgbClr val="33333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2800" dirty="0">
              <a:latin typeface="Open Sans Light" pitchFamily="34" charset="0"/>
              <a:ea typeface="Open Sans Light" pitchFamily="34" charset="0"/>
              <a:cs typeface="Open Sans Light" pitchFamily="34" charset="0"/>
            </a:endParaRPr>
          </a:p>
        </p:txBody>
      </p:sp>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Modifiez le style du titre</a:t>
            </a:r>
            <a:endParaRPr lang="fr-FR" dirty="0"/>
          </a:p>
        </p:txBody>
      </p:sp>
      <p:sp>
        <p:nvSpPr>
          <p:cNvPr id="3" name="Espace réservé du texte 2"/>
          <p:cNvSpPr>
            <a:spLocks noGrp="1"/>
          </p:cNvSpPr>
          <p:nvPr>
            <p:ph type="body" idx="1" hasCustomPrompt="1"/>
          </p:nvPr>
        </p:nvSpPr>
        <p:spPr>
          <a:xfrm>
            <a:off x="963084" y="2906713"/>
            <a:ext cx="10363200" cy="1500187"/>
          </a:xfrm>
        </p:spPr>
        <p:txBody>
          <a:bodyPr anchor="b"/>
          <a:lstStyle>
            <a:lvl1pPr marL="0" indent="0">
              <a:buNone/>
              <a:defRPr sz="2000">
                <a:solidFill>
                  <a:schemeClr val="bg1"/>
                </a:solidFill>
                <a:latin typeface="Open Sans Light" pitchFamily="34" charset="0"/>
                <a:ea typeface="Open Sans Light" pitchFamily="34" charset="0"/>
                <a:cs typeface="Open Sans Light"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CLIQUEZ POUR MODIFIER LES STYLES DU TEXTE DU MASQUE</a:t>
            </a:r>
          </a:p>
        </p:txBody>
      </p:sp>
      <p:sp>
        <p:nvSpPr>
          <p:cNvPr id="4" name="Espace réservé de la date 3"/>
          <p:cNvSpPr>
            <a:spLocks noGrp="1"/>
          </p:cNvSpPr>
          <p:nvPr>
            <p:ph type="dt" sz="half" idx="10"/>
          </p:nvPr>
        </p:nvSpPr>
        <p:spPr/>
        <p:txBody>
          <a:bodyPr/>
          <a:lstStyle/>
          <a:p>
            <a:fld id="{8C26949A-54F2-456A-8315-94B6568F4F85}" type="datetime1">
              <a:rPr lang="fr-FR" smtClean="0"/>
              <a:t>18/04/2023</a:t>
            </a:fld>
            <a:endParaRPr lang="fr-FR" dirty="0"/>
          </a:p>
        </p:txBody>
      </p:sp>
      <p:sp>
        <p:nvSpPr>
          <p:cNvPr id="5" name="Espace réservé du pied de page 4"/>
          <p:cNvSpPr>
            <a:spLocks noGrp="1"/>
          </p:cNvSpPr>
          <p:nvPr>
            <p:ph type="ftr" sz="quarter" idx="11"/>
          </p:nvPr>
        </p:nvSpPr>
        <p:spPr/>
        <p:txBody>
          <a:bodyPr/>
          <a:lstStyle/>
          <a:p>
            <a:r>
              <a:rPr lang="it-IT"/>
              <a:t>Pauline Faget – Service communication</a:t>
            </a:r>
            <a:endParaRPr lang="fr-FR" dirty="0"/>
          </a:p>
        </p:txBody>
      </p:sp>
      <p:sp>
        <p:nvSpPr>
          <p:cNvPr id="6" name="Espace réservé du numéro de diapositive 5"/>
          <p:cNvSpPr>
            <a:spLocks noGrp="1"/>
          </p:cNvSpPr>
          <p:nvPr>
            <p:ph type="sldNum" sz="quarter" idx="12"/>
          </p:nvPr>
        </p:nvSpPr>
        <p:spPr/>
        <p:txBody>
          <a:bodyPr/>
          <a:lstStyle/>
          <a:p>
            <a:fld id="{0579DC97-5D12-4D9B-BA49-CCEB784B454D}" type="slidenum">
              <a:rPr lang="fr-FR" smtClean="0"/>
              <a:pPr/>
              <a:t>‹N°›</a:t>
            </a:fld>
            <a:endParaRPr lang="fr-FR" dirty="0"/>
          </a:p>
        </p:txBody>
      </p:sp>
      <p:sp>
        <p:nvSpPr>
          <p:cNvPr id="7" name="Rectangle 6"/>
          <p:cNvSpPr/>
          <p:nvPr userDrawn="1"/>
        </p:nvSpPr>
        <p:spPr>
          <a:xfrm>
            <a:off x="0" y="0"/>
            <a:ext cx="12192000" cy="14127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000" dirty="0">
              <a:solidFill>
                <a:schemeClr val="bg1"/>
              </a:solidFill>
              <a:latin typeface="Neris" pitchFamily="50" charset="0"/>
            </a:endParaRPr>
          </a:p>
        </p:txBody>
      </p:sp>
      <p:pic>
        <p:nvPicPr>
          <p:cNvPr id="8" name="Image 7"/>
          <p:cNvPicPr>
            <a:picLocks noChangeAspect="1"/>
          </p:cNvPicPr>
          <p:nvPr userDrawn="1"/>
        </p:nvPicPr>
        <p:blipFill rotWithShape="1">
          <a:blip r:embed="rId2" cstate="print">
            <a:extLst>
              <a:ext uri="{28A0092B-C50C-407E-A947-70E740481C1C}">
                <a14:useLocalDpi xmlns:a14="http://schemas.microsoft.com/office/drawing/2010/main" val="0"/>
              </a:ext>
            </a:extLst>
          </a:blip>
          <a:srcRect b="37931"/>
          <a:stretch/>
        </p:blipFill>
        <p:spPr>
          <a:xfrm>
            <a:off x="4537456" y="77581"/>
            <a:ext cx="2335876" cy="975156"/>
          </a:xfrm>
          <a:prstGeom prst="rect">
            <a:avLst/>
          </a:prstGeom>
          <a:noFill/>
          <a:ln>
            <a:noFill/>
          </a:ln>
        </p:spPr>
      </p:pic>
    </p:spTree>
    <p:extLst>
      <p:ext uri="{BB962C8B-B14F-4D97-AF65-F5344CB8AC3E}">
        <p14:creationId xmlns:p14="http://schemas.microsoft.com/office/powerpoint/2010/main" val="26683921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dirty="0"/>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48A9802C-F5ED-479F-BD33-575DD16C0CF5}" type="datetime1">
              <a:rPr lang="fr-FR" smtClean="0"/>
              <a:t>18/04/2023</a:t>
            </a:fld>
            <a:endParaRPr lang="fr-FR" dirty="0"/>
          </a:p>
        </p:txBody>
      </p:sp>
      <p:sp>
        <p:nvSpPr>
          <p:cNvPr id="6" name="Espace réservé du pied de page 5"/>
          <p:cNvSpPr>
            <a:spLocks noGrp="1"/>
          </p:cNvSpPr>
          <p:nvPr>
            <p:ph type="ftr" sz="quarter" idx="11"/>
          </p:nvPr>
        </p:nvSpPr>
        <p:spPr/>
        <p:txBody>
          <a:bodyPr/>
          <a:lstStyle/>
          <a:p>
            <a:r>
              <a:rPr lang="it-IT"/>
              <a:t>Pauline Faget – Service communication</a:t>
            </a:r>
            <a:endParaRPr lang="fr-FR" dirty="0"/>
          </a:p>
        </p:txBody>
      </p:sp>
      <p:sp>
        <p:nvSpPr>
          <p:cNvPr id="7" name="Espace réservé du numéro de diapositive 6"/>
          <p:cNvSpPr>
            <a:spLocks noGrp="1"/>
          </p:cNvSpPr>
          <p:nvPr>
            <p:ph type="sldNum" sz="quarter" idx="12"/>
          </p:nvPr>
        </p:nvSpPr>
        <p:spPr/>
        <p:txBody>
          <a:bodyPr/>
          <a:lstStyle/>
          <a:p>
            <a:fld id="{0579DC97-5D12-4D9B-BA49-CCEB784B454D}" type="slidenum">
              <a:rPr lang="fr-FR" smtClean="0"/>
              <a:pPr/>
              <a:t>‹N°›</a:t>
            </a:fld>
            <a:endParaRPr lang="fr-FR" dirty="0"/>
          </a:p>
        </p:txBody>
      </p:sp>
      <p:cxnSp>
        <p:nvCxnSpPr>
          <p:cNvPr id="8" name="Connecteur droit 7"/>
          <p:cNvCxnSpPr/>
          <p:nvPr userDrawn="1"/>
        </p:nvCxnSpPr>
        <p:spPr>
          <a:xfrm>
            <a:off x="3599723" y="1412776"/>
            <a:ext cx="5088565" cy="0"/>
          </a:xfrm>
          <a:prstGeom prst="line">
            <a:avLst/>
          </a:prstGeom>
          <a:ln w="28575">
            <a:solidFill>
              <a:srgbClr val="D1CCB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56405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fr-FR" dirty="0"/>
          </a:p>
        </p:txBody>
      </p:sp>
      <p:sp>
        <p:nvSpPr>
          <p:cNvPr id="3" name="Espace réservé du texte 2"/>
          <p:cNvSpPr>
            <a:spLocks noGrp="1"/>
          </p:cNvSpPr>
          <p:nvPr>
            <p:ph type="body" idx="1" hasCustomPrompt="1"/>
          </p:nvPr>
        </p:nvSpPr>
        <p:spPr>
          <a:xfrm>
            <a:off x="609600" y="1535113"/>
            <a:ext cx="5386917" cy="639762"/>
          </a:xfrm>
          <a:solidFill>
            <a:srgbClr val="4596EC"/>
          </a:solidFill>
          <a:ln w="9525">
            <a:solidFill>
              <a:srgbClr val="4596EC"/>
            </a:solidFill>
          </a:ln>
        </p:spPr>
        <p:style>
          <a:lnRef idx="2">
            <a:schemeClr val="dk1"/>
          </a:lnRef>
          <a:fillRef idx="1">
            <a:schemeClr val="lt1"/>
          </a:fillRef>
          <a:effectRef idx="0">
            <a:schemeClr val="dk1"/>
          </a:effectRef>
          <a:fontRef idx="none"/>
        </p:style>
        <p:txBody>
          <a:bodyPr anchor="b">
            <a:noAutofit/>
          </a:bodyPr>
          <a:lstStyle>
            <a:lvl1pPr marL="0" indent="0">
              <a:buNone/>
              <a:defRPr sz="2000" b="1">
                <a:solidFill>
                  <a:schemeClr val="bg1"/>
                </a:solidFill>
                <a:latin typeface="Open Sans Light" pitchFamily="34" charset="0"/>
                <a:ea typeface="Open Sans Light" pitchFamily="34" charset="0"/>
                <a:cs typeface="Open Sans Ligh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4" name="Espace réservé du contenu 3"/>
          <p:cNvSpPr>
            <a:spLocks noGrp="1"/>
          </p:cNvSpPr>
          <p:nvPr>
            <p:ph sz="half" idx="2"/>
          </p:nvPr>
        </p:nvSpPr>
        <p:spPr>
          <a:xfrm>
            <a:off x="609600" y="2174875"/>
            <a:ext cx="5386917" cy="3951288"/>
          </a:xfrm>
          <a:ln>
            <a:solidFill>
              <a:srgbClr val="4596EC"/>
            </a:solidFill>
          </a:ln>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7" name="Espace réservé de la date 6"/>
          <p:cNvSpPr>
            <a:spLocks noGrp="1"/>
          </p:cNvSpPr>
          <p:nvPr>
            <p:ph type="dt" sz="half" idx="10"/>
          </p:nvPr>
        </p:nvSpPr>
        <p:spPr/>
        <p:txBody>
          <a:bodyPr/>
          <a:lstStyle/>
          <a:p>
            <a:fld id="{460D7437-A2AE-4AC8-8103-26A02714E2C7}" type="datetime1">
              <a:rPr lang="fr-FR" smtClean="0"/>
              <a:t>18/04/2023</a:t>
            </a:fld>
            <a:endParaRPr lang="fr-FR" dirty="0"/>
          </a:p>
        </p:txBody>
      </p:sp>
      <p:sp>
        <p:nvSpPr>
          <p:cNvPr id="8" name="Espace réservé du pied de page 7"/>
          <p:cNvSpPr>
            <a:spLocks noGrp="1"/>
          </p:cNvSpPr>
          <p:nvPr>
            <p:ph type="ftr" sz="quarter" idx="11"/>
          </p:nvPr>
        </p:nvSpPr>
        <p:spPr/>
        <p:txBody>
          <a:bodyPr/>
          <a:lstStyle/>
          <a:p>
            <a:r>
              <a:rPr lang="it-IT"/>
              <a:t>Pauline Faget – Service communication</a:t>
            </a:r>
            <a:endParaRPr lang="fr-FR" dirty="0"/>
          </a:p>
        </p:txBody>
      </p:sp>
      <p:sp>
        <p:nvSpPr>
          <p:cNvPr id="9" name="Espace réservé du numéro de diapositive 8"/>
          <p:cNvSpPr>
            <a:spLocks noGrp="1"/>
          </p:cNvSpPr>
          <p:nvPr>
            <p:ph type="sldNum" sz="quarter" idx="12"/>
          </p:nvPr>
        </p:nvSpPr>
        <p:spPr/>
        <p:txBody>
          <a:bodyPr/>
          <a:lstStyle/>
          <a:p>
            <a:fld id="{0579DC97-5D12-4D9B-BA49-CCEB784B454D}" type="slidenum">
              <a:rPr lang="fr-FR" smtClean="0"/>
              <a:pPr/>
              <a:t>‹N°›</a:t>
            </a:fld>
            <a:endParaRPr lang="fr-FR" dirty="0"/>
          </a:p>
        </p:txBody>
      </p:sp>
      <p:cxnSp>
        <p:nvCxnSpPr>
          <p:cNvPr id="10" name="Connecteur droit 9"/>
          <p:cNvCxnSpPr/>
          <p:nvPr userDrawn="1"/>
        </p:nvCxnSpPr>
        <p:spPr>
          <a:xfrm>
            <a:off x="3599723" y="1412776"/>
            <a:ext cx="5088565" cy="0"/>
          </a:xfrm>
          <a:prstGeom prst="line">
            <a:avLst/>
          </a:prstGeom>
          <a:ln w="28575">
            <a:solidFill>
              <a:srgbClr val="D1CCB9"/>
            </a:solidFill>
          </a:ln>
        </p:spPr>
        <p:style>
          <a:lnRef idx="1">
            <a:schemeClr val="accent1"/>
          </a:lnRef>
          <a:fillRef idx="0">
            <a:schemeClr val="accent1"/>
          </a:fillRef>
          <a:effectRef idx="0">
            <a:schemeClr val="accent1"/>
          </a:effectRef>
          <a:fontRef idx="minor">
            <a:schemeClr val="tx1"/>
          </a:fontRef>
        </p:style>
      </p:cxnSp>
      <p:sp>
        <p:nvSpPr>
          <p:cNvPr id="11" name="Espace réservé du texte 2"/>
          <p:cNvSpPr>
            <a:spLocks noGrp="1"/>
          </p:cNvSpPr>
          <p:nvPr>
            <p:ph type="body" idx="13" hasCustomPrompt="1"/>
          </p:nvPr>
        </p:nvSpPr>
        <p:spPr>
          <a:xfrm>
            <a:off x="6192011" y="1536574"/>
            <a:ext cx="5386917" cy="639762"/>
          </a:xfrm>
          <a:solidFill>
            <a:srgbClr val="4596EC"/>
          </a:solidFill>
          <a:ln w="9525">
            <a:solidFill>
              <a:srgbClr val="4596EC"/>
            </a:solidFill>
          </a:ln>
        </p:spPr>
        <p:style>
          <a:lnRef idx="2">
            <a:schemeClr val="dk1"/>
          </a:lnRef>
          <a:fillRef idx="1">
            <a:schemeClr val="lt1"/>
          </a:fillRef>
          <a:effectRef idx="0">
            <a:schemeClr val="dk1"/>
          </a:effectRef>
          <a:fontRef idx="none"/>
        </p:style>
        <p:txBody>
          <a:bodyPr anchor="b">
            <a:noAutofit/>
          </a:bodyPr>
          <a:lstStyle>
            <a:lvl1pPr marL="0" indent="0">
              <a:buNone/>
              <a:defRPr lang="fr-FR" sz="2000" b="1" kern="1200" dirty="0" smtClean="0">
                <a:solidFill>
                  <a:schemeClr val="bg1"/>
                </a:solidFill>
                <a:latin typeface="Open Sans Light" pitchFamily="34" charset="0"/>
                <a:ea typeface="Open Sans Light" pitchFamily="34" charset="0"/>
                <a:cs typeface="Open Sans Ligh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Tx/>
              <a:buNone/>
            </a:pPr>
            <a:r>
              <a:rPr lang="fr-FR" dirty="0"/>
              <a:t>CLIQUEZ POUR MODIFIER LES STYLES DU TEXTE DU MASQUE</a:t>
            </a:r>
          </a:p>
        </p:txBody>
      </p:sp>
      <p:sp>
        <p:nvSpPr>
          <p:cNvPr id="12" name="Espace réservé du contenu 3"/>
          <p:cNvSpPr>
            <a:spLocks noGrp="1"/>
          </p:cNvSpPr>
          <p:nvPr>
            <p:ph sz="half" idx="14"/>
          </p:nvPr>
        </p:nvSpPr>
        <p:spPr>
          <a:xfrm>
            <a:off x="6192011" y="2179925"/>
            <a:ext cx="5386917" cy="3951288"/>
          </a:xfrm>
          <a:ln>
            <a:solidFill>
              <a:srgbClr val="4596EC"/>
            </a:solidFill>
          </a:ln>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24323469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dirty="0"/>
          </a:p>
        </p:txBody>
      </p:sp>
      <p:sp>
        <p:nvSpPr>
          <p:cNvPr id="4" name="Espace réservé du pied de page 3"/>
          <p:cNvSpPr>
            <a:spLocks noGrp="1"/>
          </p:cNvSpPr>
          <p:nvPr>
            <p:ph type="ftr" sz="quarter" idx="11"/>
          </p:nvPr>
        </p:nvSpPr>
        <p:spPr>
          <a:xfrm>
            <a:off x="3599723" y="6356350"/>
            <a:ext cx="3860800" cy="365125"/>
          </a:xfrm>
        </p:spPr>
        <p:txBody>
          <a:bodyPr/>
          <a:lstStyle>
            <a:lvl1pPr>
              <a:defRPr/>
            </a:lvl1pPr>
          </a:lstStyle>
          <a:p>
            <a:r>
              <a:rPr lang="it-IT" dirty="0"/>
              <a:t>Sophie NERBONNE – Directrice de la Conformité</a:t>
            </a:r>
            <a:endParaRPr lang="fr-FR" dirty="0"/>
          </a:p>
        </p:txBody>
      </p:sp>
      <p:sp>
        <p:nvSpPr>
          <p:cNvPr id="5" name="Espace réservé du numéro de diapositive 4"/>
          <p:cNvSpPr>
            <a:spLocks noGrp="1"/>
          </p:cNvSpPr>
          <p:nvPr>
            <p:ph type="sldNum" sz="quarter" idx="12"/>
          </p:nvPr>
        </p:nvSpPr>
        <p:spPr/>
        <p:txBody>
          <a:bodyPr/>
          <a:lstStyle/>
          <a:p>
            <a:fld id="{0579DC97-5D12-4D9B-BA49-CCEB784B454D}" type="slidenum">
              <a:rPr lang="fr-FR" smtClean="0"/>
              <a:pPr/>
              <a:t>‹N°›</a:t>
            </a:fld>
            <a:endParaRPr lang="fr-FR" dirty="0"/>
          </a:p>
        </p:txBody>
      </p:sp>
    </p:spTree>
    <p:extLst>
      <p:ext uri="{BB962C8B-B14F-4D97-AF65-F5344CB8AC3E}">
        <p14:creationId xmlns:p14="http://schemas.microsoft.com/office/powerpoint/2010/main" val="35914477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579DC97-5D12-4D9B-BA49-CCEB784B454D}" type="slidenum">
              <a:rPr lang="fr-FR" smtClean="0"/>
              <a:pPr/>
              <a:t>‹N°›</a:t>
            </a:fld>
            <a:endParaRPr lang="fr-FR" dirty="0"/>
          </a:p>
        </p:txBody>
      </p:sp>
    </p:spTree>
    <p:extLst>
      <p:ext uri="{BB962C8B-B14F-4D97-AF65-F5344CB8AC3E}">
        <p14:creationId xmlns:p14="http://schemas.microsoft.com/office/powerpoint/2010/main" val="15603550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dirty="0"/>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dirty="0"/>
              <a:t>26/11/2019</a:t>
            </a:r>
          </a:p>
        </p:txBody>
      </p:sp>
      <p:sp>
        <p:nvSpPr>
          <p:cNvPr id="5" name="Espace réservé du pied de page 4"/>
          <p:cNvSpPr>
            <a:spLocks noGrp="1"/>
          </p:cNvSpPr>
          <p:nvPr>
            <p:ph type="ftr" sz="quarter" idx="11"/>
          </p:nvPr>
        </p:nvSpPr>
        <p:spPr/>
        <p:txBody>
          <a:bodyPr/>
          <a:lstStyle/>
          <a:p>
            <a:r>
              <a:rPr lang="it-IT"/>
              <a:t>Pauline Faget – Service communication</a:t>
            </a:r>
            <a:endParaRPr lang="fr-FR" dirty="0"/>
          </a:p>
        </p:txBody>
      </p:sp>
      <p:sp>
        <p:nvSpPr>
          <p:cNvPr id="6" name="Espace réservé du numéro de diapositive 5"/>
          <p:cNvSpPr>
            <a:spLocks noGrp="1"/>
          </p:cNvSpPr>
          <p:nvPr>
            <p:ph type="sldNum" sz="quarter" idx="12"/>
          </p:nvPr>
        </p:nvSpPr>
        <p:spPr/>
        <p:txBody>
          <a:bodyPr/>
          <a:lstStyle/>
          <a:p>
            <a:fld id="{0579DC97-5D12-4D9B-BA49-CCEB784B454D}" type="slidenum">
              <a:rPr lang="fr-FR" smtClean="0"/>
              <a:pPr/>
              <a:t>‹N°›</a:t>
            </a:fld>
            <a:endParaRPr lang="fr-FR"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Modifiez le style du titre</a:t>
            </a:r>
            <a:endParaRPr lang="fr-FR" dirty="0"/>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7298FF56-ACD1-4421-A16B-4F45EE754FC8}" type="datetime1">
              <a:rPr lang="fr-FR" smtClean="0"/>
              <a:t>18/04/2023</a:t>
            </a:fld>
            <a:endParaRPr lang="fr-FR" dirty="0"/>
          </a:p>
        </p:txBody>
      </p:sp>
      <p:sp>
        <p:nvSpPr>
          <p:cNvPr id="6" name="Espace réservé du pied de page 5"/>
          <p:cNvSpPr>
            <a:spLocks noGrp="1"/>
          </p:cNvSpPr>
          <p:nvPr>
            <p:ph type="ftr" sz="quarter" idx="11"/>
          </p:nvPr>
        </p:nvSpPr>
        <p:spPr/>
        <p:txBody>
          <a:bodyPr/>
          <a:lstStyle/>
          <a:p>
            <a:r>
              <a:rPr lang="it-IT"/>
              <a:t>Pauline Faget – Service communication</a:t>
            </a:r>
            <a:endParaRPr lang="fr-FR" dirty="0"/>
          </a:p>
        </p:txBody>
      </p:sp>
      <p:sp>
        <p:nvSpPr>
          <p:cNvPr id="7" name="Espace réservé du numéro de diapositive 6"/>
          <p:cNvSpPr>
            <a:spLocks noGrp="1"/>
          </p:cNvSpPr>
          <p:nvPr>
            <p:ph type="sldNum" sz="quarter" idx="12"/>
          </p:nvPr>
        </p:nvSpPr>
        <p:spPr/>
        <p:txBody>
          <a:bodyPr/>
          <a:lstStyle/>
          <a:p>
            <a:fld id="{0579DC97-5D12-4D9B-BA49-CCEB784B454D}" type="slidenum">
              <a:rPr lang="fr-FR" smtClean="0"/>
              <a:pPr/>
              <a:t>‹N°›</a:t>
            </a:fld>
            <a:endParaRPr lang="fr-FR" dirty="0"/>
          </a:p>
        </p:txBody>
      </p:sp>
    </p:spTree>
    <p:extLst>
      <p:ext uri="{BB962C8B-B14F-4D97-AF65-F5344CB8AC3E}">
        <p14:creationId xmlns:p14="http://schemas.microsoft.com/office/powerpoint/2010/main" val="30423036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Cliquez sur l'icône pour ajouter une image</a:t>
            </a: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811FEEEF-B631-4CB5-A35D-417146BEDE64}" type="datetime1">
              <a:rPr lang="fr-FR" smtClean="0"/>
              <a:t>18/04/2023</a:t>
            </a:fld>
            <a:endParaRPr lang="fr-FR" dirty="0"/>
          </a:p>
        </p:txBody>
      </p:sp>
      <p:sp>
        <p:nvSpPr>
          <p:cNvPr id="6" name="Espace réservé du pied de page 5"/>
          <p:cNvSpPr>
            <a:spLocks noGrp="1"/>
          </p:cNvSpPr>
          <p:nvPr>
            <p:ph type="ftr" sz="quarter" idx="11"/>
          </p:nvPr>
        </p:nvSpPr>
        <p:spPr/>
        <p:txBody>
          <a:bodyPr/>
          <a:lstStyle/>
          <a:p>
            <a:r>
              <a:rPr lang="it-IT"/>
              <a:t>Pauline Faget – Service communication</a:t>
            </a:r>
            <a:endParaRPr lang="fr-FR" dirty="0"/>
          </a:p>
        </p:txBody>
      </p:sp>
      <p:sp>
        <p:nvSpPr>
          <p:cNvPr id="7" name="Espace réservé du numéro de diapositive 6"/>
          <p:cNvSpPr>
            <a:spLocks noGrp="1"/>
          </p:cNvSpPr>
          <p:nvPr>
            <p:ph type="sldNum" sz="quarter" idx="12"/>
          </p:nvPr>
        </p:nvSpPr>
        <p:spPr/>
        <p:txBody>
          <a:bodyPr/>
          <a:lstStyle/>
          <a:p>
            <a:fld id="{0579DC97-5D12-4D9B-BA49-CCEB784B454D}" type="slidenum">
              <a:rPr lang="fr-FR" smtClean="0"/>
              <a:pPr/>
              <a:t>‹N°›</a:t>
            </a:fld>
            <a:endParaRPr lang="fr-FR" dirty="0"/>
          </a:p>
        </p:txBody>
      </p:sp>
    </p:spTree>
    <p:extLst>
      <p:ext uri="{BB962C8B-B14F-4D97-AF65-F5344CB8AC3E}">
        <p14:creationId xmlns:p14="http://schemas.microsoft.com/office/powerpoint/2010/main" val="28333591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7A8FBF2-7122-40D5-A86E-B8F7AE1C3CE5}" type="datetime1">
              <a:rPr lang="fr-FR" smtClean="0"/>
              <a:t>18/04/2023</a:t>
            </a:fld>
            <a:endParaRPr lang="fr-FR" dirty="0"/>
          </a:p>
        </p:txBody>
      </p:sp>
      <p:sp>
        <p:nvSpPr>
          <p:cNvPr id="5" name="Espace réservé du pied de page 4"/>
          <p:cNvSpPr>
            <a:spLocks noGrp="1"/>
          </p:cNvSpPr>
          <p:nvPr>
            <p:ph type="ftr" sz="quarter" idx="11"/>
          </p:nvPr>
        </p:nvSpPr>
        <p:spPr/>
        <p:txBody>
          <a:bodyPr/>
          <a:lstStyle/>
          <a:p>
            <a:r>
              <a:rPr lang="it-IT"/>
              <a:t>Pauline Faget – Service communication</a:t>
            </a:r>
            <a:endParaRPr lang="fr-FR" dirty="0"/>
          </a:p>
        </p:txBody>
      </p:sp>
      <p:sp>
        <p:nvSpPr>
          <p:cNvPr id="6" name="Espace réservé du numéro de diapositive 5"/>
          <p:cNvSpPr>
            <a:spLocks noGrp="1"/>
          </p:cNvSpPr>
          <p:nvPr>
            <p:ph type="sldNum" sz="quarter" idx="12"/>
          </p:nvPr>
        </p:nvSpPr>
        <p:spPr/>
        <p:txBody>
          <a:bodyPr/>
          <a:lstStyle/>
          <a:p>
            <a:fld id="{0579DC97-5D12-4D9B-BA49-CCEB784B454D}" type="slidenum">
              <a:rPr lang="fr-FR" smtClean="0"/>
              <a:pPr/>
              <a:t>‹N°›</a:t>
            </a:fld>
            <a:endParaRPr lang="fr-FR" dirty="0"/>
          </a:p>
        </p:txBody>
      </p:sp>
    </p:spTree>
    <p:extLst>
      <p:ext uri="{BB962C8B-B14F-4D97-AF65-F5344CB8AC3E}">
        <p14:creationId xmlns:p14="http://schemas.microsoft.com/office/powerpoint/2010/main" val="16691123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1AEF9DC-8ABA-4639-8349-DDF96643E912}" type="datetime1">
              <a:rPr lang="fr-FR" smtClean="0"/>
              <a:t>18/04/2023</a:t>
            </a:fld>
            <a:endParaRPr lang="fr-FR" dirty="0"/>
          </a:p>
        </p:txBody>
      </p:sp>
      <p:sp>
        <p:nvSpPr>
          <p:cNvPr id="5" name="Espace réservé du pied de page 4"/>
          <p:cNvSpPr>
            <a:spLocks noGrp="1"/>
          </p:cNvSpPr>
          <p:nvPr>
            <p:ph type="ftr" sz="quarter" idx="11"/>
          </p:nvPr>
        </p:nvSpPr>
        <p:spPr/>
        <p:txBody>
          <a:bodyPr/>
          <a:lstStyle/>
          <a:p>
            <a:r>
              <a:rPr lang="it-IT"/>
              <a:t>Pauline Faget – Service communication</a:t>
            </a:r>
            <a:endParaRPr lang="fr-FR" dirty="0"/>
          </a:p>
        </p:txBody>
      </p:sp>
      <p:sp>
        <p:nvSpPr>
          <p:cNvPr id="6" name="Espace réservé du numéro de diapositive 5"/>
          <p:cNvSpPr>
            <a:spLocks noGrp="1"/>
          </p:cNvSpPr>
          <p:nvPr>
            <p:ph type="sldNum" sz="quarter" idx="12"/>
          </p:nvPr>
        </p:nvSpPr>
        <p:spPr/>
        <p:txBody>
          <a:bodyPr/>
          <a:lstStyle/>
          <a:p>
            <a:fld id="{0579DC97-5D12-4D9B-BA49-CCEB784B454D}" type="slidenum">
              <a:rPr lang="fr-FR" smtClean="0"/>
              <a:pPr/>
              <a:t>‹N°›</a:t>
            </a:fld>
            <a:endParaRPr lang="fr-FR" dirty="0"/>
          </a:p>
        </p:txBody>
      </p:sp>
    </p:spTree>
    <p:extLst>
      <p:ext uri="{BB962C8B-B14F-4D97-AF65-F5344CB8AC3E}">
        <p14:creationId xmlns:p14="http://schemas.microsoft.com/office/powerpoint/2010/main" val="21426482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ntenus 1 zone avec puces">
    <p:spTree>
      <p:nvGrpSpPr>
        <p:cNvPr id="1" name=""/>
        <p:cNvGrpSpPr/>
        <p:nvPr/>
      </p:nvGrpSpPr>
      <p:grpSpPr>
        <a:xfrm>
          <a:off x="0" y="0"/>
          <a:ext cx="0" cy="0"/>
          <a:chOff x="0" y="0"/>
          <a:chExt cx="0" cy="0"/>
        </a:xfrm>
      </p:grpSpPr>
      <p:sp>
        <p:nvSpPr>
          <p:cNvPr id="7" name="Titre 1"/>
          <p:cNvSpPr>
            <a:spLocks noGrp="1"/>
          </p:cNvSpPr>
          <p:nvPr>
            <p:ph type="ctrTitle"/>
          </p:nvPr>
        </p:nvSpPr>
        <p:spPr>
          <a:xfrm>
            <a:off x="623392" y="324492"/>
            <a:ext cx="10363200" cy="576064"/>
          </a:xfrm>
          <a:prstGeom prst="rect">
            <a:avLst/>
          </a:prstGeom>
        </p:spPr>
        <p:txBody>
          <a:bodyPr/>
          <a:lstStyle>
            <a:lvl1pPr algn="l">
              <a:defRPr sz="2800" b="1" baseline="0">
                <a:solidFill>
                  <a:srgbClr val="004E9E"/>
                </a:solidFill>
                <a:latin typeface="Arial" pitchFamily="34" charset="0"/>
                <a:cs typeface="Arial" pitchFamily="34" charset="0"/>
              </a:defRPr>
            </a:lvl1pPr>
          </a:lstStyle>
          <a:p>
            <a:r>
              <a:rPr lang="fr-FR" dirty="0"/>
              <a:t>Cliquez pour modifier le style du titre</a:t>
            </a:r>
          </a:p>
        </p:txBody>
      </p:sp>
      <p:sp>
        <p:nvSpPr>
          <p:cNvPr id="9" name="Espace réservé du numéro de diapositive 5"/>
          <p:cNvSpPr>
            <a:spLocks noGrp="1"/>
          </p:cNvSpPr>
          <p:nvPr>
            <p:ph type="sldNum" sz="quarter" idx="12"/>
          </p:nvPr>
        </p:nvSpPr>
        <p:spPr>
          <a:xfrm>
            <a:off x="527382" y="6479297"/>
            <a:ext cx="1056117" cy="288032"/>
          </a:xfrm>
          <a:prstGeom prst="rect">
            <a:avLst/>
          </a:prstGeom>
        </p:spPr>
        <p:txBody>
          <a:bodyPr/>
          <a:lstStyle>
            <a:lvl1pPr>
              <a:defRPr sz="1000" b="1">
                <a:solidFill>
                  <a:srgbClr val="004E9E"/>
                </a:solidFill>
                <a:latin typeface="Arial" pitchFamily="34" charset="0"/>
                <a:cs typeface="Arial" pitchFamily="34" charset="0"/>
              </a:defRPr>
            </a:lvl1pPr>
          </a:lstStyle>
          <a:p>
            <a:fld id="{C2950AB3-21AA-46C0-83BB-3060DB5EBE6B}" type="slidenum">
              <a:rPr lang="fr-FR" smtClean="0"/>
              <a:pPr/>
              <a:t>‹N°›</a:t>
            </a:fld>
            <a:endParaRPr lang="fr-FR" dirty="0"/>
          </a:p>
        </p:txBody>
      </p:sp>
      <p:sp>
        <p:nvSpPr>
          <p:cNvPr id="10" name="Espace réservé du contenu 2"/>
          <p:cNvSpPr>
            <a:spLocks noGrp="1"/>
          </p:cNvSpPr>
          <p:nvPr>
            <p:ph idx="1"/>
          </p:nvPr>
        </p:nvSpPr>
        <p:spPr>
          <a:xfrm>
            <a:off x="623392" y="1293252"/>
            <a:ext cx="10972800" cy="4608512"/>
          </a:xfrm>
          <a:prstGeom prst="rect">
            <a:avLst/>
          </a:prstGeom>
        </p:spPr>
        <p:txBody>
          <a:bodyPr/>
          <a:lstStyle>
            <a:lvl1pPr marL="0" indent="0">
              <a:spcAft>
                <a:spcPts val="200"/>
              </a:spcAft>
              <a:buClr>
                <a:srgbClr val="FF8400"/>
              </a:buClr>
              <a:buSzPct val="100000"/>
              <a:buFontTx/>
              <a:buNone/>
              <a:defRPr sz="1500" b="0">
                <a:latin typeface="Arial" pitchFamily="34" charset="0"/>
                <a:cs typeface="Arial" pitchFamily="34" charset="0"/>
              </a:defRPr>
            </a:lvl1pPr>
            <a:lvl2pPr marL="0" indent="216000" defTabSz="216000">
              <a:spcAft>
                <a:spcPts val="200"/>
              </a:spcAft>
              <a:buClr>
                <a:srgbClr val="FF8400"/>
              </a:buClr>
              <a:buFont typeface="Wingdings" pitchFamily="2" charset="2"/>
              <a:buChar char=""/>
              <a:defRPr sz="1550" b="1" baseline="0">
                <a:latin typeface="Arial" pitchFamily="34" charset="0"/>
              </a:defRPr>
            </a:lvl2pPr>
            <a:lvl3pPr marL="216000" indent="180000" defTabSz="396000">
              <a:spcAft>
                <a:spcPts val="200"/>
              </a:spcAft>
              <a:buClr>
                <a:srgbClr val="FF8400"/>
              </a:buClr>
              <a:buSzPct val="80000"/>
              <a:buFont typeface="Wingdings" pitchFamily="2" charset="2"/>
              <a:buChar char=""/>
              <a:defRPr sz="1500">
                <a:latin typeface="Arial" pitchFamily="34" charset="0"/>
                <a:cs typeface="Arial" pitchFamily="34" charset="0"/>
              </a:defRPr>
            </a:lvl3pPr>
            <a:lvl4pPr marL="432000" indent="144000" defTabSz="576000">
              <a:spcAft>
                <a:spcPts val="200"/>
              </a:spcAft>
              <a:defRPr sz="1200">
                <a:latin typeface="Arial" pitchFamily="34" charset="0"/>
                <a:cs typeface="Arial" pitchFamily="34" charset="0"/>
              </a:defRPr>
            </a:lvl4pPr>
            <a:lvl5pPr marL="612000" indent="144000" defTabSz="756000">
              <a:buFont typeface="Symbol" pitchFamily="18" charset="2"/>
              <a:buChar char=""/>
              <a:defRPr sz="1200">
                <a:latin typeface="Arial" pitchFamily="34" charset="0"/>
                <a:cs typeface="Arial"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7"/>
          <p:cNvSpPr>
            <a:spLocks noGrp="1"/>
          </p:cNvSpPr>
          <p:nvPr>
            <p:ph type="ftr" sz="quarter" idx="11"/>
          </p:nvPr>
        </p:nvSpPr>
        <p:spPr>
          <a:xfrm>
            <a:off x="3611724" y="6331999"/>
            <a:ext cx="4896544" cy="365125"/>
          </a:xfrm>
        </p:spPr>
        <p:txBody>
          <a:bodyPr/>
          <a:lstStyle/>
          <a:p>
            <a:r>
              <a:rPr lang="it-IT" sz="1100" dirty="0">
                <a:solidFill>
                  <a:schemeClr val="bg2"/>
                </a:solidFill>
              </a:rPr>
              <a:t>Sophie NERBONNE – Directrice chargée de la co-régulation économique</a:t>
            </a:r>
            <a:endParaRPr lang="fr-FR" sz="1100" dirty="0">
              <a:solidFill>
                <a:schemeClr val="bg2"/>
              </a:solidFill>
            </a:endParaRPr>
          </a:p>
        </p:txBody>
      </p:sp>
    </p:spTree>
    <p:extLst>
      <p:ext uri="{BB962C8B-B14F-4D97-AF65-F5344CB8AC3E}">
        <p14:creationId xmlns:p14="http://schemas.microsoft.com/office/powerpoint/2010/main" val="18730367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Disposition personnalisée">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237312"/>
          </a:xfrm>
          <a:prstGeom prst="rect">
            <a:avLst/>
          </a:prstGeom>
          <a:ln>
            <a:noFill/>
          </a:ln>
          <a:effectLst>
            <a:outerShdw blurRad="292100" dist="139700" dir="2700000" algn="tl" rotWithShape="0">
              <a:srgbClr val="333333">
                <a:alpha val="65000"/>
              </a:srgbClr>
            </a:outerShdw>
          </a:effectLst>
        </p:spPr>
      </p:pic>
      <p:sp>
        <p:nvSpPr>
          <p:cNvPr id="3" name="Espace réservé du numéro de diapositive 2"/>
          <p:cNvSpPr>
            <a:spLocks noGrp="1"/>
          </p:cNvSpPr>
          <p:nvPr>
            <p:ph type="sldNum" sz="quarter" idx="10"/>
          </p:nvPr>
        </p:nvSpPr>
        <p:spPr/>
        <p:txBody>
          <a:bodyPr/>
          <a:lstStyle>
            <a:lvl1pPr>
              <a:defRPr>
                <a:solidFill>
                  <a:schemeClr val="bg1"/>
                </a:solidFill>
              </a:defRPr>
            </a:lvl1pPr>
          </a:lstStyle>
          <a:p>
            <a:fld id="{11D063DE-AA25-7044-9535-09A4639AB185}" type="slidenum">
              <a:rPr lang="fr-FR" smtClean="0"/>
              <a:pPr/>
              <a:t>‹N°›</a:t>
            </a:fld>
            <a:endParaRPr lang="fr-FR" dirty="0"/>
          </a:p>
        </p:txBody>
      </p:sp>
    </p:spTree>
    <p:extLst>
      <p:ext uri="{BB962C8B-B14F-4D97-AF65-F5344CB8AC3E}">
        <p14:creationId xmlns:p14="http://schemas.microsoft.com/office/powerpoint/2010/main" val="6621091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apositive de titr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6165304"/>
            <a:ext cx="12192000" cy="720080"/>
          </a:xfrm>
          <a:prstGeom prst="rect">
            <a:avLst/>
          </a:prstGeom>
          <a:solidFill>
            <a:srgbClr val="33333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2800" dirty="0">
              <a:latin typeface="Open Sans Light" pitchFamily="34" charset="0"/>
              <a:ea typeface="Open Sans Light" pitchFamily="34" charset="0"/>
              <a:cs typeface="Open Sans Light" pitchFamily="34" charset="0"/>
            </a:endParaRPr>
          </a:p>
        </p:txBody>
      </p:sp>
      <p:sp>
        <p:nvSpPr>
          <p:cNvPr id="8" name="Rectangle 7"/>
          <p:cNvSpPr/>
          <p:nvPr userDrawn="1"/>
        </p:nvSpPr>
        <p:spPr>
          <a:xfrm>
            <a:off x="0" y="1412776"/>
            <a:ext cx="12192000" cy="4752528"/>
          </a:xfrm>
          <a:prstGeom prst="rect">
            <a:avLst/>
          </a:prstGeom>
          <a:solidFill>
            <a:srgbClr val="4596E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4000" dirty="0">
              <a:latin typeface="Open Sans Extrabold" pitchFamily="34" charset="0"/>
              <a:ea typeface="Open Sans Extrabold" pitchFamily="34" charset="0"/>
              <a:cs typeface="Open Sans Extrabold" pitchFamily="34" charset="0"/>
            </a:endParaRPr>
          </a:p>
        </p:txBody>
      </p:sp>
      <p:sp>
        <p:nvSpPr>
          <p:cNvPr id="11" name="Rectangle 10"/>
          <p:cNvSpPr/>
          <p:nvPr userDrawn="1"/>
        </p:nvSpPr>
        <p:spPr>
          <a:xfrm>
            <a:off x="0" y="0"/>
            <a:ext cx="12192000" cy="14127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000" dirty="0">
              <a:solidFill>
                <a:schemeClr val="bg1"/>
              </a:solidFill>
              <a:latin typeface="Neris" pitchFamily="50" charset="0"/>
            </a:endParaRPr>
          </a:p>
        </p:txBody>
      </p:sp>
      <p:sp>
        <p:nvSpPr>
          <p:cNvPr id="4" name="Espace réservé de la date 3"/>
          <p:cNvSpPr>
            <a:spLocks noGrp="1"/>
          </p:cNvSpPr>
          <p:nvPr>
            <p:ph type="dt" sz="half" idx="10"/>
          </p:nvPr>
        </p:nvSpPr>
        <p:spPr/>
        <p:txBody>
          <a:bodyPr/>
          <a:lstStyle>
            <a:lvl1pPr>
              <a:defRPr>
                <a:solidFill>
                  <a:schemeClr val="bg1"/>
                </a:solidFill>
              </a:defRPr>
            </a:lvl1pPr>
          </a:lstStyle>
          <a:p>
            <a:fld id="{6B25D4F1-A482-4511-A36B-8D7329DA38EA}" type="datetime1">
              <a:rPr lang="fr-FR" smtClean="0"/>
              <a:t>18/04/2023</a:t>
            </a:fld>
            <a:endParaRPr lang="fr-FR" dirty="0"/>
          </a:p>
        </p:txBody>
      </p:sp>
      <p:sp>
        <p:nvSpPr>
          <p:cNvPr id="5" name="Espace réservé du pied de page 4"/>
          <p:cNvSpPr>
            <a:spLocks noGrp="1"/>
          </p:cNvSpPr>
          <p:nvPr>
            <p:ph type="ftr" sz="quarter" idx="11"/>
          </p:nvPr>
        </p:nvSpPr>
        <p:spPr/>
        <p:txBody>
          <a:bodyPr/>
          <a:lstStyle>
            <a:lvl1pPr>
              <a:defRPr>
                <a:solidFill>
                  <a:schemeClr val="bg1"/>
                </a:solidFill>
              </a:defRPr>
            </a:lvl1pPr>
          </a:lstStyle>
          <a:p>
            <a:r>
              <a:rPr lang="it-IT"/>
              <a:t>Pauline Faget – Service communication</a:t>
            </a:r>
            <a:endParaRPr lang="fr-FR" dirty="0"/>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0579DC97-5D12-4D9B-BA49-CCEB784B454D}" type="slidenum">
              <a:rPr lang="fr-FR" smtClean="0"/>
              <a:pPr/>
              <a:t>‹N°›</a:t>
            </a:fld>
            <a:endParaRPr lang="fr-FR" dirty="0"/>
          </a:p>
        </p:txBody>
      </p:sp>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8541" y="79466"/>
            <a:ext cx="4060767" cy="1263535"/>
          </a:xfrm>
          <a:prstGeom prst="rect">
            <a:avLst/>
          </a:prstGeom>
          <a:noFill/>
          <a:ln>
            <a:noFill/>
          </a:ln>
        </p:spPr>
      </p:pic>
    </p:spTree>
    <p:extLst>
      <p:ext uri="{BB962C8B-B14F-4D97-AF65-F5344CB8AC3E}">
        <p14:creationId xmlns:p14="http://schemas.microsoft.com/office/powerpoint/2010/main" val="36495540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dirty="0"/>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C38ACCD-5DDB-4812-B17A-F184BAB1CA49}" type="datetime1">
              <a:rPr lang="fr-FR" smtClean="0"/>
              <a:t>18/04/2023</a:t>
            </a:fld>
            <a:endParaRPr lang="fr-FR" dirty="0"/>
          </a:p>
        </p:txBody>
      </p:sp>
      <p:sp>
        <p:nvSpPr>
          <p:cNvPr id="5" name="Espace réservé du pied de page 4"/>
          <p:cNvSpPr>
            <a:spLocks noGrp="1"/>
          </p:cNvSpPr>
          <p:nvPr>
            <p:ph type="ftr" sz="quarter" idx="11"/>
          </p:nvPr>
        </p:nvSpPr>
        <p:spPr/>
        <p:txBody>
          <a:bodyPr/>
          <a:lstStyle/>
          <a:p>
            <a:r>
              <a:rPr lang="it-IT"/>
              <a:t>Pauline Faget – Service communication</a:t>
            </a:r>
            <a:endParaRPr lang="fr-FR" dirty="0"/>
          </a:p>
        </p:txBody>
      </p:sp>
      <p:sp>
        <p:nvSpPr>
          <p:cNvPr id="6" name="Espace réservé du numéro de diapositive 5"/>
          <p:cNvSpPr>
            <a:spLocks noGrp="1"/>
          </p:cNvSpPr>
          <p:nvPr>
            <p:ph type="sldNum" sz="quarter" idx="12"/>
          </p:nvPr>
        </p:nvSpPr>
        <p:spPr/>
        <p:txBody>
          <a:bodyPr/>
          <a:lstStyle/>
          <a:p>
            <a:fld id="{0579DC97-5D12-4D9B-BA49-CCEB784B454D}" type="slidenum">
              <a:rPr lang="fr-FR" smtClean="0"/>
              <a:pPr/>
              <a:t>‹N°›</a:t>
            </a:fld>
            <a:endParaRPr lang="fr-FR" dirty="0"/>
          </a:p>
        </p:txBody>
      </p:sp>
    </p:spTree>
    <p:extLst>
      <p:ext uri="{BB962C8B-B14F-4D97-AF65-F5344CB8AC3E}">
        <p14:creationId xmlns:p14="http://schemas.microsoft.com/office/powerpoint/2010/main" val="12040753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9" name="Rectangle 8"/>
          <p:cNvSpPr/>
          <p:nvPr userDrawn="1"/>
        </p:nvSpPr>
        <p:spPr>
          <a:xfrm>
            <a:off x="0" y="1412776"/>
            <a:ext cx="12192000" cy="4536504"/>
          </a:xfrm>
          <a:prstGeom prst="rect">
            <a:avLst/>
          </a:prstGeom>
          <a:solidFill>
            <a:srgbClr val="4596E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4000" dirty="0">
              <a:latin typeface="Open Sans Extrabold" pitchFamily="34" charset="0"/>
              <a:ea typeface="Open Sans Extrabold" pitchFamily="34" charset="0"/>
              <a:cs typeface="Open Sans Extrabold" pitchFamily="34" charset="0"/>
            </a:endParaRPr>
          </a:p>
        </p:txBody>
      </p:sp>
      <p:sp>
        <p:nvSpPr>
          <p:cNvPr id="10" name="Rectangle 9"/>
          <p:cNvSpPr/>
          <p:nvPr userDrawn="1"/>
        </p:nvSpPr>
        <p:spPr>
          <a:xfrm>
            <a:off x="0" y="5940402"/>
            <a:ext cx="12192000" cy="944982"/>
          </a:xfrm>
          <a:prstGeom prst="rect">
            <a:avLst/>
          </a:prstGeom>
          <a:solidFill>
            <a:srgbClr val="33333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2800" dirty="0">
              <a:latin typeface="Open Sans Light" pitchFamily="34" charset="0"/>
              <a:ea typeface="Open Sans Light" pitchFamily="34" charset="0"/>
              <a:cs typeface="Open Sans Light" pitchFamily="34" charset="0"/>
            </a:endParaRPr>
          </a:p>
        </p:txBody>
      </p:sp>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Modifiez le style du titre</a:t>
            </a:r>
            <a:endParaRPr lang="fr-FR" dirty="0"/>
          </a:p>
        </p:txBody>
      </p:sp>
      <p:sp>
        <p:nvSpPr>
          <p:cNvPr id="3" name="Espace réservé du texte 2"/>
          <p:cNvSpPr>
            <a:spLocks noGrp="1"/>
          </p:cNvSpPr>
          <p:nvPr>
            <p:ph type="body" idx="1" hasCustomPrompt="1"/>
          </p:nvPr>
        </p:nvSpPr>
        <p:spPr>
          <a:xfrm>
            <a:off x="963084" y="2906713"/>
            <a:ext cx="10363200" cy="1500187"/>
          </a:xfrm>
        </p:spPr>
        <p:txBody>
          <a:bodyPr anchor="b"/>
          <a:lstStyle>
            <a:lvl1pPr marL="0" indent="0">
              <a:buNone/>
              <a:defRPr sz="2000">
                <a:solidFill>
                  <a:schemeClr val="bg1"/>
                </a:solidFill>
                <a:latin typeface="Open Sans Light" pitchFamily="34" charset="0"/>
                <a:ea typeface="Open Sans Light" pitchFamily="34" charset="0"/>
                <a:cs typeface="Open Sans Light"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CLIQUEZ POUR MODIFIER LES STYLES DU TEXTE DU MASQUE</a:t>
            </a:r>
          </a:p>
        </p:txBody>
      </p:sp>
      <p:sp>
        <p:nvSpPr>
          <p:cNvPr id="4" name="Espace réservé de la date 3"/>
          <p:cNvSpPr>
            <a:spLocks noGrp="1"/>
          </p:cNvSpPr>
          <p:nvPr>
            <p:ph type="dt" sz="half" idx="10"/>
          </p:nvPr>
        </p:nvSpPr>
        <p:spPr/>
        <p:txBody>
          <a:bodyPr/>
          <a:lstStyle/>
          <a:p>
            <a:fld id="{8C26949A-54F2-456A-8315-94B6568F4F85}" type="datetime1">
              <a:rPr lang="fr-FR" smtClean="0"/>
              <a:t>18/04/2023</a:t>
            </a:fld>
            <a:endParaRPr lang="fr-FR" dirty="0"/>
          </a:p>
        </p:txBody>
      </p:sp>
      <p:sp>
        <p:nvSpPr>
          <p:cNvPr id="5" name="Espace réservé du pied de page 4"/>
          <p:cNvSpPr>
            <a:spLocks noGrp="1"/>
          </p:cNvSpPr>
          <p:nvPr>
            <p:ph type="ftr" sz="quarter" idx="11"/>
          </p:nvPr>
        </p:nvSpPr>
        <p:spPr/>
        <p:txBody>
          <a:bodyPr/>
          <a:lstStyle/>
          <a:p>
            <a:r>
              <a:rPr lang="it-IT"/>
              <a:t>Pauline Faget – Service communication</a:t>
            </a:r>
            <a:endParaRPr lang="fr-FR" dirty="0"/>
          </a:p>
        </p:txBody>
      </p:sp>
      <p:sp>
        <p:nvSpPr>
          <p:cNvPr id="6" name="Espace réservé du numéro de diapositive 5"/>
          <p:cNvSpPr>
            <a:spLocks noGrp="1"/>
          </p:cNvSpPr>
          <p:nvPr>
            <p:ph type="sldNum" sz="quarter" idx="12"/>
          </p:nvPr>
        </p:nvSpPr>
        <p:spPr/>
        <p:txBody>
          <a:bodyPr/>
          <a:lstStyle/>
          <a:p>
            <a:fld id="{0579DC97-5D12-4D9B-BA49-CCEB784B454D}" type="slidenum">
              <a:rPr lang="fr-FR" smtClean="0"/>
              <a:pPr/>
              <a:t>‹N°›</a:t>
            </a:fld>
            <a:endParaRPr lang="fr-FR" dirty="0"/>
          </a:p>
        </p:txBody>
      </p:sp>
      <p:sp>
        <p:nvSpPr>
          <p:cNvPr id="7" name="Rectangle 6"/>
          <p:cNvSpPr/>
          <p:nvPr userDrawn="1"/>
        </p:nvSpPr>
        <p:spPr>
          <a:xfrm>
            <a:off x="0" y="0"/>
            <a:ext cx="12192000" cy="14127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000" dirty="0">
              <a:solidFill>
                <a:schemeClr val="bg1"/>
              </a:solidFill>
              <a:latin typeface="Neris" pitchFamily="50" charset="0"/>
            </a:endParaRPr>
          </a:p>
        </p:txBody>
      </p:sp>
      <p:pic>
        <p:nvPicPr>
          <p:cNvPr id="8" name="Image 7"/>
          <p:cNvPicPr>
            <a:picLocks noChangeAspect="1"/>
          </p:cNvPicPr>
          <p:nvPr userDrawn="1"/>
        </p:nvPicPr>
        <p:blipFill rotWithShape="1">
          <a:blip r:embed="rId2" cstate="print">
            <a:extLst>
              <a:ext uri="{28A0092B-C50C-407E-A947-70E740481C1C}">
                <a14:useLocalDpi xmlns:a14="http://schemas.microsoft.com/office/drawing/2010/main" val="0"/>
              </a:ext>
            </a:extLst>
          </a:blip>
          <a:srcRect b="37931"/>
          <a:stretch/>
        </p:blipFill>
        <p:spPr>
          <a:xfrm>
            <a:off x="4537456" y="77581"/>
            <a:ext cx="2335876" cy="975156"/>
          </a:xfrm>
          <a:prstGeom prst="rect">
            <a:avLst/>
          </a:prstGeom>
          <a:noFill/>
          <a:ln>
            <a:noFill/>
          </a:ln>
        </p:spPr>
      </p:pic>
    </p:spTree>
    <p:extLst>
      <p:ext uri="{BB962C8B-B14F-4D97-AF65-F5344CB8AC3E}">
        <p14:creationId xmlns:p14="http://schemas.microsoft.com/office/powerpoint/2010/main" val="42420035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dirty="0"/>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48A9802C-F5ED-479F-BD33-575DD16C0CF5}" type="datetime1">
              <a:rPr lang="fr-FR" smtClean="0"/>
              <a:t>18/04/2023</a:t>
            </a:fld>
            <a:endParaRPr lang="fr-FR" dirty="0"/>
          </a:p>
        </p:txBody>
      </p:sp>
      <p:sp>
        <p:nvSpPr>
          <p:cNvPr id="6" name="Espace réservé du pied de page 5"/>
          <p:cNvSpPr>
            <a:spLocks noGrp="1"/>
          </p:cNvSpPr>
          <p:nvPr>
            <p:ph type="ftr" sz="quarter" idx="11"/>
          </p:nvPr>
        </p:nvSpPr>
        <p:spPr/>
        <p:txBody>
          <a:bodyPr/>
          <a:lstStyle/>
          <a:p>
            <a:r>
              <a:rPr lang="it-IT"/>
              <a:t>Pauline Faget – Service communication</a:t>
            </a:r>
            <a:endParaRPr lang="fr-FR" dirty="0"/>
          </a:p>
        </p:txBody>
      </p:sp>
      <p:sp>
        <p:nvSpPr>
          <p:cNvPr id="7" name="Espace réservé du numéro de diapositive 6"/>
          <p:cNvSpPr>
            <a:spLocks noGrp="1"/>
          </p:cNvSpPr>
          <p:nvPr>
            <p:ph type="sldNum" sz="quarter" idx="12"/>
          </p:nvPr>
        </p:nvSpPr>
        <p:spPr/>
        <p:txBody>
          <a:bodyPr/>
          <a:lstStyle/>
          <a:p>
            <a:fld id="{0579DC97-5D12-4D9B-BA49-CCEB784B454D}" type="slidenum">
              <a:rPr lang="fr-FR" smtClean="0"/>
              <a:pPr/>
              <a:t>‹N°›</a:t>
            </a:fld>
            <a:endParaRPr lang="fr-FR" dirty="0"/>
          </a:p>
        </p:txBody>
      </p:sp>
      <p:cxnSp>
        <p:nvCxnSpPr>
          <p:cNvPr id="8" name="Connecteur droit 7"/>
          <p:cNvCxnSpPr/>
          <p:nvPr userDrawn="1"/>
        </p:nvCxnSpPr>
        <p:spPr>
          <a:xfrm>
            <a:off x="3599723" y="1412776"/>
            <a:ext cx="5088565" cy="0"/>
          </a:xfrm>
          <a:prstGeom prst="line">
            <a:avLst/>
          </a:prstGeom>
          <a:ln w="28575">
            <a:solidFill>
              <a:srgbClr val="D1CCB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42595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9" name="Rectangle 8"/>
          <p:cNvSpPr/>
          <p:nvPr userDrawn="1"/>
        </p:nvSpPr>
        <p:spPr>
          <a:xfrm>
            <a:off x="0" y="1412776"/>
            <a:ext cx="12192000" cy="4536504"/>
          </a:xfrm>
          <a:prstGeom prst="rect">
            <a:avLst/>
          </a:prstGeom>
          <a:solidFill>
            <a:srgbClr val="4596E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4000" dirty="0">
              <a:latin typeface="Open Sans Extrabold" pitchFamily="34" charset="0"/>
              <a:ea typeface="Open Sans Extrabold" pitchFamily="34" charset="0"/>
              <a:cs typeface="Open Sans Extrabold" pitchFamily="34" charset="0"/>
            </a:endParaRPr>
          </a:p>
        </p:txBody>
      </p:sp>
      <p:sp>
        <p:nvSpPr>
          <p:cNvPr id="10" name="Rectangle 9"/>
          <p:cNvSpPr/>
          <p:nvPr userDrawn="1"/>
        </p:nvSpPr>
        <p:spPr>
          <a:xfrm>
            <a:off x="0" y="5940402"/>
            <a:ext cx="12192000" cy="944982"/>
          </a:xfrm>
          <a:prstGeom prst="rect">
            <a:avLst/>
          </a:prstGeom>
          <a:solidFill>
            <a:srgbClr val="33333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2800" dirty="0">
              <a:latin typeface="Open Sans Light" pitchFamily="34" charset="0"/>
              <a:ea typeface="Open Sans Light" pitchFamily="34" charset="0"/>
              <a:cs typeface="Open Sans Light" pitchFamily="34" charset="0"/>
            </a:endParaRPr>
          </a:p>
        </p:txBody>
      </p:sp>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Modifiez le style du titre</a:t>
            </a:r>
            <a:endParaRPr lang="fr-FR" dirty="0"/>
          </a:p>
        </p:txBody>
      </p:sp>
      <p:sp>
        <p:nvSpPr>
          <p:cNvPr id="3" name="Espace réservé du texte 2"/>
          <p:cNvSpPr>
            <a:spLocks noGrp="1"/>
          </p:cNvSpPr>
          <p:nvPr>
            <p:ph type="body" idx="1" hasCustomPrompt="1"/>
          </p:nvPr>
        </p:nvSpPr>
        <p:spPr>
          <a:xfrm>
            <a:off x="963084" y="2906713"/>
            <a:ext cx="10363200" cy="1500187"/>
          </a:xfrm>
        </p:spPr>
        <p:txBody>
          <a:bodyPr anchor="b"/>
          <a:lstStyle>
            <a:lvl1pPr marL="0" indent="0">
              <a:buNone/>
              <a:defRPr sz="2000">
                <a:solidFill>
                  <a:schemeClr val="bg1"/>
                </a:solidFill>
                <a:latin typeface="Open Sans Light" pitchFamily="34" charset="0"/>
                <a:ea typeface="Open Sans Light" pitchFamily="34" charset="0"/>
                <a:cs typeface="Open Sans Light"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CLIQUEZ POUR MODIFIER LES STYLES DU TEXTE DU MASQUE</a:t>
            </a:r>
          </a:p>
        </p:txBody>
      </p:sp>
      <p:sp>
        <p:nvSpPr>
          <p:cNvPr id="4" name="Espace réservé de la date 3"/>
          <p:cNvSpPr>
            <a:spLocks noGrp="1"/>
          </p:cNvSpPr>
          <p:nvPr>
            <p:ph type="dt" sz="half" idx="10"/>
          </p:nvPr>
        </p:nvSpPr>
        <p:spPr/>
        <p:txBody>
          <a:bodyPr/>
          <a:lstStyle/>
          <a:p>
            <a:r>
              <a:rPr lang="fr-FR" dirty="0"/>
              <a:t>26/11/2019</a:t>
            </a:r>
          </a:p>
        </p:txBody>
      </p:sp>
      <p:sp>
        <p:nvSpPr>
          <p:cNvPr id="5" name="Espace réservé du pied de page 4"/>
          <p:cNvSpPr>
            <a:spLocks noGrp="1"/>
          </p:cNvSpPr>
          <p:nvPr>
            <p:ph type="ftr" sz="quarter" idx="11"/>
          </p:nvPr>
        </p:nvSpPr>
        <p:spPr/>
        <p:txBody>
          <a:bodyPr/>
          <a:lstStyle/>
          <a:p>
            <a:r>
              <a:rPr lang="it-IT"/>
              <a:t>Pauline Faget – Service communication</a:t>
            </a:r>
            <a:endParaRPr lang="fr-FR" dirty="0"/>
          </a:p>
        </p:txBody>
      </p:sp>
      <p:sp>
        <p:nvSpPr>
          <p:cNvPr id="6" name="Espace réservé du numéro de diapositive 5"/>
          <p:cNvSpPr>
            <a:spLocks noGrp="1"/>
          </p:cNvSpPr>
          <p:nvPr>
            <p:ph type="sldNum" sz="quarter" idx="12"/>
          </p:nvPr>
        </p:nvSpPr>
        <p:spPr/>
        <p:txBody>
          <a:bodyPr/>
          <a:lstStyle/>
          <a:p>
            <a:fld id="{0579DC97-5D12-4D9B-BA49-CCEB784B454D}" type="slidenum">
              <a:rPr lang="fr-FR" smtClean="0"/>
              <a:pPr/>
              <a:t>‹N°›</a:t>
            </a:fld>
            <a:endParaRPr lang="fr-FR" dirty="0"/>
          </a:p>
        </p:txBody>
      </p:sp>
      <p:sp>
        <p:nvSpPr>
          <p:cNvPr id="7" name="Rectangle 6"/>
          <p:cNvSpPr/>
          <p:nvPr userDrawn="1"/>
        </p:nvSpPr>
        <p:spPr>
          <a:xfrm>
            <a:off x="0" y="0"/>
            <a:ext cx="12192000" cy="14127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000" dirty="0">
              <a:solidFill>
                <a:schemeClr val="bg1"/>
              </a:solidFill>
              <a:latin typeface="Neris" pitchFamily="50" charset="0"/>
            </a:endParaRPr>
          </a:p>
        </p:txBody>
      </p:sp>
      <p:pic>
        <p:nvPicPr>
          <p:cNvPr id="8" name="Image 7"/>
          <p:cNvPicPr>
            <a:picLocks noChangeAspect="1"/>
          </p:cNvPicPr>
          <p:nvPr userDrawn="1"/>
        </p:nvPicPr>
        <p:blipFill rotWithShape="1">
          <a:blip r:embed="rId2" cstate="print">
            <a:extLst>
              <a:ext uri="{28A0092B-C50C-407E-A947-70E740481C1C}">
                <a14:useLocalDpi xmlns:a14="http://schemas.microsoft.com/office/drawing/2010/main" val="0"/>
              </a:ext>
            </a:extLst>
          </a:blip>
          <a:srcRect b="37931"/>
          <a:stretch/>
        </p:blipFill>
        <p:spPr>
          <a:xfrm>
            <a:off x="4537456" y="77581"/>
            <a:ext cx="2335876" cy="97515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fr-FR" dirty="0"/>
          </a:p>
        </p:txBody>
      </p:sp>
      <p:sp>
        <p:nvSpPr>
          <p:cNvPr id="3" name="Espace réservé du texte 2"/>
          <p:cNvSpPr>
            <a:spLocks noGrp="1"/>
          </p:cNvSpPr>
          <p:nvPr>
            <p:ph type="body" idx="1" hasCustomPrompt="1"/>
          </p:nvPr>
        </p:nvSpPr>
        <p:spPr>
          <a:xfrm>
            <a:off x="609600" y="1535113"/>
            <a:ext cx="5386917" cy="639762"/>
          </a:xfrm>
          <a:solidFill>
            <a:srgbClr val="4596EC"/>
          </a:solidFill>
          <a:ln w="9525">
            <a:solidFill>
              <a:srgbClr val="4596EC"/>
            </a:solidFill>
          </a:ln>
        </p:spPr>
        <p:style>
          <a:lnRef idx="2">
            <a:schemeClr val="dk1"/>
          </a:lnRef>
          <a:fillRef idx="1">
            <a:schemeClr val="lt1"/>
          </a:fillRef>
          <a:effectRef idx="0">
            <a:schemeClr val="dk1"/>
          </a:effectRef>
          <a:fontRef idx="none"/>
        </p:style>
        <p:txBody>
          <a:bodyPr anchor="b">
            <a:noAutofit/>
          </a:bodyPr>
          <a:lstStyle>
            <a:lvl1pPr marL="0" indent="0">
              <a:buNone/>
              <a:defRPr sz="2000" b="1">
                <a:solidFill>
                  <a:schemeClr val="bg1"/>
                </a:solidFill>
                <a:latin typeface="Open Sans Light" pitchFamily="34" charset="0"/>
                <a:ea typeface="Open Sans Light" pitchFamily="34" charset="0"/>
                <a:cs typeface="Open Sans Ligh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4" name="Espace réservé du contenu 3"/>
          <p:cNvSpPr>
            <a:spLocks noGrp="1"/>
          </p:cNvSpPr>
          <p:nvPr>
            <p:ph sz="half" idx="2"/>
          </p:nvPr>
        </p:nvSpPr>
        <p:spPr>
          <a:xfrm>
            <a:off x="609600" y="2174875"/>
            <a:ext cx="5386917" cy="3951288"/>
          </a:xfrm>
          <a:ln>
            <a:solidFill>
              <a:srgbClr val="4596EC"/>
            </a:solidFill>
          </a:ln>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7" name="Espace réservé de la date 6"/>
          <p:cNvSpPr>
            <a:spLocks noGrp="1"/>
          </p:cNvSpPr>
          <p:nvPr>
            <p:ph type="dt" sz="half" idx="10"/>
          </p:nvPr>
        </p:nvSpPr>
        <p:spPr/>
        <p:txBody>
          <a:bodyPr/>
          <a:lstStyle/>
          <a:p>
            <a:fld id="{460D7437-A2AE-4AC8-8103-26A02714E2C7}" type="datetime1">
              <a:rPr lang="fr-FR" smtClean="0"/>
              <a:t>18/04/2023</a:t>
            </a:fld>
            <a:endParaRPr lang="fr-FR" dirty="0"/>
          </a:p>
        </p:txBody>
      </p:sp>
      <p:sp>
        <p:nvSpPr>
          <p:cNvPr id="8" name="Espace réservé du pied de page 7"/>
          <p:cNvSpPr>
            <a:spLocks noGrp="1"/>
          </p:cNvSpPr>
          <p:nvPr>
            <p:ph type="ftr" sz="quarter" idx="11"/>
          </p:nvPr>
        </p:nvSpPr>
        <p:spPr/>
        <p:txBody>
          <a:bodyPr/>
          <a:lstStyle/>
          <a:p>
            <a:r>
              <a:rPr lang="it-IT"/>
              <a:t>Pauline Faget – Service communication</a:t>
            </a:r>
            <a:endParaRPr lang="fr-FR" dirty="0"/>
          </a:p>
        </p:txBody>
      </p:sp>
      <p:sp>
        <p:nvSpPr>
          <p:cNvPr id="9" name="Espace réservé du numéro de diapositive 8"/>
          <p:cNvSpPr>
            <a:spLocks noGrp="1"/>
          </p:cNvSpPr>
          <p:nvPr>
            <p:ph type="sldNum" sz="quarter" idx="12"/>
          </p:nvPr>
        </p:nvSpPr>
        <p:spPr/>
        <p:txBody>
          <a:bodyPr/>
          <a:lstStyle/>
          <a:p>
            <a:fld id="{0579DC97-5D12-4D9B-BA49-CCEB784B454D}" type="slidenum">
              <a:rPr lang="fr-FR" smtClean="0"/>
              <a:pPr/>
              <a:t>‹N°›</a:t>
            </a:fld>
            <a:endParaRPr lang="fr-FR" dirty="0"/>
          </a:p>
        </p:txBody>
      </p:sp>
      <p:cxnSp>
        <p:nvCxnSpPr>
          <p:cNvPr id="10" name="Connecteur droit 9"/>
          <p:cNvCxnSpPr/>
          <p:nvPr userDrawn="1"/>
        </p:nvCxnSpPr>
        <p:spPr>
          <a:xfrm>
            <a:off x="3599723" y="1412776"/>
            <a:ext cx="5088565" cy="0"/>
          </a:xfrm>
          <a:prstGeom prst="line">
            <a:avLst/>
          </a:prstGeom>
          <a:ln w="28575">
            <a:solidFill>
              <a:srgbClr val="D1CCB9"/>
            </a:solidFill>
          </a:ln>
        </p:spPr>
        <p:style>
          <a:lnRef idx="1">
            <a:schemeClr val="accent1"/>
          </a:lnRef>
          <a:fillRef idx="0">
            <a:schemeClr val="accent1"/>
          </a:fillRef>
          <a:effectRef idx="0">
            <a:schemeClr val="accent1"/>
          </a:effectRef>
          <a:fontRef idx="minor">
            <a:schemeClr val="tx1"/>
          </a:fontRef>
        </p:style>
      </p:cxnSp>
      <p:sp>
        <p:nvSpPr>
          <p:cNvPr id="11" name="Espace réservé du texte 2"/>
          <p:cNvSpPr>
            <a:spLocks noGrp="1"/>
          </p:cNvSpPr>
          <p:nvPr>
            <p:ph type="body" idx="13" hasCustomPrompt="1"/>
          </p:nvPr>
        </p:nvSpPr>
        <p:spPr>
          <a:xfrm>
            <a:off x="6192011" y="1536574"/>
            <a:ext cx="5386917" cy="639762"/>
          </a:xfrm>
          <a:solidFill>
            <a:srgbClr val="4596EC"/>
          </a:solidFill>
          <a:ln w="9525">
            <a:solidFill>
              <a:srgbClr val="4596EC"/>
            </a:solidFill>
          </a:ln>
        </p:spPr>
        <p:style>
          <a:lnRef idx="2">
            <a:schemeClr val="dk1"/>
          </a:lnRef>
          <a:fillRef idx="1">
            <a:schemeClr val="lt1"/>
          </a:fillRef>
          <a:effectRef idx="0">
            <a:schemeClr val="dk1"/>
          </a:effectRef>
          <a:fontRef idx="none"/>
        </p:style>
        <p:txBody>
          <a:bodyPr anchor="b">
            <a:noAutofit/>
          </a:bodyPr>
          <a:lstStyle>
            <a:lvl1pPr marL="0" indent="0">
              <a:buNone/>
              <a:defRPr lang="fr-FR" sz="2000" b="1" kern="1200" dirty="0" smtClean="0">
                <a:solidFill>
                  <a:schemeClr val="bg1"/>
                </a:solidFill>
                <a:latin typeface="Open Sans Light" pitchFamily="34" charset="0"/>
                <a:ea typeface="Open Sans Light" pitchFamily="34" charset="0"/>
                <a:cs typeface="Open Sans Ligh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Tx/>
              <a:buNone/>
            </a:pPr>
            <a:r>
              <a:rPr lang="fr-FR" dirty="0"/>
              <a:t>CLIQUEZ POUR MODIFIER LES STYLES DU TEXTE DU MASQUE</a:t>
            </a:r>
          </a:p>
        </p:txBody>
      </p:sp>
      <p:sp>
        <p:nvSpPr>
          <p:cNvPr id="12" name="Espace réservé du contenu 3"/>
          <p:cNvSpPr>
            <a:spLocks noGrp="1"/>
          </p:cNvSpPr>
          <p:nvPr>
            <p:ph sz="half" idx="14"/>
          </p:nvPr>
        </p:nvSpPr>
        <p:spPr>
          <a:xfrm>
            <a:off x="6192011" y="2179925"/>
            <a:ext cx="5386917" cy="3951288"/>
          </a:xfrm>
          <a:ln>
            <a:solidFill>
              <a:srgbClr val="4596EC"/>
            </a:solidFill>
          </a:ln>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10421683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dirty="0"/>
          </a:p>
        </p:txBody>
      </p:sp>
      <p:sp>
        <p:nvSpPr>
          <p:cNvPr id="4" name="Espace réservé du pied de page 3"/>
          <p:cNvSpPr>
            <a:spLocks noGrp="1"/>
          </p:cNvSpPr>
          <p:nvPr>
            <p:ph type="ftr" sz="quarter" idx="11"/>
          </p:nvPr>
        </p:nvSpPr>
        <p:spPr>
          <a:xfrm>
            <a:off x="3599723" y="6356350"/>
            <a:ext cx="3860800" cy="365125"/>
          </a:xfrm>
        </p:spPr>
        <p:txBody>
          <a:bodyPr/>
          <a:lstStyle>
            <a:lvl1pPr>
              <a:defRPr/>
            </a:lvl1pPr>
          </a:lstStyle>
          <a:p>
            <a:r>
              <a:rPr lang="it-IT" dirty="0"/>
              <a:t>Sophie NERBONNE – Directrice de la Conformité</a:t>
            </a:r>
            <a:endParaRPr lang="fr-FR" dirty="0"/>
          </a:p>
        </p:txBody>
      </p:sp>
      <p:sp>
        <p:nvSpPr>
          <p:cNvPr id="5" name="Espace réservé du numéro de diapositive 4"/>
          <p:cNvSpPr>
            <a:spLocks noGrp="1"/>
          </p:cNvSpPr>
          <p:nvPr>
            <p:ph type="sldNum" sz="quarter" idx="12"/>
          </p:nvPr>
        </p:nvSpPr>
        <p:spPr/>
        <p:txBody>
          <a:bodyPr/>
          <a:lstStyle/>
          <a:p>
            <a:fld id="{0579DC97-5D12-4D9B-BA49-CCEB784B454D}" type="slidenum">
              <a:rPr lang="fr-FR" smtClean="0"/>
              <a:pPr/>
              <a:t>‹N°›</a:t>
            </a:fld>
            <a:endParaRPr lang="fr-FR" dirty="0"/>
          </a:p>
        </p:txBody>
      </p:sp>
    </p:spTree>
    <p:extLst>
      <p:ext uri="{BB962C8B-B14F-4D97-AF65-F5344CB8AC3E}">
        <p14:creationId xmlns:p14="http://schemas.microsoft.com/office/powerpoint/2010/main" val="23685854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59717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Modifiez le style du titre</a:t>
            </a:r>
            <a:endParaRPr lang="fr-FR" dirty="0"/>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7298FF56-ACD1-4421-A16B-4F45EE754FC8}" type="datetime1">
              <a:rPr lang="fr-FR" smtClean="0"/>
              <a:t>18/04/2023</a:t>
            </a:fld>
            <a:endParaRPr lang="fr-FR" dirty="0"/>
          </a:p>
        </p:txBody>
      </p:sp>
      <p:sp>
        <p:nvSpPr>
          <p:cNvPr id="6" name="Espace réservé du pied de page 5"/>
          <p:cNvSpPr>
            <a:spLocks noGrp="1"/>
          </p:cNvSpPr>
          <p:nvPr>
            <p:ph type="ftr" sz="quarter" idx="11"/>
          </p:nvPr>
        </p:nvSpPr>
        <p:spPr/>
        <p:txBody>
          <a:bodyPr/>
          <a:lstStyle/>
          <a:p>
            <a:r>
              <a:rPr lang="it-IT"/>
              <a:t>Pauline Faget – Service communication</a:t>
            </a:r>
            <a:endParaRPr lang="fr-FR" dirty="0"/>
          </a:p>
        </p:txBody>
      </p:sp>
      <p:sp>
        <p:nvSpPr>
          <p:cNvPr id="7" name="Espace réservé du numéro de diapositive 6"/>
          <p:cNvSpPr>
            <a:spLocks noGrp="1"/>
          </p:cNvSpPr>
          <p:nvPr>
            <p:ph type="sldNum" sz="quarter" idx="12"/>
          </p:nvPr>
        </p:nvSpPr>
        <p:spPr/>
        <p:txBody>
          <a:bodyPr/>
          <a:lstStyle/>
          <a:p>
            <a:fld id="{0579DC97-5D12-4D9B-BA49-CCEB784B454D}" type="slidenum">
              <a:rPr lang="fr-FR" smtClean="0"/>
              <a:pPr/>
              <a:t>‹N°›</a:t>
            </a:fld>
            <a:endParaRPr lang="fr-FR" dirty="0"/>
          </a:p>
        </p:txBody>
      </p:sp>
    </p:spTree>
    <p:extLst>
      <p:ext uri="{BB962C8B-B14F-4D97-AF65-F5344CB8AC3E}">
        <p14:creationId xmlns:p14="http://schemas.microsoft.com/office/powerpoint/2010/main" val="8276282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Cliquez sur l'icône pour ajouter une image</a:t>
            </a: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811FEEEF-B631-4CB5-A35D-417146BEDE64}" type="datetime1">
              <a:rPr lang="fr-FR" smtClean="0"/>
              <a:t>18/04/2023</a:t>
            </a:fld>
            <a:endParaRPr lang="fr-FR" dirty="0"/>
          </a:p>
        </p:txBody>
      </p:sp>
      <p:sp>
        <p:nvSpPr>
          <p:cNvPr id="6" name="Espace réservé du pied de page 5"/>
          <p:cNvSpPr>
            <a:spLocks noGrp="1"/>
          </p:cNvSpPr>
          <p:nvPr>
            <p:ph type="ftr" sz="quarter" idx="11"/>
          </p:nvPr>
        </p:nvSpPr>
        <p:spPr/>
        <p:txBody>
          <a:bodyPr/>
          <a:lstStyle/>
          <a:p>
            <a:r>
              <a:rPr lang="it-IT"/>
              <a:t>Pauline Faget – Service communication</a:t>
            </a:r>
            <a:endParaRPr lang="fr-FR" dirty="0"/>
          </a:p>
        </p:txBody>
      </p:sp>
      <p:sp>
        <p:nvSpPr>
          <p:cNvPr id="7" name="Espace réservé du numéro de diapositive 6"/>
          <p:cNvSpPr>
            <a:spLocks noGrp="1"/>
          </p:cNvSpPr>
          <p:nvPr>
            <p:ph type="sldNum" sz="quarter" idx="12"/>
          </p:nvPr>
        </p:nvSpPr>
        <p:spPr/>
        <p:txBody>
          <a:bodyPr/>
          <a:lstStyle/>
          <a:p>
            <a:fld id="{0579DC97-5D12-4D9B-BA49-CCEB784B454D}" type="slidenum">
              <a:rPr lang="fr-FR" smtClean="0"/>
              <a:pPr/>
              <a:t>‹N°›</a:t>
            </a:fld>
            <a:endParaRPr lang="fr-FR" dirty="0"/>
          </a:p>
        </p:txBody>
      </p:sp>
    </p:spTree>
    <p:extLst>
      <p:ext uri="{BB962C8B-B14F-4D97-AF65-F5344CB8AC3E}">
        <p14:creationId xmlns:p14="http://schemas.microsoft.com/office/powerpoint/2010/main" val="19445893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7A8FBF2-7122-40D5-A86E-B8F7AE1C3CE5}" type="datetime1">
              <a:rPr lang="fr-FR" smtClean="0"/>
              <a:t>18/04/2023</a:t>
            </a:fld>
            <a:endParaRPr lang="fr-FR" dirty="0"/>
          </a:p>
        </p:txBody>
      </p:sp>
      <p:sp>
        <p:nvSpPr>
          <p:cNvPr id="5" name="Espace réservé du pied de page 4"/>
          <p:cNvSpPr>
            <a:spLocks noGrp="1"/>
          </p:cNvSpPr>
          <p:nvPr>
            <p:ph type="ftr" sz="quarter" idx="11"/>
          </p:nvPr>
        </p:nvSpPr>
        <p:spPr/>
        <p:txBody>
          <a:bodyPr/>
          <a:lstStyle/>
          <a:p>
            <a:r>
              <a:rPr lang="it-IT"/>
              <a:t>Pauline Faget – Service communication</a:t>
            </a:r>
            <a:endParaRPr lang="fr-FR" dirty="0"/>
          </a:p>
        </p:txBody>
      </p:sp>
      <p:sp>
        <p:nvSpPr>
          <p:cNvPr id="6" name="Espace réservé du numéro de diapositive 5"/>
          <p:cNvSpPr>
            <a:spLocks noGrp="1"/>
          </p:cNvSpPr>
          <p:nvPr>
            <p:ph type="sldNum" sz="quarter" idx="12"/>
          </p:nvPr>
        </p:nvSpPr>
        <p:spPr/>
        <p:txBody>
          <a:bodyPr/>
          <a:lstStyle/>
          <a:p>
            <a:fld id="{0579DC97-5D12-4D9B-BA49-CCEB784B454D}" type="slidenum">
              <a:rPr lang="fr-FR" smtClean="0"/>
              <a:pPr/>
              <a:t>‹N°›</a:t>
            </a:fld>
            <a:endParaRPr lang="fr-FR" dirty="0"/>
          </a:p>
        </p:txBody>
      </p:sp>
    </p:spTree>
    <p:extLst>
      <p:ext uri="{BB962C8B-B14F-4D97-AF65-F5344CB8AC3E}">
        <p14:creationId xmlns:p14="http://schemas.microsoft.com/office/powerpoint/2010/main" val="38570425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1AEF9DC-8ABA-4639-8349-DDF96643E912}" type="datetime1">
              <a:rPr lang="fr-FR" smtClean="0"/>
              <a:t>18/04/2023</a:t>
            </a:fld>
            <a:endParaRPr lang="fr-FR" dirty="0"/>
          </a:p>
        </p:txBody>
      </p:sp>
      <p:sp>
        <p:nvSpPr>
          <p:cNvPr id="5" name="Espace réservé du pied de page 4"/>
          <p:cNvSpPr>
            <a:spLocks noGrp="1"/>
          </p:cNvSpPr>
          <p:nvPr>
            <p:ph type="ftr" sz="quarter" idx="11"/>
          </p:nvPr>
        </p:nvSpPr>
        <p:spPr/>
        <p:txBody>
          <a:bodyPr/>
          <a:lstStyle/>
          <a:p>
            <a:r>
              <a:rPr lang="it-IT"/>
              <a:t>Pauline Faget – Service communication</a:t>
            </a:r>
            <a:endParaRPr lang="fr-FR" dirty="0"/>
          </a:p>
        </p:txBody>
      </p:sp>
      <p:sp>
        <p:nvSpPr>
          <p:cNvPr id="6" name="Espace réservé du numéro de diapositive 5"/>
          <p:cNvSpPr>
            <a:spLocks noGrp="1"/>
          </p:cNvSpPr>
          <p:nvPr>
            <p:ph type="sldNum" sz="quarter" idx="12"/>
          </p:nvPr>
        </p:nvSpPr>
        <p:spPr/>
        <p:txBody>
          <a:bodyPr/>
          <a:lstStyle/>
          <a:p>
            <a:fld id="{0579DC97-5D12-4D9B-BA49-CCEB784B454D}" type="slidenum">
              <a:rPr lang="fr-FR" smtClean="0"/>
              <a:pPr/>
              <a:t>‹N°›</a:t>
            </a:fld>
            <a:endParaRPr lang="fr-FR" dirty="0"/>
          </a:p>
        </p:txBody>
      </p:sp>
    </p:spTree>
    <p:extLst>
      <p:ext uri="{BB962C8B-B14F-4D97-AF65-F5344CB8AC3E}">
        <p14:creationId xmlns:p14="http://schemas.microsoft.com/office/powerpoint/2010/main" val="31582298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dirty="0"/>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r>
              <a:rPr lang="fr-FR" dirty="0"/>
              <a:t>26/11/2019</a:t>
            </a:r>
          </a:p>
        </p:txBody>
      </p:sp>
      <p:sp>
        <p:nvSpPr>
          <p:cNvPr id="6" name="Espace réservé du pied de page 5"/>
          <p:cNvSpPr>
            <a:spLocks noGrp="1"/>
          </p:cNvSpPr>
          <p:nvPr>
            <p:ph type="ftr" sz="quarter" idx="11"/>
          </p:nvPr>
        </p:nvSpPr>
        <p:spPr/>
        <p:txBody>
          <a:bodyPr/>
          <a:lstStyle/>
          <a:p>
            <a:r>
              <a:rPr lang="it-IT"/>
              <a:t>Pauline Faget – Service communication</a:t>
            </a:r>
            <a:endParaRPr lang="fr-FR" dirty="0"/>
          </a:p>
        </p:txBody>
      </p:sp>
      <p:sp>
        <p:nvSpPr>
          <p:cNvPr id="7" name="Espace réservé du numéro de diapositive 6"/>
          <p:cNvSpPr>
            <a:spLocks noGrp="1"/>
          </p:cNvSpPr>
          <p:nvPr>
            <p:ph type="sldNum" sz="quarter" idx="12"/>
          </p:nvPr>
        </p:nvSpPr>
        <p:spPr/>
        <p:txBody>
          <a:bodyPr/>
          <a:lstStyle/>
          <a:p>
            <a:fld id="{0579DC97-5D12-4D9B-BA49-CCEB784B454D}" type="slidenum">
              <a:rPr lang="fr-FR" smtClean="0"/>
              <a:pPr/>
              <a:t>‹N°›</a:t>
            </a:fld>
            <a:endParaRPr lang="fr-FR" dirty="0"/>
          </a:p>
        </p:txBody>
      </p:sp>
      <p:cxnSp>
        <p:nvCxnSpPr>
          <p:cNvPr id="8" name="Connecteur droit 7"/>
          <p:cNvCxnSpPr/>
          <p:nvPr userDrawn="1"/>
        </p:nvCxnSpPr>
        <p:spPr>
          <a:xfrm>
            <a:off x="3599723" y="1412776"/>
            <a:ext cx="5088565" cy="0"/>
          </a:xfrm>
          <a:prstGeom prst="line">
            <a:avLst/>
          </a:prstGeom>
          <a:ln w="28575">
            <a:solidFill>
              <a:srgbClr val="D1CCB9"/>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fr-FR" dirty="0"/>
          </a:p>
        </p:txBody>
      </p:sp>
      <p:sp>
        <p:nvSpPr>
          <p:cNvPr id="3" name="Espace réservé du texte 2"/>
          <p:cNvSpPr>
            <a:spLocks noGrp="1"/>
          </p:cNvSpPr>
          <p:nvPr>
            <p:ph type="body" idx="1" hasCustomPrompt="1"/>
          </p:nvPr>
        </p:nvSpPr>
        <p:spPr>
          <a:xfrm>
            <a:off x="609600" y="1535113"/>
            <a:ext cx="5386917" cy="639762"/>
          </a:xfrm>
          <a:solidFill>
            <a:srgbClr val="4596EC"/>
          </a:solidFill>
          <a:ln w="9525">
            <a:solidFill>
              <a:srgbClr val="4596EC"/>
            </a:solidFill>
          </a:ln>
        </p:spPr>
        <p:style>
          <a:lnRef idx="2">
            <a:schemeClr val="dk1"/>
          </a:lnRef>
          <a:fillRef idx="1">
            <a:schemeClr val="lt1"/>
          </a:fillRef>
          <a:effectRef idx="0">
            <a:schemeClr val="dk1"/>
          </a:effectRef>
          <a:fontRef idx="none"/>
        </p:style>
        <p:txBody>
          <a:bodyPr anchor="b">
            <a:noAutofit/>
          </a:bodyPr>
          <a:lstStyle>
            <a:lvl1pPr marL="0" indent="0">
              <a:buNone/>
              <a:defRPr sz="2000" b="1">
                <a:solidFill>
                  <a:schemeClr val="bg1"/>
                </a:solidFill>
                <a:latin typeface="Open Sans Light" pitchFamily="34" charset="0"/>
                <a:ea typeface="Open Sans Light" pitchFamily="34" charset="0"/>
                <a:cs typeface="Open Sans Ligh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4" name="Espace réservé du contenu 3"/>
          <p:cNvSpPr>
            <a:spLocks noGrp="1"/>
          </p:cNvSpPr>
          <p:nvPr>
            <p:ph sz="half" idx="2"/>
          </p:nvPr>
        </p:nvSpPr>
        <p:spPr>
          <a:xfrm>
            <a:off x="609600" y="2174875"/>
            <a:ext cx="5386917" cy="3951288"/>
          </a:xfrm>
          <a:ln>
            <a:solidFill>
              <a:srgbClr val="4596EC"/>
            </a:solidFill>
          </a:ln>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7" name="Espace réservé de la date 6"/>
          <p:cNvSpPr>
            <a:spLocks noGrp="1"/>
          </p:cNvSpPr>
          <p:nvPr>
            <p:ph type="dt" sz="half" idx="10"/>
          </p:nvPr>
        </p:nvSpPr>
        <p:spPr/>
        <p:txBody>
          <a:bodyPr/>
          <a:lstStyle/>
          <a:p>
            <a:r>
              <a:rPr lang="fr-FR" dirty="0"/>
              <a:t>26/11/2019</a:t>
            </a:r>
          </a:p>
        </p:txBody>
      </p:sp>
      <p:sp>
        <p:nvSpPr>
          <p:cNvPr id="8" name="Espace réservé du pied de page 7"/>
          <p:cNvSpPr>
            <a:spLocks noGrp="1"/>
          </p:cNvSpPr>
          <p:nvPr>
            <p:ph type="ftr" sz="quarter" idx="11"/>
          </p:nvPr>
        </p:nvSpPr>
        <p:spPr/>
        <p:txBody>
          <a:bodyPr/>
          <a:lstStyle/>
          <a:p>
            <a:r>
              <a:rPr lang="it-IT"/>
              <a:t>Pauline Faget – Service communication</a:t>
            </a:r>
            <a:endParaRPr lang="fr-FR" dirty="0"/>
          </a:p>
        </p:txBody>
      </p:sp>
      <p:sp>
        <p:nvSpPr>
          <p:cNvPr id="9" name="Espace réservé du numéro de diapositive 8"/>
          <p:cNvSpPr>
            <a:spLocks noGrp="1"/>
          </p:cNvSpPr>
          <p:nvPr>
            <p:ph type="sldNum" sz="quarter" idx="12"/>
          </p:nvPr>
        </p:nvSpPr>
        <p:spPr/>
        <p:txBody>
          <a:bodyPr/>
          <a:lstStyle/>
          <a:p>
            <a:fld id="{0579DC97-5D12-4D9B-BA49-CCEB784B454D}" type="slidenum">
              <a:rPr lang="fr-FR" smtClean="0"/>
              <a:pPr/>
              <a:t>‹N°›</a:t>
            </a:fld>
            <a:endParaRPr lang="fr-FR" dirty="0"/>
          </a:p>
        </p:txBody>
      </p:sp>
      <p:cxnSp>
        <p:nvCxnSpPr>
          <p:cNvPr id="10" name="Connecteur droit 9"/>
          <p:cNvCxnSpPr/>
          <p:nvPr userDrawn="1"/>
        </p:nvCxnSpPr>
        <p:spPr>
          <a:xfrm>
            <a:off x="3599723" y="1412776"/>
            <a:ext cx="5088565" cy="0"/>
          </a:xfrm>
          <a:prstGeom prst="line">
            <a:avLst/>
          </a:prstGeom>
          <a:ln w="28575">
            <a:solidFill>
              <a:srgbClr val="D1CCB9"/>
            </a:solidFill>
          </a:ln>
        </p:spPr>
        <p:style>
          <a:lnRef idx="1">
            <a:schemeClr val="accent1"/>
          </a:lnRef>
          <a:fillRef idx="0">
            <a:schemeClr val="accent1"/>
          </a:fillRef>
          <a:effectRef idx="0">
            <a:schemeClr val="accent1"/>
          </a:effectRef>
          <a:fontRef idx="minor">
            <a:schemeClr val="tx1"/>
          </a:fontRef>
        </p:style>
      </p:cxnSp>
      <p:sp>
        <p:nvSpPr>
          <p:cNvPr id="11" name="Espace réservé du texte 2"/>
          <p:cNvSpPr>
            <a:spLocks noGrp="1"/>
          </p:cNvSpPr>
          <p:nvPr>
            <p:ph type="body" idx="13" hasCustomPrompt="1"/>
          </p:nvPr>
        </p:nvSpPr>
        <p:spPr>
          <a:xfrm>
            <a:off x="6192011" y="1536574"/>
            <a:ext cx="5386917" cy="639762"/>
          </a:xfrm>
          <a:solidFill>
            <a:srgbClr val="4596EC"/>
          </a:solidFill>
          <a:ln w="9525">
            <a:solidFill>
              <a:srgbClr val="4596EC"/>
            </a:solidFill>
          </a:ln>
        </p:spPr>
        <p:style>
          <a:lnRef idx="2">
            <a:schemeClr val="dk1"/>
          </a:lnRef>
          <a:fillRef idx="1">
            <a:schemeClr val="lt1"/>
          </a:fillRef>
          <a:effectRef idx="0">
            <a:schemeClr val="dk1"/>
          </a:effectRef>
          <a:fontRef idx="none"/>
        </p:style>
        <p:txBody>
          <a:bodyPr anchor="b">
            <a:noAutofit/>
          </a:bodyPr>
          <a:lstStyle>
            <a:lvl1pPr marL="0" indent="0">
              <a:buNone/>
              <a:defRPr lang="fr-FR" sz="2000" b="1" kern="1200" dirty="0" smtClean="0">
                <a:solidFill>
                  <a:schemeClr val="bg1"/>
                </a:solidFill>
                <a:latin typeface="Open Sans Light" pitchFamily="34" charset="0"/>
                <a:ea typeface="Open Sans Light" pitchFamily="34" charset="0"/>
                <a:cs typeface="Open Sans Ligh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Tx/>
              <a:buNone/>
            </a:pPr>
            <a:r>
              <a:rPr lang="fr-FR" dirty="0"/>
              <a:t>CLIQUEZ POUR MODIFIER LES STYLES DU TEXTE DU MASQUE</a:t>
            </a:r>
          </a:p>
        </p:txBody>
      </p:sp>
      <p:sp>
        <p:nvSpPr>
          <p:cNvPr id="12" name="Espace réservé du contenu 3"/>
          <p:cNvSpPr>
            <a:spLocks noGrp="1"/>
          </p:cNvSpPr>
          <p:nvPr>
            <p:ph sz="half" idx="14"/>
          </p:nvPr>
        </p:nvSpPr>
        <p:spPr>
          <a:xfrm>
            <a:off x="6192011" y="2179925"/>
            <a:ext cx="5386917" cy="3951288"/>
          </a:xfrm>
          <a:ln>
            <a:solidFill>
              <a:srgbClr val="4596EC"/>
            </a:solidFill>
          </a:ln>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dirty="0"/>
          </a:p>
        </p:txBody>
      </p:sp>
      <p:sp>
        <p:nvSpPr>
          <p:cNvPr id="3" name="Espace réservé de la date 2"/>
          <p:cNvSpPr>
            <a:spLocks noGrp="1"/>
          </p:cNvSpPr>
          <p:nvPr>
            <p:ph type="dt" sz="half" idx="10"/>
          </p:nvPr>
        </p:nvSpPr>
        <p:spPr/>
        <p:txBody>
          <a:bodyPr/>
          <a:lstStyle/>
          <a:p>
            <a:r>
              <a:rPr lang="fr-FR" dirty="0"/>
              <a:t>26/11/2019</a:t>
            </a:r>
          </a:p>
        </p:txBody>
      </p:sp>
      <p:sp>
        <p:nvSpPr>
          <p:cNvPr id="4" name="Espace réservé du pied de page 3"/>
          <p:cNvSpPr>
            <a:spLocks noGrp="1"/>
          </p:cNvSpPr>
          <p:nvPr>
            <p:ph type="ftr" sz="quarter" idx="11"/>
          </p:nvPr>
        </p:nvSpPr>
        <p:spPr/>
        <p:txBody>
          <a:bodyPr/>
          <a:lstStyle/>
          <a:p>
            <a:r>
              <a:rPr lang="it-IT"/>
              <a:t>Pauline Faget – Service communication</a:t>
            </a:r>
            <a:endParaRPr lang="fr-FR" dirty="0"/>
          </a:p>
        </p:txBody>
      </p:sp>
      <p:sp>
        <p:nvSpPr>
          <p:cNvPr id="5" name="Espace réservé du numéro de diapositive 4"/>
          <p:cNvSpPr>
            <a:spLocks noGrp="1"/>
          </p:cNvSpPr>
          <p:nvPr>
            <p:ph type="sldNum" sz="quarter" idx="12"/>
          </p:nvPr>
        </p:nvSpPr>
        <p:spPr/>
        <p:txBody>
          <a:bodyPr/>
          <a:lstStyle/>
          <a:p>
            <a:fld id="{0579DC97-5D12-4D9B-BA49-CCEB784B454D}" type="slidenum">
              <a:rPr lang="fr-FR" smtClean="0"/>
              <a:pPr/>
              <a:t>‹N°›</a:t>
            </a:fld>
            <a:endParaRPr lang="fr-FR" dirty="0"/>
          </a:p>
        </p:txBody>
      </p:sp>
      <p:cxnSp>
        <p:nvCxnSpPr>
          <p:cNvPr id="6" name="Connecteur droit 5"/>
          <p:cNvCxnSpPr/>
          <p:nvPr userDrawn="1"/>
        </p:nvCxnSpPr>
        <p:spPr>
          <a:xfrm>
            <a:off x="3599723" y="1412776"/>
            <a:ext cx="5088565" cy="0"/>
          </a:xfrm>
          <a:prstGeom prst="line">
            <a:avLst/>
          </a:prstGeom>
          <a:ln w="28575">
            <a:solidFill>
              <a:srgbClr val="D1CCB9"/>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9192344" y="6381328"/>
            <a:ext cx="2844800" cy="365125"/>
          </a:xfrm>
        </p:spPr>
        <p:txBody>
          <a:bodyPr/>
          <a:lstStyle/>
          <a:p>
            <a:fld id="{0579DC97-5D12-4D9B-BA49-CCEB784B454D}" type="slidenum">
              <a:rPr lang="fr-FR" smtClean="0"/>
              <a:pPr/>
              <a:t>‹N°›</a:t>
            </a:fld>
            <a:endParaRPr lang="fr-FR"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Modifiez le style du titre</a:t>
            </a:r>
            <a:endParaRPr lang="fr-FR" dirty="0"/>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r>
              <a:rPr lang="fr-FR" dirty="0"/>
              <a:t>26/11/2019</a:t>
            </a:r>
          </a:p>
        </p:txBody>
      </p:sp>
      <p:sp>
        <p:nvSpPr>
          <p:cNvPr id="6" name="Espace réservé du pied de page 5"/>
          <p:cNvSpPr>
            <a:spLocks noGrp="1"/>
          </p:cNvSpPr>
          <p:nvPr>
            <p:ph type="ftr" sz="quarter" idx="11"/>
          </p:nvPr>
        </p:nvSpPr>
        <p:spPr/>
        <p:txBody>
          <a:bodyPr/>
          <a:lstStyle/>
          <a:p>
            <a:r>
              <a:rPr lang="it-IT"/>
              <a:t>Pauline Faget – Service communication</a:t>
            </a:r>
            <a:endParaRPr lang="fr-FR" dirty="0"/>
          </a:p>
        </p:txBody>
      </p:sp>
      <p:sp>
        <p:nvSpPr>
          <p:cNvPr id="7" name="Espace réservé du numéro de diapositive 6"/>
          <p:cNvSpPr>
            <a:spLocks noGrp="1"/>
          </p:cNvSpPr>
          <p:nvPr>
            <p:ph type="sldNum" sz="quarter" idx="12"/>
          </p:nvPr>
        </p:nvSpPr>
        <p:spPr/>
        <p:txBody>
          <a:bodyPr/>
          <a:lstStyle/>
          <a:p>
            <a:fld id="{0579DC97-5D12-4D9B-BA49-CCEB784B454D}" type="slidenum">
              <a:rPr lang="fr-FR" smtClean="0"/>
              <a:pPr/>
              <a:t>‹N°›</a:t>
            </a:fld>
            <a:endParaRPr lang="fr-FR"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Cliquez sur l'icône pour ajouter une image</a:t>
            </a: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r>
              <a:rPr lang="fr-FR" dirty="0"/>
              <a:t>26/11/2019</a:t>
            </a:r>
          </a:p>
        </p:txBody>
      </p:sp>
      <p:sp>
        <p:nvSpPr>
          <p:cNvPr id="6" name="Espace réservé du pied de page 5"/>
          <p:cNvSpPr>
            <a:spLocks noGrp="1"/>
          </p:cNvSpPr>
          <p:nvPr>
            <p:ph type="ftr" sz="quarter" idx="11"/>
          </p:nvPr>
        </p:nvSpPr>
        <p:spPr/>
        <p:txBody>
          <a:bodyPr/>
          <a:lstStyle/>
          <a:p>
            <a:r>
              <a:rPr lang="it-IT"/>
              <a:t>Pauline Faget – Service communication</a:t>
            </a:r>
            <a:endParaRPr lang="fr-FR" dirty="0"/>
          </a:p>
        </p:txBody>
      </p:sp>
      <p:sp>
        <p:nvSpPr>
          <p:cNvPr id="7" name="Espace réservé du numéro de diapositive 6"/>
          <p:cNvSpPr>
            <a:spLocks noGrp="1"/>
          </p:cNvSpPr>
          <p:nvPr>
            <p:ph type="sldNum" sz="quarter" idx="12"/>
          </p:nvPr>
        </p:nvSpPr>
        <p:spPr/>
        <p:txBody>
          <a:bodyPr/>
          <a:lstStyle/>
          <a:p>
            <a:fld id="{0579DC97-5D12-4D9B-BA49-CCEB784B454D}" type="slidenum">
              <a:rPr lang="fr-FR" smtClean="0"/>
              <a:pPr/>
              <a:t>‹N°›</a:t>
            </a:fld>
            <a:endParaRPr lang="fr-FR"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4.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3.png"/><Relationship Id="rId2" Type="http://schemas.openxmlformats.org/officeDocument/2006/relationships/slideLayout" Target="../slideLayouts/slideLayout14.xml"/><Relationship Id="rId16"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6" Type="http://schemas.openxmlformats.org/officeDocument/2006/relationships/image" Target="../media/image4.jpe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3.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6237312"/>
            <a:ext cx="12192000" cy="620688"/>
          </a:xfrm>
          <a:prstGeom prst="rect">
            <a:avLst/>
          </a:prstGeom>
          <a:solidFill>
            <a:srgbClr val="33333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2800" dirty="0">
              <a:latin typeface="Open Sans Light" pitchFamily="34" charset="0"/>
              <a:ea typeface="Open Sans Light" pitchFamily="34" charset="0"/>
              <a:cs typeface="Open Sans Light" pitchFamily="34" charset="0"/>
            </a:endParaRPr>
          </a:p>
        </p:txBody>
      </p:sp>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Autofit/>
          </a:bodyPr>
          <a:lstStyle/>
          <a:p>
            <a:r>
              <a:rPr lang="fr-FR" dirty="0"/>
              <a:t>Cliquez pour modifier le style du titre</a:t>
            </a: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p:txBody>
      </p:sp>
      <p:sp>
        <p:nvSpPr>
          <p:cNvPr id="4" name="Espace réservé de la date 3"/>
          <p:cNvSpPr>
            <a:spLocks noGrp="1"/>
          </p:cNvSpPr>
          <p:nvPr>
            <p:ph type="dt" sz="half" idx="2"/>
          </p:nvPr>
        </p:nvSpPr>
        <p:spPr>
          <a:xfrm>
            <a:off x="3059179"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dirty="0"/>
              <a:t>26/11/2019</a:t>
            </a:r>
          </a:p>
        </p:txBody>
      </p:sp>
      <p:sp>
        <p:nvSpPr>
          <p:cNvPr id="5" name="Espace réservé du pied de page 4"/>
          <p:cNvSpPr>
            <a:spLocks noGrp="1"/>
          </p:cNvSpPr>
          <p:nvPr>
            <p:ph type="ftr" sz="quarter" idx="3"/>
          </p:nvPr>
        </p:nvSpPr>
        <p:spPr>
          <a:xfrm>
            <a:off x="5403552"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Pauline Faget – Service communication</a:t>
            </a:r>
            <a:endParaRPr lang="fr-FR" dirty="0"/>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79DC97-5D12-4D9B-BA49-CCEB784B454D}" type="slidenum">
              <a:rPr lang="fr-FR" smtClean="0"/>
              <a:pPr/>
              <a:t>‹N°›</a:t>
            </a:fld>
            <a:endParaRPr lang="fr-FR" dirty="0"/>
          </a:p>
        </p:txBody>
      </p:sp>
      <p:pic>
        <p:nvPicPr>
          <p:cNvPr id="7" name="Imag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09600" y="6384653"/>
            <a:ext cx="877035" cy="336682"/>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Tx/>
        <a:buBlip>
          <a:blip r:embed="rId15"/>
        </a:buBlip>
        <a:defRPr sz="3200" b="0" kern="1200">
          <a:solidFill>
            <a:schemeClr val="tx1"/>
          </a:solidFill>
          <a:latin typeface="+mn-lt"/>
          <a:ea typeface="+mn-ea"/>
          <a:cs typeface="+mn-cs"/>
        </a:defRPr>
      </a:lvl1pPr>
      <a:lvl2pPr marL="742950" indent="-285750" algn="l" defTabSz="914400" rtl="0" eaLnBrk="1" latinLnBrk="0" hangingPunct="1">
        <a:spcBef>
          <a:spcPct val="20000"/>
        </a:spcBef>
        <a:buFontTx/>
        <a:buBlip>
          <a:blip r:embed="rId16"/>
        </a:buBlip>
        <a:defRPr sz="2800" kern="1200">
          <a:solidFill>
            <a:srgbClr val="4596EC"/>
          </a:solidFill>
          <a:latin typeface="+mn-lt"/>
          <a:ea typeface="+mn-ea"/>
          <a:cs typeface="+mn-cs"/>
        </a:defRPr>
      </a:lvl2pPr>
      <a:lvl3pPr marL="1143000" indent="-228600" algn="l" defTabSz="914400" rtl="0" eaLnBrk="1" latinLnBrk="0" hangingPunct="1">
        <a:spcBef>
          <a:spcPct val="20000"/>
        </a:spcBef>
        <a:buFontTx/>
        <a:buBlip>
          <a:blip r:embed="rId17"/>
        </a:buBlip>
        <a:defRPr sz="2400" kern="1200">
          <a:solidFill>
            <a:schemeClr val="tx1"/>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6237312"/>
            <a:ext cx="12192000" cy="620688"/>
          </a:xfrm>
          <a:prstGeom prst="rect">
            <a:avLst/>
          </a:prstGeom>
          <a:solidFill>
            <a:srgbClr val="33333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2800" dirty="0">
              <a:latin typeface="Open Sans Light" pitchFamily="34" charset="0"/>
              <a:ea typeface="Open Sans Light" pitchFamily="34" charset="0"/>
              <a:cs typeface="Open Sans Light" pitchFamily="34" charset="0"/>
            </a:endParaRPr>
          </a:p>
        </p:txBody>
      </p:sp>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Autofit/>
          </a:bodyPr>
          <a:lstStyle/>
          <a:p>
            <a:r>
              <a:rPr lang="fr-FR" dirty="0"/>
              <a:t>Cliquez pour modifier le style du titre</a:t>
            </a: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p:txBody>
      </p:sp>
      <p:sp>
        <p:nvSpPr>
          <p:cNvPr id="4" name="Espace réservé de la date 3"/>
          <p:cNvSpPr>
            <a:spLocks noGrp="1"/>
          </p:cNvSpPr>
          <p:nvPr>
            <p:ph type="dt" sz="half" idx="2"/>
          </p:nvPr>
        </p:nvSpPr>
        <p:spPr>
          <a:xfrm>
            <a:off x="3059179"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4ADD16-6D88-4ED1-A2E9-71992F8CF7E7}" type="datetime1">
              <a:rPr lang="fr-FR" smtClean="0"/>
              <a:t>18/04/2023</a:t>
            </a:fld>
            <a:endParaRPr lang="fr-FR" dirty="0"/>
          </a:p>
        </p:txBody>
      </p:sp>
      <p:sp>
        <p:nvSpPr>
          <p:cNvPr id="5" name="Espace réservé du pied de page 4"/>
          <p:cNvSpPr>
            <a:spLocks noGrp="1"/>
          </p:cNvSpPr>
          <p:nvPr>
            <p:ph type="ftr" sz="quarter" idx="3"/>
          </p:nvPr>
        </p:nvSpPr>
        <p:spPr>
          <a:xfrm>
            <a:off x="5403552"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Pauline Faget – Service communication</a:t>
            </a:r>
            <a:endParaRPr lang="fr-FR" dirty="0"/>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79DC97-5D12-4D9B-BA49-CCEB784B454D}" type="slidenum">
              <a:rPr lang="fr-FR" smtClean="0"/>
              <a:pPr/>
              <a:t>‹N°›</a:t>
            </a:fld>
            <a:endParaRPr lang="fr-FR" dirty="0"/>
          </a:p>
        </p:txBody>
      </p:sp>
      <p:pic>
        <p:nvPicPr>
          <p:cNvPr id="7" name="Imag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09600" y="6384653"/>
            <a:ext cx="877035" cy="336682"/>
          </a:xfrm>
          <a:prstGeom prst="rect">
            <a:avLst/>
          </a:prstGeom>
          <a:noFill/>
          <a:ln>
            <a:noFill/>
          </a:ln>
        </p:spPr>
      </p:pic>
    </p:spTree>
    <p:extLst>
      <p:ext uri="{BB962C8B-B14F-4D97-AF65-F5344CB8AC3E}">
        <p14:creationId xmlns:p14="http://schemas.microsoft.com/office/powerpoint/2010/main" val="246440835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hdr="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Tx/>
        <a:buBlip>
          <a:blip r:embed="rId16"/>
        </a:buBlip>
        <a:defRPr sz="3200" b="0" kern="1200">
          <a:solidFill>
            <a:schemeClr val="tx1"/>
          </a:solidFill>
          <a:latin typeface="+mn-lt"/>
          <a:ea typeface="+mn-ea"/>
          <a:cs typeface="+mn-cs"/>
        </a:defRPr>
      </a:lvl1pPr>
      <a:lvl2pPr marL="742950" indent="-285750" algn="l" defTabSz="914400" rtl="0" eaLnBrk="1" latinLnBrk="0" hangingPunct="1">
        <a:spcBef>
          <a:spcPct val="20000"/>
        </a:spcBef>
        <a:buFontTx/>
        <a:buBlip>
          <a:blip r:embed="rId17"/>
        </a:buBlip>
        <a:defRPr sz="2800" kern="1200">
          <a:solidFill>
            <a:srgbClr val="4596EC"/>
          </a:solidFill>
          <a:latin typeface="+mn-lt"/>
          <a:ea typeface="+mn-ea"/>
          <a:cs typeface="+mn-cs"/>
        </a:defRPr>
      </a:lvl2pPr>
      <a:lvl3pPr marL="1143000" indent="-228600" algn="l" defTabSz="914400" rtl="0" eaLnBrk="1" latinLnBrk="0" hangingPunct="1">
        <a:spcBef>
          <a:spcPct val="20000"/>
        </a:spcBef>
        <a:buFontTx/>
        <a:buBlip>
          <a:blip r:embed="rId18"/>
        </a:buBlip>
        <a:defRPr sz="2400" kern="1200">
          <a:solidFill>
            <a:schemeClr val="tx1"/>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6237312"/>
            <a:ext cx="12192000" cy="620688"/>
          </a:xfrm>
          <a:prstGeom prst="rect">
            <a:avLst/>
          </a:prstGeom>
          <a:solidFill>
            <a:srgbClr val="33333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2800" dirty="0">
              <a:latin typeface="Open Sans Light" pitchFamily="34" charset="0"/>
              <a:ea typeface="Open Sans Light" pitchFamily="34" charset="0"/>
              <a:cs typeface="Open Sans Light" pitchFamily="34" charset="0"/>
            </a:endParaRPr>
          </a:p>
        </p:txBody>
      </p:sp>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Autofit/>
          </a:bodyPr>
          <a:lstStyle/>
          <a:p>
            <a:r>
              <a:rPr lang="fr-FR" dirty="0"/>
              <a:t>Cliquez pour modifier le style du titre</a:t>
            </a: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p:txBody>
      </p:sp>
      <p:sp>
        <p:nvSpPr>
          <p:cNvPr id="4" name="Espace réservé de la date 3"/>
          <p:cNvSpPr>
            <a:spLocks noGrp="1"/>
          </p:cNvSpPr>
          <p:nvPr>
            <p:ph type="dt" sz="half" idx="2"/>
          </p:nvPr>
        </p:nvSpPr>
        <p:spPr>
          <a:xfrm>
            <a:off x="3059179"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4ADD16-6D88-4ED1-A2E9-71992F8CF7E7}" type="datetime1">
              <a:rPr lang="fr-FR" smtClean="0"/>
              <a:t>18/04/2023</a:t>
            </a:fld>
            <a:endParaRPr lang="fr-FR" dirty="0"/>
          </a:p>
        </p:txBody>
      </p:sp>
      <p:sp>
        <p:nvSpPr>
          <p:cNvPr id="5" name="Espace réservé du pied de page 4"/>
          <p:cNvSpPr>
            <a:spLocks noGrp="1"/>
          </p:cNvSpPr>
          <p:nvPr>
            <p:ph type="ftr" sz="quarter" idx="3"/>
          </p:nvPr>
        </p:nvSpPr>
        <p:spPr>
          <a:xfrm>
            <a:off x="5403552"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Pauline Faget – Service communication</a:t>
            </a:r>
            <a:endParaRPr lang="fr-FR" dirty="0"/>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79DC97-5D12-4D9B-BA49-CCEB784B454D}" type="slidenum">
              <a:rPr lang="fr-FR" smtClean="0"/>
              <a:pPr/>
              <a:t>‹N°›</a:t>
            </a:fld>
            <a:endParaRPr lang="fr-FR" dirty="0"/>
          </a:p>
        </p:txBody>
      </p:sp>
      <p:pic>
        <p:nvPicPr>
          <p:cNvPr id="7" name="Imag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09600" y="6384653"/>
            <a:ext cx="877035" cy="336682"/>
          </a:xfrm>
          <a:prstGeom prst="rect">
            <a:avLst/>
          </a:prstGeom>
          <a:noFill/>
          <a:ln>
            <a:noFill/>
          </a:ln>
        </p:spPr>
      </p:pic>
    </p:spTree>
    <p:extLst>
      <p:ext uri="{BB962C8B-B14F-4D97-AF65-F5344CB8AC3E}">
        <p14:creationId xmlns:p14="http://schemas.microsoft.com/office/powerpoint/2010/main" val="286709508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hdr="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Tx/>
        <a:buBlip>
          <a:blip r:embed="rId14"/>
        </a:buBlip>
        <a:defRPr sz="3200" b="0" kern="1200">
          <a:solidFill>
            <a:schemeClr val="tx1"/>
          </a:solidFill>
          <a:latin typeface="+mn-lt"/>
          <a:ea typeface="+mn-ea"/>
          <a:cs typeface="+mn-cs"/>
        </a:defRPr>
      </a:lvl1pPr>
      <a:lvl2pPr marL="742950" indent="-285750" algn="l" defTabSz="914400" rtl="0" eaLnBrk="1" latinLnBrk="0" hangingPunct="1">
        <a:spcBef>
          <a:spcPct val="20000"/>
        </a:spcBef>
        <a:buFontTx/>
        <a:buBlip>
          <a:blip r:embed="rId15"/>
        </a:buBlip>
        <a:defRPr sz="2800" kern="1200">
          <a:solidFill>
            <a:srgbClr val="4596EC"/>
          </a:solidFill>
          <a:latin typeface="+mn-lt"/>
          <a:ea typeface="+mn-ea"/>
          <a:cs typeface="+mn-cs"/>
        </a:defRPr>
      </a:lvl2pPr>
      <a:lvl3pPr marL="1143000" indent="-228600" algn="l" defTabSz="914400" rtl="0" eaLnBrk="1" latinLnBrk="0" hangingPunct="1">
        <a:spcBef>
          <a:spcPct val="20000"/>
        </a:spcBef>
        <a:buFontTx/>
        <a:buBlip>
          <a:blip r:embed="rId16"/>
        </a:buBlip>
        <a:defRPr sz="2400" kern="1200">
          <a:solidFill>
            <a:schemeClr val="tx1"/>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32.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ZoneTexte 2"/>
          <p:cNvSpPr txBox="1"/>
          <p:nvPr/>
        </p:nvSpPr>
        <p:spPr>
          <a:xfrm>
            <a:off x="1055440" y="4595976"/>
            <a:ext cx="9865096" cy="769441"/>
          </a:xfrm>
          <a:prstGeom prst="rect">
            <a:avLst/>
          </a:prstGeom>
          <a:noFill/>
        </p:spPr>
        <p:txBody>
          <a:bodyPr wrap="square" rtlCol="0">
            <a:spAutoFit/>
          </a:bodyPr>
          <a:lstStyle/>
          <a:p>
            <a:pPr algn="ctr"/>
            <a:r>
              <a:rPr lang="fr-FR" sz="4400" b="1" dirty="0">
                <a:latin typeface="Arial" panose="020B0604020202020204" pitchFamily="34" charset="0"/>
                <a:ea typeface="Open Sans Extrabold" pitchFamily="34" charset="0"/>
                <a:cs typeface="Arial" panose="020B0604020202020204" pitchFamily="34" charset="0"/>
              </a:rPr>
              <a:t>Les atouts du RGPD</a:t>
            </a:r>
            <a:r>
              <a:rPr lang="fr-FR" sz="4000" b="1" dirty="0">
                <a:latin typeface="Arial" panose="020B0604020202020204" pitchFamily="34" charset="0"/>
                <a:ea typeface="Open Sans Extrabold" pitchFamily="34" charset="0"/>
                <a:cs typeface="Arial" panose="020B0604020202020204" pitchFamily="34" charset="0"/>
              </a:rPr>
              <a:t> </a:t>
            </a:r>
            <a:r>
              <a:rPr lang="fr-FR" sz="4400" b="1" dirty="0">
                <a:latin typeface="Arial" panose="020B0604020202020204" pitchFamily="34" charset="0"/>
                <a:ea typeface="Open Sans Extrabold" pitchFamily="34" charset="0"/>
                <a:cs typeface="Arial" panose="020B0604020202020204" pitchFamily="34" charset="0"/>
              </a:rPr>
              <a:t>pour les DDD</a:t>
            </a:r>
          </a:p>
        </p:txBody>
      </p:sp>
      <p:sp>
        <p:nvSpPr>
          <p:cNvPr id="8" name="Espace réservé du pied de page 7"/>
          <p:cNvSpPr txBox="1">
            <a:spLocks/>
          </p:cNvSpPr>
          <p:nvPr/>
        </p:nvSpPr>
        <p:spPr>
          <a:xfrm>
            <a:off x="3359696" y="6289242"/>
            <a:ext cx="6120680" cy="26161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1400" b="1" dirty="0">
                <a:solidFill>
                  <a:schemeClr val="bg2"/>
                </a:solidFill>
              </a:rPr>
              <a:t>Sophie NERBONNE – Directrice chargée de co-régulation économique</a:t>
            </a:r>
            <a:endParaRPr lang="fr-FR" sz="1400" b="1" dirty="0">
              <a:solidFill>
                <a:schemeClr val="bg2"/>
              </a:solidFill>
            </a:endParaRPr>
          </a:p>
        </p:txBody>
      </p:sp>
      <p:sp>
        <p:nvSpPr>
          <p:cNvPr id="6" name="ZoneTexte 5"/>
          <p:cNvSpPr txBox="1"/>
          <p:nvPr/>
        </p:nvSpPr>
        <p:spPr>
          <a:xfrm>
            <a:off x="119336" y="6436285"/>
            <a:ext cx="1080120" cy="261610"/>
          </a:xfrm>
          <a:prstGeom prst="rect">
            <a:avLst/>
          </a:prstGeom>
          <a:noFill/>
        </p:spPr>
        <p:txBody>
          <a:bodyPr wrap="square" rtlCol="0">
            <a:spAutoFit/>
          </a:bodyPr>
          <a:lstStyle/>
          <a:p>
            <a:r>
              <a:rPr lang="fr-FR" sz="1100" b="1" dirty="0">
                <a:solidFill>
                  <a:schemeClr val="bg1"/>
                </a:solidFill>
              </a:rPr>
              <a:t>04.05.2023</a:t>
            </a:r>
          </a:p>
        </p:txBody>
      </p:sp>
      <p:sp>
        <p:nvSpPr>
          <p:cNvPr id="2" name="Rectangle 1">
            <a:extLst>
              <a:ext uri="{FF2B5EF4-FFF2-40B4-BE49-F238E27FC236}">
                <a16:creationId xmlns:a16="http://schemas.microsoft.com/office/drawing/2014/main" id="{28518A80-5B15-48CE-8F79-51D560E3B604}"/>
              </a:ext>
            </a:extLst>
          </p:cNvPr>
          <p:cNvSpPr/>
          <p:nvPr/>
        </p:nvSpPr>
        <p:spPr>
          <a:xfrm>
            <a:off x="355679" y="2536031"/>
            <a:ext cx="11264622" cy="1138773"/>
          </a:xfrm>
          <a:prstGeom prst="rect">
            <a:avLst/>
          </a:prstGeom>
        </p:spPr>
        <p:txBody>
          <a:bodyPr wrap="none">
            <a:spAutoFit/>
          </a:bodyPr>
          <a:lstStyle/>
          <a:p>
            <a:pPr lvl="0" algn="ctr"/>
            <a:r>
              <a:rPr lang="fr-FR" sz="3600" b="1" dirty="0">
                <a:solidFill>
                  <a:srgbClr val="333333"/>
                </a:solidFill>
                <a:latin typeface="Arial" panose="020B0604020202020204" pitchFamily="34" charset="0"/>
                <a:cs typeface="Arial" panose="020B0604020202020204" pitchFamily="34" charset="0"/>
              </a:rPr>
              <a:t>Collège des Directeurs du Développement Durable</a:t>
            </a:r>
            <a:endParaRPr lang="fr-FR" sz="3600" dirty="0">
              <a:solidFill>
                <a:srgbClr val="333333"/>
              </a:solidFill>
              <a:latin typeface="Arial" panose="020B0604020202020204" pitchFamily="34" charset="0"/>
              <a:cs typeface="Arial" panose="020B0604020202020204" pitchFamily="34" charset="0"/>
            </a:endParaRPr>
          </a:p>
          <a:p>
            <a:pPr algn="ctr"/>
            <a:r>
              <a:rPr lang="fr-FR" sz="3200" b="1" dirty="0">
                <a:latin typeface="Arial" panose="020B0604020202020204" pitchFamily="34" charset="0"/>
                <a:ea typeface="Open Sans Extrabold" pitchFamily="34" charset="0"/>
                <a:cs typeface="Arial" panose="020B0604020202020204" pitchFamily="34" charset="0"/>
              </a:rPr>
              <a:t>GT n° 48</a:t>
            </a:r>
          </a:p>
        </p:txBody>
      </p:sp>
      <p:cxnSp>
        <p:nvCxnSpPr>
          <p:cNvPr id="7" name="Connecteur droit 6">
            <a:extLst>
              <a:ext uri="{FF2B5EF4-FFF2-40B4-BE49-F238E27FC236}">
                <a16:creationId xmlns:a16="http://schemas.microsoft.com/office/drawing/2014/main" id="{CC62EBBA-7410-4D4A-BDED-215F5D0FC4B2}"/>
              </a:ext>
            </a:extLst>
          </p:cNvPr>
          <p:cNvCxnSpPr>
            <a:cxnSpLocks/>
          </p:cNvCxnSpPr>
          <p:nvPr/>
        </p:nvCxnSpPr>
        <p:spPr>
          <a:xfrm>
            <a:off x="3227928" y="4077072"/>
            <a:ext cx="5256584" cy="0"/>
          </a:xfrm>
          <a:prstGeom prst="line">
            <a:avLst/>
          </a:prstGeom>
          <a:noFill/>
          <a:ln w="76200" cap="rnd" cmpd="sng" algn="ctr">
            <a:solidFill>
              <a:schemeClr val="bg2">
                <a:lumMod val="95000"/>
              </a:schemeClr>
            </a:solidFill>
            <a:prstDash val="solid"/>
            <a:miter lim="800000"/>
          </a:ln>
          <a:effectLst/>
        </p:spPr>
      </p:cxnSp>
      <p:sp>
        <p:nvSpPr>
          <p:cNvPr id="9" name="Rectangle 8">
            <a:extLst>
              <a:ext uri="{FF2B5EF4-FFF2-40B4-BE49-F238E27FC236}">
                <a16:creationId xmlns:a16="http://schemas.microsoft.com/office/drawing/2014/main" id="{AA421899-0CDA-4226-A207-080E832402E6}"/>
              </a:ext>
            </a:extLst>
          </p:cNvPr>
          <p:cNvSpPr/>
          <p:nvPr/>
        </p:nvSpPr>
        <p:spPr>
          <a:xfrm>
            <a:off x="9048328" y="1628800"/>
            <a:ext cx="2691264" cy="338554"/>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Jeudi 04 mai 2023</a:t>
            </a:r>
            <a:endParaRPr kumimoji="0" lang="fr-FR" sz="1600" b="1" i="0" u="none" strike="noStrike" kern="1200" cap="all"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950AB3-21AA-46C0-83BB-3060DB5EBE6B}" type="slidenum">
              <a:rPr kumimoji="0" lang="fr-FR" sz="1050" b="1" i="0" u="none" strike="noStrike" kern="1200" cap="none" spc="0" normalizeH="0" baseline="0" noProof="0" smtClean="0">
                <a:ln>
                  <a:noFill/>
                </a:ln>
                <a:solidFill>
                  <a:prstClr val="white"/>
                </a:solidFill>
                <a:effectLst/>
                <a:uLnTx/>
                <a:uFillTx/>
                <a:latin typeface="open sans "/>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050" b="1" i="0" u="none" strike="noStrike" kern="1200" cap="none" spc="0" normalizeH="0" baseline="0" noProof="0" dirty="0">
              <a:ln>
                <a:noFill/>
              </a:ln>
              <a:solidFill>
                <a:prstClr val="white"/>
              </a:solidFill>
              <a:effectLst/>
              <a:uLnTx/>
              <a:uFillTx/>
              <a:latin typeface="open sans "/>
              <a:ea typeface="+mn-ea"/>
              <a:cs typeface="Arial" pitchFamily="34" charset="0"/>
            </a:endParaRPr>
          </a:p>
        </p:txBody>
      </p:sp>
      <p:sp>
        <p:nvSpPr>
          <p:cNvPr id="7" name="Espace réservé du pied de page 7">
            <a:extLst>
              <a:ext uri="{FF2B5EF4-FFF2-40B4-BE49-F238E27FC236}">
                <a16:creationId xmlns:a16="http://schemas.microsoft.com/office/drawing/2014/main" id="{5A575E2A-3E58-440A-8AE0-61858B62B25E}"/>
              </a:ext>
            </a:extLst>
          </p:cNvPr>
          <p:cNvSpPr txBox="1">
            <a:spLocks/>
          </p:cNvSpPr>
          <p:nvPr/>
        </p:nvSpPr>
        <p:spPr>
          <a:xfrm>
            <a:off x="3143672" y="6403742"/>
            <a:ext cx="6120680" cy="26161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FFFFFF"/>
                </a:solidFill>
                <a:effectLst/>
                <a:uLnTx/>
                <a:uFillTx/>
                <a:latin typeface="open sans "/>
                <a:ea typeface="+mn-ea"/>
                <a:cs typeface="+mn-cs"/>
              </a:rPr>
              <a:t>Sophie NERBONNE – Directrice chargée de co-régulation économique</a:t>
            </a:r>
            <a:endParaRPr kumimoji="0" lang="fr-FR" sz="1400" b="1" i="0" u="none" strike="noStrike" kern="1200" cap="none" spc="0" normalizeH="0" baseline="0" noProof="0" dirty="0">
              <a:ln>
                <a:noFill/>
              </a:ln>
              <a:solidFill>
                <a:srgbClr val="FFFFFF"/>
              </a:solidFill>
              <a:effectLst/>
              <a:uLnTx/>
              <a:uFillTx/>
              <a:latin typeface="open sans "/>
              <a:ea typeface="+mn-ea"/>
              <a:cs typeface="+mn-cs"/>
            </a:endParaRPr>
          </a:p>
        </p:txBody>
      </p:sp>
      <p:sp>
        <p:nvSpPr>
          <p:cNvPr id="4" name="Rectangle 3">
            <a:extLst>
              <a:ext uri="{FF2B5EF4-FFF2-40B4-BE49-F238E27FC236}">
                <a16:creationId xmlns:a16="http://schemas.microsoft.com/office/drawing/2014/main" id="{58A9EEE1-40A5-41D1-BADF-642F8C2B008B}"/>
              </a:ext>
            </a:extLst>
          </p:cNvPr>
          <p:cNvSpPr/>
          <p:nvPr/>
        </p:nvSpPr>
        <p:spPr>
          <a:xfrm>
            <a:off x="551384" y="1268760"/>
            <a:ext cx="11305256" cy="4801314"/>
          </a:xfrm>
          <a:prstGeom prst="rect">
            <a:avLst/>
          </a:prstGeom>
        </p:spPr>
        <p:txBody>
          <a:bodyPr wrap="square">
            <a:spAutoFit/>
          </a:bodyPr>
          <a:lstStyle/>
          <a:p>
            <a:pPr algn="just"/>
            <a:r>
              <a:rPr lang="fr-FR" dirty="0">
                <a:latin typeface="Arial" panose="020B0604020202020204" pitchFamily="34" charset="0"/>
                <a:cs typeface="Arial" panose="020B0604020202020204" pitchFamily="34" charset="0"/>
              </a:rPr>
              <a:t>Combinaison du droit dit « </a:t>
            </a:r>
            <a:r>
              <a:rPr lang="fr-FR" b="1" i="1" dirty="0">
                <a:solidFill>
                  <a:srgbClr val="663300"/>
                </a:solidFill>
                <a:latin typeface="Arial" panose="020B0604020202020204" pitchFamily="34" charset="0"/>
                <a:cs typeface="Arial" panose="020B0604020202020204" pitchFamily="34" charset="0"/>
              </a:rPr>
              <a:t>souple</a:t>
            </a:r>
            <a:r>
              <a:rPr lang="fr-FR" dirty="0">
                <a:latin typeface="Arial" panose="020B0604020202020204" pitchFamily="34" charset="0"/>
                <a:cs typeface="Arial" panose="020B0604020202020204" pitchFamily="34" charset="0"/>
              </a:rPr>
              <a:t> » (soft law) et du droit « </a:t>
            </a:r>
            <a:r>
              <a:rPr lang="fr-FR" b="1" i="1" dirty="0">
                <a:latin typeface="Arial" panose="020B0604020202020204" pitchFamily="34" charset="0"/>
                <a:cs typeface="Arial" panose="020B0604020202020204" pitchFamily="34" charset="0"/>
              </a:rPr>
              <a:t>dur</a:t>
            </a:r>
            <a:r>
              <a:rPr lang="fr-FR" dirty="0">
                <a:latin typeface="Arial" panose="020B0604020202020204" pitchFamily="34" charset="0"/>
                <a:cs typeface="Arial" panose="020B0604020202020204" pitchFamily="34" charset="0"/>
              </a:rPr>
              <a:t> » (hard law) dans les deux cas :</a:t>
            </a:r>
          </a:p>
          <a:p>
            <a:pPr algn="just"/>
            <a:endParaRPr lang="fr-FR" sz="800" dirty="0">
              <a:latin typeface="Arial" panose="020B0604020202020204" pitchFamily="34" charset="0"/>
              <a:cs typeface="Arial" panose="020B0604020202020204" pitchFamily="34" charset="0"/>
            </a:endParaRPr>
          </a:p>
          <a:p>
            <a:pPr algn="just"/>
            <a:r>
              <a:rPr lang="fr-FR" b="1" dirty="0">
                <a:solidFill>
                  <a:srgbClr val="004A99"/>
                </a:solidFill>
                <a:latin typeface="Arial" panose="020B0604020202020204" pitchFamily="34" charset="0"/>
                <a:cs typeface="Arial" panose="020B0604020202020204" pitchFamily="34" charset="0"/>
              </a:rPr>
              <a:t>3. RGPD </a:t>
            </a:r>
          </a:p>
          <a:p>
            <a:pPr algn="just"/>
            <a:endParaRPr lang="fr-FR" sz="800" dirty="0">
              <a:latin typeface="Arial" panose="020B0604020202020204" pitchFamily="34" charset="0"/>
              <a:cs typeface="Arial" panose="020B0604020202020204" pitchFamily="34" charset="0"/>
            </a:endParaRPr>
          </a:p>
          <a:p>
            <a:pPr marL="285750" indent="-285750" algn="just">
              <a:buClr>
                <a:schemeClr val="accent6">
                  <a:lumMod val="75000"/>
                </a:schemeClr>
              </a:buClr>
              <a:buSzPct val="110000"/>
              <a:buFont typeface="Wingdings" panose="05000000000000000000" pitchFamily="2" charset="2"/>
              <a:buChar char="Ý"/>
            </a:pPr>
            <a:r>
              <a:rPr lang="fr-FR" sz="1600" b="1" dirty="0">
                <a:latin typeface="Arial" panose="020B0604020202020204" pitchFamily="34" charset="0"/>
                <a:cs typeface="Arial" panose="020B0604020202020204" pitchFamily="34" charset="0"/>
              </a:rPr>
              <a:t>Droit dur </a:t>
            </a:r>
            <a:r>
              <a:rPr lang="fr-FR" sz="1600" dirty="0">
                <a:latin typeface="Arial" panose="020B0604020202020204" pitchFamily="34" charset="0"/>
                <a:cs typeface="Arial" panose="020B0604020202020204" pitchFamily="34" charset="0"/>
              </a:rPr>
              <a:t>avec des obligations et outils de conformité à la main des acteurs (mécanismes de certification et codes de bonnes pratiques professionnelles) et </a:t>
            </a:r>
            <a:r>
              <a:rPr lang="fr-FR" sz="1600" b="1" dirty="0">
                <a:solidFill>
                  <a:srgbClr val="663300"/>
                </a:solidFill>
                <a:latin typeface="Arial" panose="020B0604020202020204" pitchFamily="34" charset="0"/>
                <a:cs typeface="Arial" panose="020B0604020202020204" pitchFamily="34" charset="0"/>
              </a:rPr>
              <a:t>droit souple </a:t>
            </a:r>
            <a:r>
              <a:rPr lang="fr-FR" sz="1600" dirty="0">
                <a:latin typeface="Arial" panose="020B0604020202020204" pitchFamily="34" charset="0"/>
                <a:cs typeface="Arial" panose="020B0604020202020204" pitchFamily="34" charset="0"/>
              </a:rPr>
              <a:t>(doctrine du CEPD et de la Cnil via référentiels, lignes directrices…)</a:t>
            </a:r>
          </a:p>
          <a:p>
            <a:pPr algn="just"/>
            <a:endParaRPr lang="fr-FR" sz="800" dirty="0">
              <a:latin typeface="Arial" panose="020B0604020202020204" pitchFamily="34" charset="0"/>
              <a:cs typeface="Arial" panose="020B0604020202020204" pitchFamily="34" charset="0"/>
            </a:endParaRPr>
          </a:p>
          <a:p>
            <a:pPr marL="285750" indent="-285750" algn="just">
              <a:buClr>
                <a:schemeClr val="accent6">
                  <a:lumMod val="75000"/>
                </a:schemeClr>
              </a:buClr>
              <a:buSzPct val="110000"/>
              <a:buFont typeface="Wingdings" panose="05000000000000000000" pitchFamily="2" charset="2"/>
              <a:buChar char="Ü"/>
            </a:pPr>
            <a:r>
              <a:rPr lang="fr-FR" sz="1600" dirty="0">
                <a:latin typeface="Arial" panose="020B0604020202020204" pitchFamily="34" charset="0"/>
                <a:cs typeface="Arial" panose="020B0604020202020204" pitchFamily="34" charset="0"/>
              </a:rPr>
              <a:t>Devenu un standard mondial en matière de protection des données personnelles. </a:t>
            </a:r>
          </a:p>
          <a:p>
            <a:pPr algn="just"/>
            <a:endParaRPr lang="fr-FR" sz="1200" dirty="0">
              <a:latin typeface="Arial" panose="020B0604020202020204" pitchFamily="34" charset="0"/>
              <a:cs typeface="Arial" panose="020B0604020202020204" pitchFamily="34" charset="0"/>
            </a:endParaRPr>
          </a:p>
          <a:p>
            <a:pPr algn="just"/>
            <a:r>
              <a:rPr lang="fr-FR" b="1" dirty="0">
                <a:solidFill>
                  <a:srgbClr val="004A99"/>
                </a:solidFill>
                <a:latin typeface="Arial" panose="020B0604020202020204" pitchFamily="34" charset="0"/>
                <a:cs typeface="Arial" panose="020B0604020202020204" pitchFamily="34" charset="0"/>
              </a:rPr>
              <a:t>4. RSE  </a:t>
            </a:r>
          </a:p>
          <a:p>
            <a:pPr algn="just"/>
            <a:endParaRPr lang="fr-FR" sz="800" dirty="0">
              <a:latin typeface="Arial" panose="020B0604020202020204" pitchFamily="34" charset="0"/>
              <a:cs typeface="Arial" panose="020B0604020202020204" pitchFamily="34" charset="0"/>
            </a:endParaRPr>
          </a:p>
          <a:p>
            <a:pPr marL="285750" indent="-285750" algn="just">
              <a:buClr>
                <a:schemeClr val="accent6">
                  <a:lumMod val="75000"/>
                </a:schemeClr>
              </a:buClr>
              <a:buSzPct val="110000"/>
              <a:buFont typeface="Wingdings" panose="05000000000000000000" pitchFamily="2" charset="2"/>
              <a:buChar char="Ý"/>
            </a:pPr>
            <a:r>
              <a:rPr lang="fr-FR" sz="1600" dirty="0">
                <a:latin typeface="Arial" panose="020B0604020202020204" pitchFamily="34" charset="0"/>
                <a:cs typeface="Arial" panose="020B0604020202020204" pitchFamily="34" charset="0"/>
              </a:rPr>
              <a:t>Corpus de normes volontaires (principes directeurs de l’OCDE et de l’ONU, convention de l’OIT, l’ISO 26000 et autres normes ISO) </a:t>
            </a:r>
          </a:p>
          <a:p>
            <a:pPr algn="just">
              <a:buClr>
                <a:schemeClr val="accent6">
                  <a:lumMod val="75000"/>
                </a:schemeClr>
              </a:buClr>
              <a:buSzPct val="110000"/>
            </a:pPr>
            <a:endParaRPr lang="fr-FR" sz="800" dirty="0">
              <a:latin typeface="Arial" panose="020B0604020202020204" pitchFamily="34" charset="0"/>
              <a:cs typeface="Arial" panose="020B0604020202020204" pitchFamily="34" charset="0"/>
            </a:endParaRPr>
          </a:p>
          <a:p>
            <a:pPr marL="285750" indent="-285750" algn="just">
              <a:buClr>
                <a:schemeClr val="accent6">
                  <a:lumMod val="75000"/>
                </a:schemeClr>
              </a:buClr>
              <a:buSzPct val="120000"/>
              <a:buFont typeface="Wingdings" panose="05000000000000000000" pitchFamily="2" charset="2"/>
              <a:buChar char="Ü"/>
            </a:pPr>
            <a:r>
              <a:rPr lang="fr-FR" sz="1400" dirty="0">
                <a:latin typeface="Arial" panose="020B0604020202020204" pitchFamily="34" charset="0"/>
                <a:cs typeface="Arial" panose="020B0604020202020204" pitchFamily="34" charset="0"/>
              </a:rPr>
              <a:t> </a:t>
            </a:r>
            <a:r>
              <a:rPr lang="fr-FR" sz="1600" dirty="0">
                <a:latin typeface="Arial" panose="020B0604020202020204" pitchFamily="34" charset="0"/>
                <a:cs typeface="Arial" panose="020B0604020202020204" pitchFamily="34" charset="0"/>
              </a:rPr>
              <a:t>Droit positif qui englobe les dispositions impératives  :</a:t>
            </a:r>
          </a:p>
          <a:p>
            <a:pPr algn="just"/>
            <a:endParaRPr lang="fr-FR" sz="800" dirty="0">
              <a:latin typeface="Arial" panose="020B0604020202020204" pitchFamily="34" charset="0"/>
              <a:cs typeface="Arial" panose="020B0604020202020204" pitchFamily="34" charset="0"/>
            </a:endParaRPr>
          </a:p>
          <a:p>
            <a:pPr marL="742950" lvl="1" indent="-285750" algn="just">
              <a:buClr>
                <a:srgbClr val="008000"/>
              </a:buClr>
              <a:buSzPct val="90000"/>
              <a:buFont typeface="Wingdings" panose="05000000000000000000" pitchFamily="2" charset="2"/>
              <a:buChar char="Ä"/>
            </a:pPr>
            <a:r>
              <a:rPr lang="fr-FR" sz="1600" dirty="0">
                <a:latin typeface="Arial" panose="020B0604020202020204" pitchFamily="34" charset="0"/>
                <a:cs typeface="Arial" panose="020B0604020202020204" pitchFamily="34" charset="0"/>
              </a:rPr>
              <a:t>Loi du 21.02.2017 sur le devoir de vigilance qu’ont les grandes entreprises vis-à-vis des PME.</a:t>
            </a:r>
          </a:p>
          <a:p>
            <a:pPr marL="628650" lvl="1" indent="-171450" algn="just">
              <a:buClr>
                <a:srgbClr val="008000"/>
              </a:buClr>
              <a:buSzPct val="90000"/>
              <a:buFont typeface="Wingdings" panose="05000000000000000000" pitchFamily="2" charset="2"/>
              <a:buChar char="Ä"/>
            </a:pPr>
            <a:endParaRPr lang="fr-FR" sz="800" dirty="0">
              <a:latin typeface="Arial" panose="020B0604020202020204" pitchFamily="34" charset="0"/>
              <a:cs typeface="Arial" panose="020B0604020202020204" pitchFamily="34" charset="0"/>
            </a:endParaRPr>
          </a:p>
          <a:p>
            <a:pPr marL="742950" lvl="1" indent="-285750" algn="just">
              <a:buClr>
                <a:srgbClr val="008000"/>
              </a:buClr>
              <a:buSzPct val="90000"/>
              <a:buFont typeface="Wingdings" panose="05000000000000000000" pitchFamily="2" charset="2"/>
              <a:buChar char="Ä"/>
            </a:pPr>
            <a:r>
              <a:rPr lang="fr-FR" sz="1600" dirty="0">
                <a:latin typeface="Arial" panose="020B0604020202020204" pitchFamily="34" charset="0"/>
                <a:cs typeface="Arial" panose="020B0604020202020204" pitchFamily="34" charset="0"/>
              </a:rPr>
              <a:t>CSRD (consolidation de l’arsenal réglementaire européen visant à favoriser les investissements et leur transparence dans des activités et projets en développement durable.</a:t>
            </a:r>
          </a:p>
          <a:p>
            <a:pPr marL="628650" lvl="1" indent="-171450" algn="just">
              <a:buClr>
                <a:srgbClr val="008000"/>
              </a:buClr>
              <a:buSzPct val="90000"/>
              <a:buFont typeface="Wingdings" panose="05000000000000000000" pitchFamily="2" charset="2"/>
              <a:buChar char="Ä"/>
            </a:pPr>
            <a:endParaRPr lang="fr-FR" sz="800" dirty="0">
              <a:latin typeface="Arial" panose="020B0604020202020204" pitchFamily="34" charset="0"/>
              <a:cs typeface="Arial" panose="020B0604020202020204" pitchFamily="34" charset="0"/>
            </a:endParaRPr>
          </a:p>
          <a:p>
            <a:pPr marL="742950" lvl="1" indent="-285750" algn="just">
              <a:buClr>
                <a:srgbClr val="008000"/>
              </a:buClr>
              <a:buSzPct val="90000"/>
              <a:buFont typeface="Wingdings" panose="05000000000000000000" pitchFamily="2" charset="2"/>
              <a:buChar char="Ä"/>
            </a:pPr>
            <a:r>
              <a:rPr lang="fr-FR" sz="1600" dirty="0">
                <a:latin typeface="Arial" panose="020B0604020202020204" pitchFamily="34" charset="0"/>
                <a:cs typeface="Arial" panose="020B0604020202020204" pitchFamily="34" charset="0"/>
              </a:rPr>
              <a:t>Lois spécifiques : loi TECV (transition énergétique) de 2015 obligeant les sociétés de gestion à expliquer la prise en compte des critères ESG quand elles sélectionnent les valeurs qui figurent dans les fonds qu’elles proposent…. </a:t>
            </a:r>
          </a:p>
        </p:txBody>
      </p:sp>
      <p:sp>
        <p:nvSpPr>
          <p:cNvPr id="15" name="Rectangle 14">
            <a:extLst>
              <a:ext uri="{FF2B5EF4-FFF2-40B4-BE49-F238E27FC236}">
                <a16:creationId xmlns:a16="http://schemas.microsoft.com/office/drawing/2014/main" id="{822FE7A9-8F14-48E8-85EC-919D96864636}"/>
              </a:ext>
            </a:extLst>
          </p:cNvPr>
          <p:cNvSpPr/>
          <p:nvPr/>
        </p:nvSpPr>
        <p:spPr>
          <a:xfrm>
            <a:off x="7320136" y="336084"/>
            <a:ext cx="4413400" cy="600468"/>
          </a:xfrm>
          <a:prstGeom prst="rect">
            <a:avLst/>
          </a:prstGeom>
          <a:solidFill>
            <a:srgbClr val="C8FCCE"/>
          </a:solidFill>
          <a:ln>
            <a:noFill/>
          </a:ln>
          <a:effectLst>
            <a:outerShdw blurRad="76200" dist="12700" dir="2700000" sy="-23000" kx="-800400" algn="bl" rotWithShape="0">
              <a:prstClr val="black">
                <a:alpha val="20000"/>
              </a:prst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spcFirstLastPara="0" vert="horz" wrap="square" lIns="30480" tIns="20320" rIns="30480" bIns="20320" numCol="1" spcCol="1270" anchor="ctr" anchorCtr="0">
            <a:noAutofit/>
          </a:bodyPr>
          <a:lstStyle/>
          <a:p>
            <a:r>
              <a:rPr lang="fr-FR" b="1" dirty="0">
                <a:solidFill>
                  <a:srgbClr val="004495"/>
                </a:solidFill>
              </a:rPr>
              <a:t> </a:t>
            </a:r>
          </a:p>
          <a:p>
            <a:r>
              <a:rPr lang="fr-FR" b="1" dirty="0">
                <a:solidFill>
                  <a:srgbClr val="006600"/>
                </a:solidFill>
                <a:latin typeface="Arial" panose="020B0604020202020204" pitchFamily="34" charset="0"/>
                <a:cs typeface="Arial" panose="020B0604020202020204" pitchFamily="34" charset="0"/>
              </a:rPr>
              <a:t>  </a:t>
            </a:r>
            <a:r>
              <a:rPr lang="fr-FR" sz="2400" b="1" dirty="0">
                <a:solidFill>
                  <a:srgbClr val="006600"/>
                </a:solidFill>
                <a:latin typeface="Arial" panose="020B0604020202020204" pitchFamily="34" charset="0"/>
                <a:cs typeface="Arial" panose="020B0604020202020204" pitchFamily="34" charset="0"/>
              </a:rPr>
              <a:t>Dans les sources du droit</a:t>
            </a:r>
          </a:p>
          <a:p>
            <a:endParaRPr lang="fr-FR" b="1" dirty="0">
              <a:solidFill>
                <a:srgbClr val="004495"/>
              </a:solidFill>
            </a:endParaRPr>
          </a:p>
        </p:txBody>
      </p:sp>
    </p:spTree>
    <p:extLst>
      <p:ext uri="{BB962C8B-B14F-4D97-AF65-F5344CB8AC3E}">
        <p14:creationId xmlns:p14="http://schemas.microsoft.com/office/powerpoint/2010/main" val="3651500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950AB3-21AA-46C0-83BB-3060DB5EBE6B}" type="slidenum">
              <a:rPr kumimoji="0" lang="fr-FR" sz="1050" b="1" i="0" u="none" strike="noStrike" kern="1200" cap="none" spc="0" normalizeH="0" baseline="0" noProof="0" smtClean="0">
                <a:ln>
                  <a:noFill/>
                </a:ln>
                <a:solidFill>
                  <a:prstClr val="white"/>
                </a:solidFill>
                <a:effectLst/>
                <a:uLnTx/>
                <a:uFillTx/>
                <a:latin typeface="open sans "/>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050" b="1" i="0" u="none" strike="noStrike" kern="1200" cap="none" spc="0" normalizeH="0" baseline="0" noProof="0" dirty="0">
              <a:ln>
                <a:noFill/>
              </a:ln>
              <a:solidFill>
                <a:prstClr val="white"/>
              </a:solidFill>
              <a:effectLst/>
              <a:uLnTx/>
              <a:uFillTx/>
              <a:latin typeface="open sans "/>
              <a:ea typeface="+mn-ea"/>
              <a:cs typeface="Arial" pitchFamily="34" charset="0"/>
            </a:endParaRPr>
          </a:p>
        </p:txBody>
      </p:sp>
      <p:sp>
        <p:nvSpPr>
          <p:cNvPr id="7" name="Espace réservé du pied de page 7">
            <a:extLst>
              <a:ext uri="{FF2B5EF4-FFF2-40B4-BE49-F238E27FC236}">
                <a16:creationId xmlns:a16="http://schemas.microsoft.com/office/drawing/2014/main" id="{5A575E2A-3E58-440A-8AE0-61858B62B25E}"/>
              </a:ext>
            </a:extLst>
          </p:cNvPr>
          <p:cNvSpPr txBox="1">
            <a:spLocks/>
          </p:cNvSpPr>
          <p:nvPr/>
        </p:nvSpPr>
        <p:spPr>
          <a:xfrm>
            <a:off x="3359696" y="6402282"/>
            <a:ext cx="6120680" cy="26161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FFFFFF"/>
                </a:solidFill>
                <a:effectLst/>
                <a:uLnTx/>
                <a:uFillTx/>
                <a:latin typeface="open sans "/>
                <a:ea typeface="+mn-ea"/>
                <a:cs typeface="+mn-cs"/>
              </a:rPr>
              <a:t>Sophie NERBONNE – Directrice chargée de co-régulation économique</a:t>
            </a:r>
            <a:endParaRPr kumimoji="0" lang="fr-FR" sz="1400" b="1" i="0" u="none" strike="noStrike" kern="1200" cap="none" spc="0" normalizeH="0" baseline="0" noProof="0" dirty="0">
              <a:ln>
                <a:noFill/>
              </a:ln>
              <a:solidFill>
                <a:srgbClr val="FFFFFF"/>
              </a:solidFill>
              <a:effectLst/>
              <a:uLnTx/>
              <a:uFillTx/>
              <a:latin typeface="open sans "/>
              <a:ea typeface="+mn-ea"/>
              <a:cs typeface="+mn-cs"/>
            </a:endParaRPr>
          </a:p>
        </p:txBody>
      </p:sp>
      <p:sp>
        <p:nvSpPr>
          <p:cNvPr id="4" name="Rectangle 3">
            <a:extLst>
              <a:ext uri="{FF2B5EF4-FFF2-40B4-BE49-F238E27FC236}">
                <a16:creationId xmlns:a16="http://schemas.microsoft.com/office/drawing/2014/main" id="{58A9EEE1-40A5-41D1-BADF-642F8C2B008B}"/>
              </a:ext>
            </a:extLst>
          </p:cNvPr>
          <p:cNvSpPr/>
          <p:nvPr/>
        </p:nvSpPr>
        <p:spPr>
          <a:xfrm>
            <a:off x="551384" y="1615909"/>
            <a:ext cx="11269252" cy="4339650"/>
          </a:xfrm>
          <a:prstGeom prst="rect">
            <a:avLst/>
          </a:prstGeom>
        </p:spPr>
        <p:txBody>
          <a:bodyPr wrap="square">
            <a:spAutoFit/>
          </a:bodyPr>
          <a:lstStyle/>
          <a:p>
            <a:pPr marL="285750" indent="-285750" algn="just">
              <a:spcAft>
                <a:spcPts val="0"/>
              </a:spcAft>
              <a:buClr>
                <a:schemeClr val="accent6">
                  <a:lumMod val="75000"/>
                </a:schemeClr>
              </a:buClr>
              <a:buFont typeface="Wingdings" panose="05000000000000000000" pitchFamily="2" charset="2"/>
              <a:buChar char="¦"/>
            </a:pPr>
            <a:r>
              <a:rPr lang="fr-FR" b="1" dirty="0">
                <a:solidFill>
                  <a:srgbClr val="004495"/>
                </a:solidFill>
                <a:latin typeface="Arial" panose="020B0604020202020204" pitchFamily="34" charset="0"/>
                <a:ea typeface="Calibri" panose="020F0502020204030204" pitchFamily="34" charset="0"/>
                <a:cs typeface="Arial" panose="020B0604020202020204" pitchFamily="34" charset="0"/>
              </a:rPr>
              <a:t>Tout acteur professionnel pour le RGPD </a:t>
            </a:r>
          </a:p>
          <a:p>
            <a:pPr algn="just">
              <a:spcAft>
                <a:spcPts val="0"/>
              </a:spcAft>
            </a:pPr>
            <a:endParaRPr lang="fr-FR" sz="1600" dirty="0">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fr-FR" sz="1400" b="1" dirty="0">
                <a:solidFill>
                  <a:srgbClr val="004495"/>
                </a:solidFill>
                <a:latin typeface="Arial" panose="020B0604020202020204" pitchFamily="34" charset="0"/>
                <a:ea typeface="Calibri" panose="020F0502020204030204" pitchFamily="34" charset="0"/>
                <a:cs typeface="Arial" panose="020B0604020202020204" pitchFamily="34" charset="0"/>
              </a:rPr>
              <a:t>Périmètre s’élargissant pour la RSE </a:t>
            </a:r>
            <a:r>
              <a:rPr lang="fr-FR" sz="1400" b="1" dirty="0">
                <a:latin typeface="Arial" panose="020B0604020202020204" pitchFamily="34" charset="0"/>
                <a:ea typeface="Calibri" panose="020F0502020204030204" pitchFamily="34" charset="0"/>
                <a:cs typeface="Arial" panose="020B0604020202020204" pitchFamily="34" charset="0"/>
              </a:rPr>
              <a:t>:</a:t>
            </a:r>
            <a:r>
              <a:rPr lang="fr-FR" sz="1400" dirty="0">
                <a:latin typeface="Arial" panose="020B0604020202020204" pitchFamily="34" charset="0"/>
                <a:ea typeface="Calibri" panose="020F0502020204030204" pitchFamily="34" charset="0"/>
                <a:cs typeface="Arial" panose="020B0604020202020204" pitchFamily="34" charset="0"/>
              </a:rPr>
              <a:t> avec la CSRD, obligation de reporting durable pour </a:t>
            </a:r>
            <a:r>
              <a:rPr lang="fr-FR" sz="1400" b="1" dirty="0">
                <a:latin typeface="Arial" panose="020B0604020202020204" pitchFamily="34" charset="0"/>
                <a:ea typeface="Calibri" panose="020F0502020204030204" pitchFamily="34" charset="0"/>
                <a:cs typeface="Arial" panose="020B0604020202020204" pitchFamily="34" charset="0"/>
              </a:rPr>
              <a:t>49 000 entreprises </a:t>
            </a:r>
            <a:r>
              <a:rPr lang="fr-FR" sz="1400" dirty="0">
                <a:latin typeface="Arial" panose="020B0604020202020204" pitchFamily="34" charset="0"/>
                <a:ea typeface="Calibri" panose="020F0502020204030204" pitchFamily="34" charset="0"/>
                <a:cs typeface="Arial" panose="020B0604020202020204" pitchFamily="34" charset="0"/>
              </a:rPr>
              <a:t>contre</a:t>
            </a:r>
            <a:r>
              <a:rPr lang="fr-FR" sz="1400" b="1" dirty="0">
                <a:latin typeface="Arial" panose="020B0604020202020204" pitchFamily="34" charset="0"/>
                <a:ea typeface="Calibri" panose="020F0502020204030204" pitchFamily="34" charset="0"/>
                <a:cs typeface="Arial" panose="020B0604020202020204" pitchFamily="34" charset="0"/>
              </a:rPr>
              <a:t> 12 000</a:t>
            </a:r>
            <a:r>
              <a:rPr lang="fr-FR" sz="1400" dirty="0">
                <a:latin typeface="Arial" panose="020B0604020202020204" pitchFamily="34" charset="0"/>
                <a:ea typeface="Calibri" panose="020F0502020204030204" pitchFamily="34" charset="0"/>
                <a:cs typeface="Arial" panose="020B0604020202020204" pitchFamily="34" charset="0"/>
              </a:rPr>
              <a:t> </a:t>
            </a:r>
            <a:r>
              <a:rPr lang="fr-FR" sz="1400" b="1" dirty="0">
                <a:latin typeface="Arial" panose="020B0604020202020204" pitchFamily="34" charset="0"/>
                <a:ea typeface="Calibri" panose="020F0502020204030204" pitchFamily="34" charset="0"/>
                <a:cs typeface="Arial" panose="020B0604020202020204" pitchFamily="34" charset="0"/>
              </a:rPr>
              <a:t>aujourd’hui</a:t>
            </a:r>
            <a:r>
              <a:rPr lang="fr-FR" sz="1400" dirty="0">
                <a:latin typeface="Arial" panose="020B0604020202020204" pitchFamily="34" charset="0"/>
                <a:ea typeface="Calibri" panose="020F0502020204030204" pitchFamily="34" charset="0"/>
                <a:cs typeface="Arial" panose="020B0604020202020204" pitchFamily="34" charset="0"/>
              </a:rPr>
              <a:t> ; les PME non cotées sont vivement encouragées à publier des rapports durables de manière volontaire, en appliquant des normes proportionnées spécifiquement définies pour les PME (cotées ou pas) / tous les acteurs professionnels de tous secteurs/taille.</a:t>
            </a:r>
          </a:p>
          <a:p>
            <a:pPr algn="just">
              <a:spcAft>
                <a:spcPts val="0"/>
              </a:spcAft>
            </a:pPr>
            <a:endParaRPr lang="fr-FR" sz="8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Clr>
                <a:schemeClr val="accent6">
                  <a:lumMod val="75000"/>
                </a:schemeClr>
              </a:buClr>
              <a:buSzPct val="95000"/>
              <a:buFont typeface="Wingdings" panose="05000000000000000000" pitchFamily="2" charset="2"/>
              <a:buChar char="Ø"/>
            </a:pPr>
            <a:r>
              <a:rPr lang="fr-FR" sz="1400" b="1" dirty="0">
                <a:solidFill>
                  <a:srgbClr val="004495"/>
                </a:solidFill>
                <a:latin typeface="Arial" panose="020B0604020202020204" pitchFamily="34" charset="0"/>
                <a:ea typeface="Times New Roman" panose="02020603050405020304" pitchFamily="18" charset="0"/>
                <a:cs typeface="Arial" panose="020B0604020202020204" pitchFamily="34" charset="0"/>
              </a:rPr>
              <a:t>Un format digital imposé et commun facilitant le partage et l’exploitation de l’information publiée</a:t>
            </a:r>
            <a:r>
              <a:rPr lang="fr-FR" sz="1400" dirty="0">
                <a:latin typeface="Arial" panose="020B0604020202020204" pitchFamily="34" charset="0"/>
                <a:ea typeface="Times New Roman" panose="02020603050405020304" pitchFamily="18" charset="0"/>
                <a:cs typeface="Arial" panose="020B0604020202020204" pitchFamily="34" charset="0"/>
              </a:rPr>
              <a:t>, qui alimentera le futur point d’accès électronique unique européen centralisant l’information financière et durable des entreprises européennes/ une gouvernance européenne avec le CEPD et un système de guichet unique pour les entreprises.</a:t>
            </a:r>
            <a:endParaRPr lang="fr-FR" sz="14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Clr>
                <a:schemeClr val="accent6">
                  <a:lumMod val="75000"/>
                </a:schemeClr>
              </a:buClr>
              <a:buSzPct val="95000"/>
              <a:buFont typeface="Wingdings" panose="05000000000000000000" pitchFamily="2" charset="2"/>
              <a:buChar char="Ø"/>
            </a:pPr>
            <a:r>
              <a:rPr lang="fr-FR" sz="1400" b="1" dirty="0">
                <a:solidFill>
                  <a:srgbClr val="004495"/>
                </a:solidFill>
                <a:latin typeface="Arial" panose="020B0604020202020204" pitchFamily="34" charset="0"/>
                <a:ea typeface="Times New Roman" panose="02020603050405020304" pitchFamily="18" charset="0"/>
                <a:cs typeface="Arial" panose="020B0604020202020204" pitchFamily="34" charset="0"/>
              </a:rPr>
              <a:t>L’obligation de faire auditer les rapports durables dans tous les pays européens</a:t>
            </a:r>
            <a:r>
              <a:rPr lang="fr-FR" sz="1400" dirty="0">
                <a:latin typeface="Arial" panose="020B0604020202020204" pitchFamily="34" charset="0"/>
                <a:ea typeface="Times New Roman" panose="02020603050405020304" pitchFamily="18" charset="0"/>
                <a:cs typeface="Arial" panose="020B0604020202020204" pitchFamily="34" charset="0"/>
              </a:rPr>
              <a:t>, par le commissaire aux comptes ou un tiers indépendant. </a:t>
            </a:r>
            <a:endParaRPr lang="fr-FR" sz="1400" dirty="0">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fr-FR" sz="1400" b="1" dirty="0">
                <a:latin typeface="Arial" panose="020B0604020202020204" pitchFamily="34" charset="0"/>
                <a:ea typeface="Calibri" panose="020F0502020204030204" pitchFamily="34" charset="0"/>
                <a:cs typeface="Arial" panose="020B0604020202020204" pitchFamily="34" charset="0"/>
              </a:rPr>
              <a:t> </a:t>
            </a:r>
            <a:endParaRPr lang="fr-FR" sz="1400" dirty="0">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fr-FR" sz="1600" b="1" u="sng" dirty="0">
                <a:latin typeface="Arial" panose="020B0604020202020204" pitchFamily="34" charset="0"/>
                <a:ea typeface="Calibri" panose="020F0502020204030204" pitchFamily="34" charset="0"/>
                <a:cs typeface="Arial" panose="020B0604020202020204" pitchFamily="34" charset="0"/>
              </a:rPr>
              <a:t>Points faisant débat</a:t>
            </a:r>
            <a:r>
              <a:rPr lang="fr-FR" sz="1600" b="1" dirty="0">
                <a:latin typeface="Arial" panose="020B0604020202020204" pitchFamily="34" charset="0"/>
                <a:ea typeface="Calibri" panose="020F0502020204030204" pitchFamily="34" charset="0"/>
                <a:cs typeface="Arial" panose="020B0604020202020204" pitchFamily="34" charset="0"/>
              </a:rPr>
              <a:t> :</a:t>
            </a:r>
          </a:p>
          <a:p>
            <a:pPr algn="just">
              <a:spcAft>
                <a:spcPts val="0"/>
              </a:spcAft>
            </a:pPr>
            <a:endParaRPr lang="fr-FR" sz="8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Clr>
                <a:srgbClr val="006600"/>
              </a:buClr>
              <a:buSzPct val="90000"/>
              <a:buFont typeface="Wingdings 2" panose="05020102010507070707" pitchFamily="18" charset="2"/>
              <a:buChar char="®"/>
            </a:pPr>
            <a:r>
              <a:rPr lang="fr-FR" sz="1400" b="1" dirty="0">
                <a:solidFill>
                  <a:srgbClr val="004495"/>
                </a:solidFill>
                <a:latin typeface="Arial" panose="020B0604020202020204" pitchFamily="34" charset="0"/>
                <a:ea typeface="Times New Roman" panose="02020603050405020304" pitchFamily="18" charset="0"/>
                <a:cs typeface="Arial" panose="020B0604020202020204" pitchFamily="34" charset="0"/>
              </a:rPr>
              <a:t>Calendrier de mise en œuvre ?</a:t>
            </a:r>
            <a:r>
              <a:rPr lang="fr-FR" sz="1400" dirty="0">
                <a:solidFill>
                  <a:srgbClr val="004495"/>
                </a:solidFill>
                <a:latin typeface="Arial" panose="020B0604020202020204" pitchFamily="34" charset="0"/>
                <a:ea typeface="Times New Roman" panose="02020603050405020304" pitchFamily="18" charset="0"/>
                <a:cs typeface="Arial" panose="020B0604020202020204" pitchFamily="34" charset="0"/>
              </a:rPr>
              <a:t>  </a:t>
            </a:r>
            <a:r>
              <a:rPr lang="fr-FR" sz="1400" dirty="0">
                <a:latin typeface="Arial" panose="020B0604020202020204" pitchFamily="34" charset="0"/>
                <a:ea typeface="Times New Roman" panose="02020603050405020304" pitchFamily="18" charset="0"/>
                <a:cs typeface="Arial" panose="020B0604020202020204" pitchFamily="34" charset="0"/>
              </a:rPr>
              <a:t>Application dès 2024, sur l’exercice 2023 ??</a:t>
            </a:r>
            <a:endParaRPr lang="fr-FR" sz="14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Clr>
                <a:srgbClr val="006600"/>
              </a:buClr>
              <a:buSzPct val="90000"/>
              <a:buFont typeface="Wingdings 2" panose="05020102010507070707" pitchFamily="18" charset="2"/>
              <a:buChar char="®"/>
            </a:pPr>
            <a:r>
              <a:rPr lang="fr-FR" sz="1400" b="1" dirty="0">
                <a:solidFill>
                  <a:srgbClr val="004495"/>
                </a:solidFill>
                <a:latin typeface="Arial" panose="020B0604020202020204" pitchFamily="34" charset="0"/>
                <a:ea typeface="Times New Roman" panose="02020603050405020304" pitchFamily="18" charset="0"/>
                <a:cs typeface="Arial" panose="020B0604020202020204" pitchFamily="34" charset="0"/>
              </a:rPr>
              <a:t>Coût et tâche disproportionnés pour les PME ?</a:t>
            </a:r>
            <a:r>
              <a:rPr lang="fr-FR" sz="1400" dirty="0">
                <a:latin typeface="Arial" panose="020B0604020202020204" pitchFamily="34" charset="0"/>
                <a:ea typeface="Times New Roman" panose="02020603050405020304" pitchFamily="18" charset="0"/>
                <a:cs typeface="Arial" panose="020B0604020202020204" pitchFamily="34" charset="0"/>
              </a:rPr>
              <a:t>  Adoption prévue de normes de reporting spécifiques et proportionnées aux PME ainsi que d’un délai de mise en œuvre allongé de 3 ans pour les PME mais crainte que l’exercice se révèle écrasant. </a:t>
            </a:r>
            <a:endParaRPr lang="fr-FR" sz="14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Clr>
                <a:srgbClr val="006600"/>
              </a:buClr>
              <a:buSzPct val="90000"/>
              <a:buFont typeface="Wingdings 2" panose="05020102010507070707" pitchFamily="18" charset="2"/>
              <a:buChar char="®"/>
            </a:pPr>
            <a:r>
              <a:rPr lang="fr-FR" sz="1400" b="1" dirty="0">
                <a:solidFill>
                  <a:srgbClr val="004495"/>
                </a:solidFill>
                <a:latin typeface="Arial" panose="020B0604020202020204" pitchFamily="34" charset="0"/>
                <a:ea typeface="Times New Roman" panose="02020603050405020304" pitchFamily="18" charset="0"/>
                <a:cs typeface="Arial" panose="020B0604020202020204" pitchFamily="34" charset="0"/>
              </a:rPr>
              <a:t>Casse-tête pour les entreprises internationales ?</a:t>
            </a:r>
            <a:r>
              <a:rPr lang="fr-FR" sz="1400" dirty="0">
                <a:solidFill>
                  <a:srgbClr val="004495"/>
                </a:solidFill>
                <a:latin typeface="Arial" panose="020B0604020202020204" pitchFamily="34" charset="0"/>
                <a:ea typeface="Times New Roman" panose="02020603050405020304" pitchFamily="18" charset="0"/>
                <a:cs typeface="Arial" panose="020B0604020202020204" pitchFamily="34" charset="0"/>
              </a:rPr>
              <a:t>  </a:t>
            </a:r>
            <a:r>
              <a:rPr lang="fr-FR" sz="1400" dirty="0">
                <a:latin typeface="Arial" panose="020B0604020202020204" pitchFamily="34" charset="0"/>
                <a:ea typeface="Times New Roman" panose="02020603050405020304" pitchFamily="18" charset="0"/>
                <a:cs typeface="Arial" panose="020B0604020202020204" pitchFamily="34" charset="0"/>
              </a:rPr>
              <a:t>Les normes européennes seront différentes des référentiels utilisés (le GRI, le SASB ou le TCFD) mais elles s’inspirent des normes internationales et les intègrent dans la mesure où elles sont alignées avec les objectifs et critères européens. Les normes européennes seront plutôt plus exigeantes que les normes internationales. </a:t>
            </a:r>
            <a:endParaRPr lang="fr-FR" sz="1400" dirty="0">
              <a:latin typeface="Arial" panose="020B060402020202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0FA4C088-0571-4608-B425-B7AEA2D1FA7D}"/>
              </a:ext>
            </a:extLst>
          </p:cNvPr>
          <p:cNvSpPr/>
          <p:nvPr/>
        </p:nvSpPr>
        <p:spPr>
          <a:xfrm>
            <a:off x="6456040" y="455717"/>
            <a:ext cx="5184576" cy="513344"/>
          </a:xfrm>
          <a:prstGeom prst="rect">
            <a:avLst/>
          </a:prstGeom>
          <a:solidFill>
            <a:srgbClr val="C8FCCE"/>
          </a:solidFill>
          <a:ln>
            <a:noFill/>
          </a:ln>
          <a:effectLst>
            <a:outerShdw blurRad="76200" dist="12700" dir="2700000" sy="-23000" kx="-800400" algn="bl" rotWithShape="0">
              <a:prstClr val="black">
                <a:alpha val="20000"/>
              </a:prst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spcFirstLastPara="0" vert="horz" wrap="square" lIns="30480" tIns="20320" rIns="30480" bIns="20320" numCol="1" spcCol="1270" anchor="ctr" anchorCtr="0">
            <a:noAutofit/>
          </a:bodyPr>
          <a:lstStyle/>
          <a:p>
            <a:pPr algn="ctr"/>
            <a:r>
              <a:rPr lang="fr-FR" b="1" dirty="0">
                <a:solidFill>
                  <a:srgbClr val="004495"/>
                </a:solidFill>
              </a:rPr>
              <a:t> </a:t>
            </a:r>
          </a:p>
          <a:p>
            <a:r>
              <a:rPr lang="fr-FR" b="1" dirty="0">
                <a:solidFill>
                  <a:srgbClr val="006600"/>
                </a:solidFill>
                <a:latin typeface="Arial" panose="020B0604020202020204" pitchFamily="34" charset="0"/>
                <a:cs typeface="Arial" panose="020B0604020202020204" pitchFamily="34" charset="0"/>
              </a:rPr>
              <a:t>  </a:t>
            </a:r>
            <a:r>
              <a:rPr lang="fr-FR" sz="2400" b="1" dirty="0">
                <a:solidFill>
                  <a:srgbClr val="006600"/>
                </a:solidFill>
                <a:latin typeface="Arial" panose="020B0604020202020204" pitchFamily="34" charset="0"/>
                <a:cs typeface="Arial" panose="020B0604020202020204" pitchFamily="34" charset="0"/>
              </a:rPr>
              <a:t>Dans leur périmètre d’application </a:t>
            </a:r>
          </a:p>
          <a:p>
            <a:pPr algn="ctr"/>
            <a:endParaRPr lang="fr-FR" b="1" dirty="0">
              <a:solidFill>
                <a:srgbClr val="006600"/>
              </a:solidFill>
            </a:endParaRPr>
          </a:p>
        </p:txBody>
      </p:sp>
    </p:spTree>
    <p:extLst>
      <p:ext uri="{BB962C8B-B14F-4D97-AF65-F5344CB8AC3E}">
        <p14:creationId xmlns:p14="http://schemas.microsoft.com/office/powerpoint/2010/main" val="683847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950AB3-21AA-46C0-83BB-3060DB5EBE6B}" type="slidenum">
              <a:rPr kumimoji="0" lang="fr-FR" sz="1050" b="1" i="0" u="none" strike="noStrike" kern="1200" cap="none" spc="0" normalizeH="0" baseline="0" noProof="0" smtClean="0">
                <a:ln>
                  <a:noFill/>
                </a:ln>
                <a:solidFill>
                  <a:prstClr val="white"/>
                </a:solidFill>
                <a:effectLst/>
                <a:uLnTx/>
                <a:uFillTx/>
                <a:latin typeface="open sans "/>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050" b="1" i="0" u="none" strike="noStrike" kern="1200" cap="none" spc="0" normalizeH="0" baseline="0" noProof="0" dirty="0">
              <a:ln>
                <a:noFill/>
              </a:ln>
              <a:solidFill>
                <a:prstClr val="white"/>
              </a:solidFill>
              <a:effectLst/>
              <a:uLnTx/>
              <a:uFillTx/>
              <a:latin typeface="open sans "/>
              <a:ea typeface="+mn-ea"/>
              <a:cs typeface="Arial" pitchFamily="34" charset="0"/>
            </a:endParaRPr>
          </a:p>
        </p:txBody>
      </p:sp>
      <p:sp>
        <p:nvSpPr>
          <p:cNvPr id="7" name="Espace réservé du pied de page 7">
            <a:extLst>
              <a:ext uri="{FF2B5EF4-FFF2-40B4-BE49-F238E27FC236}">
                <a16:creationId xmlns:a16="http://schemas.microsoft.com/office/drawing/2014/main" id="{5A575E2A-3E58-440A-8AE0-61858B62B25E}"/>
              </a:ext>
            </a:extLst>
          </p:cNvPr>
          <p:cNvSpPr txBox="1">
            <a:spLocks/>
          </p:cNvSpPr>
          <p:nvPr/>
        </p:nvSpPr>
        <p:spPr>
          <a:xfrm>
            <a:off x="3359696" y="6402282"/>
            <a:ext cx="6120680" cy="26161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FFFFFF"/>
                </a:solidFill>
                <a:effectLst/>
                <a:uLnTx/>
                <a:uFillTx/>
                <a:latin typeface="open sans "/>
                <a:ea typeface="+mn-ea"/>
                <a:cs typeface="+mn-cs"/>
              </a:rPr>
              <a:t>Sophie NERBONNE – Directrice chargée de co-régulation économique</a:t>
            </a:r>
            <a:endParaRPr kumimoji="0" lang="fr-FR" sz="1400" b="1" i="0" u="none" strike="noStrike" kern="1200" cap="none" spc="0" normalizeH="0" baseline="0" noProof="0" dirty="0">
              <a:ln>
                <a:noFill/>
              </a:ln>
              <a:solidFill>
                <a:srgbClr val="FFFFFF"/>
              </a:solidFill>
              <a:effectLst/>
              <a:uLnTx/>
              <a:uFillTx/>
              <a:latin typeface="open sans "/>
              <a:ea typeface="+mn-ea"/>
              <a:cs typeface="+mn-cs"/>
            </a:endParaRPr>
          </a:p>
        </p:txBody>
      </p:sp>
      <p:sp>
        <p:nvSpPr>
          <p:cNvPr id="4" name="Rectangle 3">
            <a:extLst>
              <a:ext uri="{FF2B5EF4-FFF2-40B4-BE49-F238E27FC236}">
                <a16:creationId xmlns:a16="http://schemas.microsoft.com/office/drawing/2014/main" id="{58A9EEE1-40A5-41D1-BADF-642F8C2B008B}"/>
              </a:ext>
            </a:extLst>
          </p:cNvPr>
          <p:cNvSpPr/>
          <p:nvPr/>
        </p:nvSpPr>
        <p:spPr>
          <a:xfrm>
            <a:off x="742677" y="1712277"/>
            <a:ext cx="10706646" cy="4001095"/>
          </a:xfrm>
          <a:prstGeom prst="rect">
            <a:avLst/>
          </a:prstGeom>
        </p:spPr>
        <p:txBody>
          <a:bodyPr wrap="square">
            <a:spAutoFit/>
          </a:bodyPr>
          <a:lstStyle/>
          <a:p>
            <a:pPr marL="342900" lvl="0" indent="-342900" algn="just">
              <a:spcAft>
                <a:spcPts val="0"/>
              </a:spcAft>
              <a:buClr>
                <a:schemeClr val="accent6">
                  <a:lumMod val="75000"/>
                </a:schemeClr>
              </a:buClr>
              <a:buSzPct val="80000"/>
              <a:buFont typeface="Wingdings" panose="05000000000000000000" pitchFamily="2" charset="2"/>
              <a:buChar char="n"/>
            </a:pPr>
            <a:r>
              <a:rPr lang="fr-FR" sz="2400" b="1" dirty="0">
                <a:solidFill>
                  <a:schemeClr val="accent2">
                    <a:lumMod val="50000"/>
                  </a:schemeClr>
                </a:solidFill>
                <a:latin typeface="Arial" panose="020B0604020202020204" pitchFamily="34" charset="0"/>
                <a:ea typeface="Times New Roman" panose="02020603050405020304" pitchFamily="18" charset="0"/>
                <a:cs typeface="Arial" panose="020B0604020202020204" pitchFamily="34" charset="0"/>
              </a:rPr>
              <a:t>Leviers de la confiance, indissociable de la réputation/marque de l’entreprise </a:t>
            </a:r>
          </a:p>
          <a:p>
            <a:pPr marL="342900" lvl="0" indent="-342900" algn="just">
              <a:spcAft>
                <a:spcPts val="0"/>
              </a:spcAft>
              <a:buClr>
                <a:schemeClr val="accent6">
                  <a:lumMod val="75000"/>
                </a:schemeClr>
              </a:buClr>
              <a:buSzPct val="80000"/>
              <a:buFont typeface="Wingdings" panose="05000000000000000000" pitchFamily="2" charset="2"/>
              <a:buChar char="n"/>
            </a:pPr>
            <a:endParaRPr lang="fr-FR" b="1" dirty="0">
              <a:solidFill>
                <a:schemeClr val="accent2">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Aft>
                <a:spcPts val="0"/>
              </a:spcAft>
              <a:buClr>
                <a:schemeClr val="accent6">
                  <a:lumMod val="75000"/>
                </a:schemeClr>
              </a:buClr>
              <a:buSzPct val="80000"/>
              <a:buFont typeface="Wingdings" panose="05000000000000000000" pitchFamily="2" charset="2"/>
              <a:buChar char="n"/>
            </a:pPr>
            <a:r>
              <a:rPr lang="fr-FR" sz="2400" b="1" dirty="0">
                <a:solidFill>
                  <a:schemeClr val="accent2">
                    <a:lumMod val="50000"/>
                  </a:schemeClr>
                </a:solidFill>
                <a:latin typeface="Arial" panose="020B0604020202020204" pitchFamily="34" charset="0"/>
                <a:ea typeface="Times New Roman" panose="02020603050405020304" pitchFamily="18" charset="0"/>
                <a:cs typeface="Arial" panose="020B0604020202020204" pitchFamily="34" charset="0"/>
              </a:rPr>
              <a:t>Meilleure performance financière </a:t>
            </a:r>
            <a:r>
              <a:rPr lang="fr-FR" sz="2000" dirty="0">
                <a:latin typeface="Arial" panose="020B0604020202020204" pitchFamily="34" charset="0"/>
                <a:ea typeface="Times New Roman" panose="02020603050405020304" pitchFamily="18" charset="0"/>
                <a:cs typeface="Arial" panose="020B0604020202020204" pitchFamily="34" charset="0"/>
              </a:rPr>
              <a:t>(gains de productivité et économies difficiles à déchiffrer)</a:t>
            </a:r>
            <a:r>
              <a:rPr lang="fr-FR" dirty="0">
                <a:latin typeface="Arial" panose="020B0604020202020204" pitchFamily="34" charset="0"/>
                <a:ea typeface="Times New Roman" panose="02020603050405020304" pitchFamily="18" charset="0"/>
                <a:cs typeface="Arial" panose="020B0604020202020204" pitchFamily="34" charset="0"/>
              </a:rPr>
              <a:t> </a:t>
            </a:r>
          </a:p>
          <a:p>
            <a:pPr marL="285750" lvl="0" indent="-285750" algn="just">
              <a:spcAft>
                <a:spcPts val="0"/>
              </a:spcAft>
              <a:buClr>
                <a:schemeClr val="accent6">
                  <a:lumMod val="75000"/>
                </a:schemeClr>
              </a:buClr>
              <a:buSzPct val="80000"/>
              <a:buFont typeface="Wingdings" panose="05000000000000000000" pitchFamily="2" charset="2"/>
              <a:buChar char="n"/>
            </a:pPr>
            <a:endParaRPr lang="fr-FR"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Clr>
                <a:schemeClr val="accent6">
                  <a:lumMod val="75000"/>
                </a:schemeClr>
              </a:buClr>
              <a:buSzPct val="80000"/>
              <a:buFont typeface="Wingdings" panose="05000000000000000000" pitchFamily="2" charset="2"/>
              <a:buChar char="n"/>
            </a:pPr>
            <a:r>
              <a:rPr lang="fr-FR" sz="2400" b="1" dirty="0">
                <a:solidFill>
                  <a:schemeClr val="accent2">
                    <a:lumMod val="50000"/>
                  </a:schemeClr>
                </a:solidFill>
                <a:latin typeface="Arial" panose="020B0604020202020204" pitchFamily="34" charset="0"/>
                <a:ea typeface="Times New Roman" panose="02020603050405020304" pitchFamily="18" charset="0"/>
                <a:cs typeface="Arial" panose="020B0604020202020204" pitchFamily="34" charset="0"/>
              </a:rPr>
              <a:t>Financement de l’entreprise </a:t>
            </a:r>
            <a:r>
              <a:rPr lang="fr-FR" sz="2000" dirty="0">
                <a:latin typeface="Arial" panose="020B0604020202020204" pitchFamily="34" charset="0"/>
                <a:ea typeface="Times New Roman" panose="02020603050405020304" pitchFamily="18" charset="0"/>
                <a:cs typeface="Arial" panose="020B0604020202020204" pitchFamily="34" charset="0"/>
              </a:rPr>
              <a:t>(agences de notation extra financiers et fonds d’Investissement Socialement Responsable (ISR) en forte croissance ; financements innovants par l’ADEME ou Bpifrance ; performance non financière et nouveaux indicateurs de richesse et de croissance ; bonne image de l’entreprise et vecteur de compétitivité.</a:t>
            </a:r>
          </a:p>
          <a:p>
            <a:pPr marL="285750" lvl="0" indent="-285750" algn="just">
              <a:spcAft>
                <a:spcPts val="0"/>
              </a:spcAft>
              <a:buClr>
                <a:schemeClr val="accent6">
                  <a:lumMod val="75000"/>
                </a:schemeClr>
              </a:buClr>
              <a:buSzPct val="80000"/>
              <a:buFont typeface="Wingdings" panose="05000000000000000000" pitchFamily="2" charset="2"/>
              <a:buChar char="n"/>
            </a:pPr>
            <a:endParaRPr lang="fr-FR"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Clr>
                <a:schemeClr val="accent6">
                  <a:lumMod val="75000"/>
                </a:schemeClr>
              </a:buClr>
              <a:buSzPct val="80000"/>
              <a:buFont typeface="Wingdings" panose="05000000000000000000" pitchFamily="2" charset="2"/>
              <a:buChar char="n"/>
            </a:pPr>
            <a:r>
              <a:rPr lang="fr-FR" sz="2400" b="1" dirty="0">
                <a:solidFill>
                  <a:schemeClr val="accent2">
                    <a:lumMod val="50000"/>
                  </a:schemeClr>
                </a:solidFill>
                <a:latin typeface="Arial" panose="020B0604020202020204" pitchFamily="34" charset="0"/>
                <a:ea typeface="Times New Roman" panose="02020603050405020304" pitchFamily="18" charset="0"/>
                <a:cs typeface="Arial" panose="020B0604020202020204" pitchFamily="34" charset="0"/>
              </a:rPr>
              <a:t>Outil de différentiation </a:t>
            </a:r>
            <a:r>
              <a:rPr lang="fr-FR" sz="2000" dirty="0">
                <a:latin typeface="Arial" panose="020B0604020202020204" pitchFamily="34" charset="0"/>
                <a:ea typeface="Times New Roman" panose="02020603050405020304" pitchFamily="18" charset="0"/>
                <a:cs typeface="Arial" panose="020B0604020202020204" pitchFamily="34" charset="0"/>
              </a:rPr>
              <a:t>(condition d’accès aux marchés publics ou privés)</a:t>
            </a:r>
            <a:endParaRPr lang="fr-FR" sz="2000" dirty="0">
              <a:latin typeface="Arial" panose="020B0604020202020204" pitchFamily="34" charset="0"/>
              <a:ea typeface="Calibri" panose="020F050202020403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DBA618C3-4701-4EA6-AE1E-00B3B707C8D8}"/>
              </a:ext>
            </a:extLst>
          </p:cNvPr>
          <p:cNvSpPr/>
          <p:nvPr/>
        </p:nvSpPr>
        <p:spPr>
          <a:xfrm>
            <a:off x="7392144" y="332656"/>
            <a:ext cx="4353275" cy="545286"/>
          </a:xfrm>
          <a:prstGeom prst="rect">
            <a:avLst/>
          </a:prstGeom>
          <a:solidFill>
            <a:srgbClr val="C8FCCE"/>
          </a:solidFill>
          <a:ln>
            <a:noFill/>
          </a:ln>
          <a:effectLst>
            <a:outerShdw blurRad="76200" dist="12700" dir="2700000" sy="-23000" kx="-800400" algn="bl" rotWithShape="0">
              <a:prstClr val="black">
                <a:alpha val="20000"/>
              </a:prst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spcFirstLastPara="0" vert="horz" wrap="square" lIns="30480" tIns="20320" rIns="30480" bIns="20320" numCol="1" spcCol="1270" anchor="ctr" anchorCtr="0">
            <a:noAutofit/>
          </a:bodyPr>
          <a:lstStyle/>
          <a:p>
            <a:r>
              <a:rPr lang="fr-FR" b="1" dirty="0">
                <a:solidFill>
                  <a:srgbClr val="004495"/>
                </a:solidFill>
              </a:rPr>
              <a:t> </a:t>
            </a:r>
          </a:p>
          <a:p>
            <a:r>
              <a:rPr lang="fr-FR" b="1" dirty="0">
                <a:solidFill>
                  <a:srgbClr val="006600"/>
                </a:solidFill>
                <a:latin typeface="Arial" panose="020B0604020202020204" pitchFamily="34" charset="0"/>
                <a:cs typeface="Arial" panose="020B0604020202020204" pitchFamily="34" charset="0"/>
              </a:rPr>
              <a:t>    </a:t>
            </a:r>
            <a:r>
              <a:rPr lang="fr-FR" sz="2400" b="1" dirty="0">
                <a:solidFill>
                  <a:srgbClr val="006600"/>
                </a:solidFill>
                <a:latin typeface="Arial" panose="020B0604020202020204" pitchFamily="34" charset="0"/>
                <a:cs typeface="Arial" panose="020B0604020202020204" pitchFamily="34" charset="0"/>
              </a:rPr>
              <a:t>Dans les avantages</a:t>
            </a:r>
          </a:p>
          <a:p>
            <a:endParaRPr lang="fr-FR" b="1" dirty="0">
              <a:solidFill>
                <a:srgbClr val="006600"/>
              </a:solidFill>
            </a:endParaRPr>
          </a:p>
        </p:txBody>
      </p:sp>
    </p:spTree>
    <p:extLst>
      <p:ext uri="{BB962C8B-B14F-4D97-AF65-F5344CB8AC3E}">
        <p14:creationId xmlns:p14="http://schemas.microsoft.com/office/powerpoint/2010/main" val="2981000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947652" y="156945"/>
            <a:ext cx="8296696" cy="751563"/>
          </a:xfrm>
        </p:spPr>
        <p:txBody>
          <a:bodyPr>
            <a:normAutofit fontScale="90000"/>
          </a:bodyPr>
          <a:lstStyle/>
          <a:p>
            <a:pPr lvl="0" algn="ctr" eaLnBrk="0" fontAlgn="base" hangingPunct="0">
              <a:spcAft>
                <a:spcPct val="0"/>
              </a:spcAft>
            </a:pPr>
            <a:r>
              <a:rPr lang="fr-FR" sz="2400" dirty="0">
                <a:solidFill>
                  <a:srgbClr val="004A99"/>
                </a:solidFill>
                <a:ea typeface="+mn-ea"/>
                <a:sym typeface="Century Gothic" panose="020B0502020202020204" pitchFamily="34" charset="0"/>
              </a:rPr>
              <a:t>3</a:t>
            </a:r>
            <a:r>
              <a:rPr lang="fr-FR" sz="2200" dirty="0">
                <a:solidFill>
                  <a:srgbClr val="004A99"/>
                </a:solidFill>
                <a:ea typeface="+mn-ea"/>
                <a:sym typeface="Century Gothic" panose="020B0502020202020204" pitchFamily="34" charset="0"/>
              </a:rPr>
              <a:t>. Similarité des principes et des outils utilisés </a:t>
            </a:r>
            <a:br>
              <a:rPr lang="fr-FR" sz="2200" dirty="0">
                <a:solidFill>
                  <a:srgbClr val="004A99"/>
                </a:solidFill>
                <a:ea typeface="+mn-ea"/>
                <a:sym typeface="Century Gothic" panose="020B0502020202020204" pitchFamily="34" charset="0"/>
              </a:rPr>
            </a:br>
            <a:r>
              <a:rPr lang="fr-FR" sz="2200" dirty="0">
                <a:solidFill>
                  <a:srgbClr val="004A99"/>
                </a:solidFill>
                <a:ea typeface="+mn-ea"/>
                <a:sym typeface="Century Gothic" panose="020B0502020202020204" pitchFamily="34" charset="0"/>
              </a:rPr>
              <a:t>pour la déclinaison opérationnelle du RGPD et de la RSE </a:t>
            </a:r>
            <a:endParaRPr lang="fr-FR" sz="2200" i="1" dirty="0">
              <a:latin typeface="Times New Roman" panose="02020603050405020304" pitchFamily="18" charset="0"/>
              <a:cs typeface="Times New Roman" panose="02020603050405020304" pitchFamily="18" charset="0"/>
            </a:endParaRPr>
          </a:p>
        </p:txBody>
      </p:sp>
      <p:sp>
        <p:nvSpPr>
          <p:cNvPr id="3" name="Espace réservé du numéro de diapositive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950AB3-21AA-46C0-83BB-3060DB5EBE6B}" type="slidenum">
              <a:rPr kumimoji="0" lang="fr-FR" sz="1050" b="1" i="0" u="none" strike="noStrike" kern="1200" cap="none" spc="0" normalizeH="0" baseline="0" noProof="0" smtClean="0">
                <a:ln>
                  <a:noFill/>
                </a:ln>
                <a:solidFill>
                  <a:prstClr val="white"/>
                </a:solidFill>
                <a:effectLst/>
                <a:uLnTx/>
                <a:uFillTx/>
                <a:latin typeface="open sans "/>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050" b="1" i="0" u="none" strike="noStrike" kern="1200" cap="none" spc="0" normalizeH="0" baseline="0" noProof="0" dirty="0">
              <a:ln>
                <a:noFill/>
              </a:ln>
              <a:solidFill>
                <a:prstClr val="white"/>
              </a:solidFill>
              <a:effectLst/>
              <a:uLnTx/>
              <a:uFillTx/>
              <a:latin typeface="open sans "/>
              <a:ea typeface="+mn-ea"/>
              <a:cs typeface="Arial" pitchFamily="34" charset="0"/>
            </a:endParaRPr>
          </a:p>
        </p:txBody>
      </p:sp>
      <p:sp>
        <p:nvSpPr>
          <p:cNvPr id="7" name="Espace réservé du pied de page 7">
            <a:extLst>
              <a:ext uri="{FF2B5EF4-FFF2-40B4-BE49-F238E27FC236}">
                <a16:creationId xmlns:a16="http://schemas.microsoft.com/office/drawing/2014/main" id="{5A575E2A-3E58-440A-8AE0-61858B62B25E}"/>
              </a:ext>
            </a:extLst>
          </p:cNvPr>
          <p:cNvSpPr txBox="1">
            <a:spLocks/>
          </p:cNvSpPr>
          <p:nvPr/>
        </p:nvSpPr>
        <p:spPr>
          <a:xfrm>
            <a:off x="3359696" y="6402282"/>
            <a:ext cx="6120680" cy="26161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FFFFFF"/>
                </a:solidFill>
                <a:effectLst/>
                <a:uLnTx/>
                <a:uFillTx/>
                <a:latin typeface="open sans "/>
                <a:ea typeface="+mn-ea"/>
                <a:cs typeface="+mn-cs"/>
              </a:rPr>
              <a:t>Sophie NERBONNE – Directrice chargée de co-régulation économique</a:t>
            </a:r>
            <a:endParaRPr kumimoji="0" lang="fr-FR" sz="1400" b="1" i="0" u="none" strike="noStrike" kern="1200" cap="none" spc="0" normalizeH="0" baseline="0" noProof="0" dirty="0">
              <a:ln>
                <a:noFill/>
              </a:ln>
              <a:solidFill>
                <a:srgbClr val="FFFFFF"/>
              </a:solidFill>
              <a:effectLst/>
              <a:uLnTx/>
              <a:uFillTx/>
              <a:latin typeface="open sans "/>
              <a:ea typeface="+mn-ea"/>
              <a:cs typeface="+mn-cs"/>
            </a:endParaRPr>
          </a:p>
        </p:txBody>
      </p:sp>
      <p:sp>
        <p:nvSpPr>
          <p:cNvPr id="4" name="Rectangle 3">
            <a:extLst>
              <a:ext uri="{FF2B5EF4-FFF2-40B4-BE49-F238E27FC236}">
                <a16:creationId xmlns:a16="http://schemas.microsoft.com/office/drawing/2014/main" id="{6FC0DCCB-2098-4ABE-A67F-E8F92363F2A8}"/>
              </a:ext>
            </a:extLst>
          </p:cNvPr>
          <p:cNvSpPr/>
          <p:nvPr/>
        </p:nvSpPr>
        <p:spPr>
          <a:xfrm>
            <a:off x="552387" y="1191496"/>
            <a:ext cx="3356260" cy="400110"/>
          </a:xfrm>
          <a:prstGeom prst="rect">
            <a:avLst/>
          </a:prstGeom>
        </p:spPr>
        <p:txBody>
          <a:bodyPr wrap="square">
            <a:spAutoFit/>
          </a:bodyPr>
          <a:lstStyle/>
          <a:p>
            <a:r>
              <a:rPr lang="fr-FR" sz="2000" b="1" dirty="0">
                <a:solidFill>
                  <a:srgbClr val="006600"/>
                </a:solidFill>
                <a:latin typeface="Arial" panose="020B0604020202020204" pitchFamily="34" charset="0"/>
                <a:cs typeface="Arial" panose="020B0604020202020204" pitchFamily="34" charset="0"/>
              </a:rPr>
              <a:t>Dans les principes </a:t>
            </a:r>
          </a:p>
        </p:txBody>
      </p:sp>
      <p:graphicFrame>
        <p:nvGraphicFramePr>
          <p:cNvPr id="9" name="Tableau 8">
            <a:extLst>
              <a:ext uri="{FF2B5EF4-FFF2-40B4-BE49-F238E27FC236}">
                <a16:creationId xmlns:a16="http://schemas.microsoft.com/office/drawing/2014/main" id="{A2779735-E13C-4568-9180-0A4D9B055EBA}"/>
              </a:ext>
            </a:extLst>
          </p:cNvPr>
          <p:cNvGraphicFramePr>
            <a:graphicFrameLocks noGrp="1"/>
          </p:cNvGraphicFramePr>
          <p:nvPr>
            <p:extLst>
              <p:ext uri="{D42A27DB-BD31-4B8C-83A1-F6EECF244321}">
                <p14:modId xmlns:p14="http://schemas.microsoft.com/office/powerpoint/2010/main" val="3428330606"/>
              </p:ext>
            </p:extLst>
          </p:nvPr>
        </p:nvGraphicFramePr>
        <p:xfrm>
          <a:off x="579500" y="1646441"/>
          <a:ext cx="11033000" cy="4472853"/>
        </p:xfrm>
        <a:graphic>
          <a:graphicData uri="http://schemas.openxmlformats.org/drawingml/2006/table">
            <a:tbl>
              <a:tblPr firstRow="1" bandRow="1">
                <a:tableStyleId>{7DF18680-E054-41AD-8BC1-D1AEF772440D}</a:tableStyleId>
              </a:tblPr>
              <a:tblGrid>
                <a:gridCol w="5093596">
                  <a:extLst>
                    <a:ext uri="{9D8B030D-6E8A-4147-A177-3AD203B41FA5}">
                      <a16:colId xmlns:a16="http://schemas.microsoft.com/office/drawing/2014/main" val="569594981"/>
                    </a:ext>
                  </a:extLst>
                </a:gridCol>
                <a:gridCol w="5939404">
                  <a:extLst>
                    <a:ext uri="{9D8B030D-6E8A-4147-A177-3AD203B41FA5}">
                      <a16:colId xmlns:a16="http://schemas.microsoft.com/office/drawing/2014/main" val="1315461216"/>
                    </a:ext>
                  </a:extLst>
                </a:gridCol>
              </a:tblGrid>
              <a:tr h="601561">
                <a:tc>
                  <a:txBody>
                    <a:bodyPr/>
                    <a:lstStyle/>
                    <a:p>
                      <a:pPr algn="ctr">
                        <a:lnSpc>
                          <a:spcPct val="150000"/>
                        </a:lnSpc>
                      </a:pPr>
                      <a:r>
                        <a:rPr lang="fr-FR" sz="1800" dirty="0"/>
                        <a:t>7 principes de la RSE </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lnSpc>
                          <a:spcPct val="150000"/>
                        </a:lnSpc>
                      </a:pPr>
                      <a:r>
                        <a:rPr lang="fr-FR" sz="1800" dirty="0"/>
                        <a:t>Les principes de protection des données </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015244238"/>
                  </a:ext>
                </a:extLst>
              </a:tr>
              <a:tr h="3871292">
                <a:tc>
                  <a:txBody>
                    <a:bodyPr/>
                    <a:lstStyle/>
                    <a:p>
                      <a:pPr marL="304800" lvl="1" indent="-342900" defTabSz="215900">
                        <a:lnSpc>
                          <a:spcPct val="200000"/>
                        </a:lnSpc>
                        <a:spcBef>
                          <a:spcPts val="0"/>
                        </a:spcBef>
                        <a:buClr>
                          <a:schemeClr val="accent6">
                            <a:lumMod val="75000"/>
                          </a:schemeClr>
                        </a:buClr>
                        <a:buFont typeface="Wingdings" panose="05000000000000000000" pitchFamily="2" charset="2"/>
                        <a:buChar char="§"/>
                      </a:pPr>
                      <a:r>
                        <a:rPr lang="fr-FR" altLang="fr-FR" sz="1400" b="1" dirty="0">
                          <a:solidFill>
                            <a:schemeClr val="accent1">
                              <a:lumMod val="75000"/>
                            </a:schemeClr>
                          </a:solidFill>
                        </a:rPr>
                        <a:t>Redevabilité</a:t>
                      </a:r>
                    </a:p>
                    <a:p>
                      <a:pPr marL="171450" lvl="1" indent="-171450" defTabSz="215900">
                        <a:spcBef>
                          <a:spcPts val="0"/>
                        </a:spcBef>
                        <a:buClr>
                          <a:srgbClr val="006600"/>
                        </a:buClr>
                        <a:buFont typeface="Wingdings" panose="05000000000000000000" pitchFamily="2" charset="2"/>
                        <a:buChar char="§"/>
                      </a:pPr>
                      <a:endParaRPr lang="fr-FR" altLang="fr-FR" sz="1000" b="1" dirty="0">
                        <a:solidFill>
                          <a:schemeClr val="accent1">
                            <a:lumMod val="75000"/>
                          </a:schemeClr>
                        </a:solidFill>
                      </a:endParaRPr>
                    </a:p>
                    <a:p>
                      <a:pPr marL="304800" lvl="1" indent="-342900" defTabSz="215900">
                        <a:spcBef>
                          <a:spcPts val="0"/>
                        </a:spcBef>
                        <a:buClr>
                          <a:schemeClr val="accent6">
                            <a:lumMod val="75000"/>
                          </a:schemeClr>
                        </a:buClr>
                        <a:buFont typeface="Wingdings" panose="05000000000000000000" pitchFamily="2" charset="2"/>
                        <a:buChar char="§"/>
                      </a:pPr>
                      <a:r>
                        <a:rPr lang="fr-FR" altLang="fr-FR" sz="1400" b="1" dirty="0">
                          <a:solidFill>
                            <a:schemeClr val="accent1">
                              <a:lumMod val="75000"/>
                            </a:schemeClr>
                          </a:solidFill>
                        </a:rPr>
                        <a:t>Transparence </a:t>
                      </a:r>
                    </a:p>
                    <a:p>
                      <a:pPr marL="171450" lvl="1" indent="-171450" defTabSz="215900">
                        <a:spcBef>
                          <a:spcPts val="0"/>
                        </a:spcBef>
                        <a:buClr>
                          <a:schemeClr val="accent6">
                            <a:lumMod val="75000"/>
                          </a:schemeClr>
                        </a:buClr>
                        <a:buFont typeface="Wingdings" panose="05000000000000000000" pitchFamily="2" charset="2"/>
                        <a:buChar char="§"/>
                      </a:pPr>
                      <a:endParaRPr lang="fr-FR" altLang="fr-FR" sz="1400" b="1" dirty="0">
                        <a:solidFill>
                          <a:schemeClr val="accent1">
                            <a:lumMod val="75000"/>
                          </a:schemeClr>
                        </a:solidFill>
                      </a:endParaRPr>
                    </a:p>
                    <a:p>
                      <a:pPr marL="304800" lvl="1" indent="-342900" defTabSz="215900">
                        <a:spcBef>
                          <a:spcPts val="0"/>
                        </a:spcBef>
                        <a:buClr>
                          <a:schemeClr val="accent6">
                            <a:lumMod val="75000"/>
                          </a:schemeClr>
                        </a:buClr>
                        <a:buFont typeface="Wingdings" panose="05000000000000000000" pitchFamily="2" charset="2"/>
                        <a:buChar char="§"/>
                      </a:pPr>
                      <a:r>
                        <a:rPr lang="fr-FR" altLang="fr-FR" sz="1400" b="1" dirty="0">
                          <a:solidFill>
                            <a:schemeClr val="accent1">
                              <a:lumMod val="75000"/>
                            </a:schemeClr>
                          </a:solidFill>
                        </a:rPr>
                        <a:t>Comportement éthique </a:t>
                      </a:r>
                    </a:p>
                    <a:p>
                      <a:pPr marL="171450" lvl="1" indent="-171450" defTabSz="215900">
                        <a:spcBef>
                          <a:spcPts val="0"/>
                        </a:spcBef>
                        <a:buClr>
                          <a:schemeClr val="accent6">
                            <a:lumMod val="75000"/>
                          </a:schemeClr>
                        </a:buClr>
                        <a:buFont typeface="Wingdings" panose="05000000000000000000" pitchFamily="2" charset="2"/>
                        <a:buChar char="§"/>
                      </a:pPr>
                      <a:endParaRPr lang="fr-FR" altLang="fr-FR" sz="1400" b="1" dirty="0">
                        <a:solidFill>
                          <a:schemeClr val="accent1">
                            <a:lumMod val="75000"/>
                          </a:schemeClr>
                        </a:solidFill>
                      </a:endParaRPr>
                    </a:p>
                    <a:p>
                      <a:pPr marL="304800" lvl="1" indent="-342900" defTabSz="215900">
                        <a:spcBef>
                          <a:spcPts val="0"/>
                        </a:spcBef>
                        <a:buClr>
                          <a:schemeClr val="accent6">
                            <a:lumMod val="75000"/>
                          </a:schemeClr>
                        </a:buClr>
                        <a:buFont typeface="Wingdings" panose="05000000000000000000" pitchFamily="2" charset="2"/>
                        <a:buChar char="§"/>
                      </a:pPr>
                      <a:r>
                        <a:rPr lang="fr-FR" altLang="fr-FR" sz="1400" b="1" dirty="0">
                          <a:solidFill>
                            <a:schemeClr val="accent1">
                              <a:lumMod val="75000"/>
                            </a:schemeClr>
                          </a:solidFill>
                        </a:rPr>
                        <a:t>Reconnaissance des intérêts des parties prenantes </a:t>
                      </a:r>
                    </a:p>
                    <a:p>
                      <a:pPr marL="171450" lvl="1" indent="-171450" defTabSz="215900">
                        <a:spcBef>
                          <a:spcPts val="0"/>
                        </a:spcBef>
                        <a:buClr>
                          <a:schemeClr val="accent6">
                            <a:lumMod val="75000"/>
                          </a:schemeClr>
                        </a:buClr>
                        <a:buFont typeface="Wingdings" panose="05000000000000000000" pitchFamily="2" charset="2"/>
                        <a:buChar char="§"/>
                      </a:pPr>
                      <a:endParaRPr lang="fr-FR" altLang="fr-FR" sz="1400" b="1" dirty="0">
                        <a:solidFill>
                          <a:schemeClr val="accent1">
                            <a:lumMod val="75000"/>
                          </a:schemeClr>
                        </a:solidFill>
                      </a:endParaRPr>
                    </a:p>
                    <a:p>
                      <a:pPr marL="304800" lvl="1" indent="-342900" defTabSz="215900">
                        <a:spcBef>
                          <a:spcPts val="0"/>
                        </a:spcBef>
                        <a:buClr>
                          <a:schemeClr val="accent6">
                            <a:lumMod val="75000"/>
                          </a:schemeClr>
                        </a:buClr>
                        <a:buFont typeface="Wingdings" panose="05000000000000000000" pitchFamily="2" charset="2"/>
                        <a:buChar char="§"/>
                      </a:pPr>
                      <a:r>
                        <a:rPr lang="fr-FR" altLang="fr-FR" sz="1400" b="1" dirty="0">
                          <a:solidFill>
                            <a:schemeClr val="accent1">
                              <a:lumMod val="75000"/>
                            </a:schemeClr>
                          </a:solidFill>
                        </a:rPr>
                        <a:t>Respect du principe de légalité </a:t>
                      </a:r>
                    </a:p>
                    <a:p>
                      <a:pPr marL="171450" lvl="1" indent="-171450" defTabSz="215900">
                        <a:spcBef>
                          <a:spcPts val="0"/>
                        </a:spcBef>
                        <a:buClr>
                          <a:schemeClr val="accent6">
                            <a:lumMod val="75000"/>
                          </a:schemeClr>
                        </a:buClr>
                        <a:buFont typeface="Wingdings" panose="05000000000000000000" pitchFamily="2" charset="2"/>
                        <a:buChar char="§"/>
                      </a:pPr>
                      <a:endParaRPr lang="fr-FR" altLang="fr-FR" sz="1400" b="1" dirty="0">
                        <a:solidFill>
                          <a:schemeClr val="accent1">
                            <a:lumMod val="75000"/>
                          </a:schemeClr>
                        </a:solidFill>
                      </a:endParaRPr>
                    </a:p>
                    <a:p>
                      <a:pPr marL="304800" lvl="1" indent="-342900" defTabSz="215900">
                        <a:spcBef>
                          <a:spcPts val="0"/>
                        </a:spcBef>
                        <a:buClr>
                          <a:schemeClr val="accent6">
                            <a:lumMod val="75000"/>
                          </a:schemeClr>
                        </a:buClr>
                        <a:buFont typeface="Wingdings" panose="05000000000000000000" pitchFamily="2" charset="2"/>
                        <a:buChar char="§"/>
                      </a:pPr>
                      <a:r>
                        <a:rPr lang="fr-FR" altLang="fr-FR" sz="1400" b="1" dirty="0">
                          <a:solidFill>
                            <a:schemeClr val="accent1">
                              <a:lumMod val="75000"/>
                            </a:schemeClr>
                          </a:solidFill>
                        </a:rPr>
                        <a:t>Prise en compte des normes internationales </a:t>
                      </a:r>
                    </a:p>
                    <a:p>
                      <a:pPr marL="0" lvl="1" indent="0" defTabSz="215900">
                        <a:spcBef>
                          <a:spcPts val="0"/>
                        </a:spcBef>
                        <a:buClr>
                          <a:schemeClr val="accent6">
                            <a:lumMod val="75000"/>
                          </a:schemeClr>
                        </a:buClr>
                        <a:buNone/>
                      </a:pPr>
                      <a:r>
                        <a:rPr lang="fr-FR" altLang="fr-FR" sz="1400" b="1" dirty="0">
                          <a:solidFill>
                            <a:schemeClr val="accent1">
                              <a:lumMod val="75000"/>
                            </a:schemeClr>
                          </a:solidFill>
                        </a:rPr>
                        <a:t>       de comportement</a:t>
                      </a:r>
                    </a:p>
                    <a:p>
                      <a:pPr marL="171450" lvl="1" indent="-171450" defTabSz="215900">
                        <a:spcBef>
                          <a:spcPts val="0"/>
                        </a:spcBef>
                        <a:buClr>
                          <a:schemeClr val="accent6">
                            <a:lumMod val="75000"/>
                          </a:schemeClr>
                        </a:buClr>
                        <a:buFont typeface="Wingdings" panose="05000000000000000000" pitchFamily="2" charset="2"/>
                        <a:buChar char="§"/>
                      </a:pPr>
                      <a:endParaRPr lang="fr-FR" altLang="fr-FR" sz="1400" b="1" dirty="0">
                        <a:solidFill>
                          <a:schemeClr val="accent1">
                            <a:lumMod val="75000"/>
                          </a:schemeClr>
                        </a:solidFill>
                      </a:endParaRPr>
                    </a:p>
                    <a:p>
                      <a:pPr marL="304800" lvl="1" indent="-342900" defTabSz="215900">
                        <a:spcBef>
                          <a:spcPts val="0"/>
                        </a:spcBef>
                        <a:buClr>
                          <a:schemeClr val="accent6">
                            <a:lumMod val="75000"/>
                          </a:schemeClr>
                        </a:buClr>
                        <a:buFont typeface="Wingdings" panose="05000000000000000000" pitchFamily="2" charset="2"/>
                        <a:buChar char="§"/>
                      </a:pPr>
                      <a:r>
                        <a:rPr lang="fr-FR" altLang="fr-FR" sz="1400" b="1" dirty="0">
                          <a:solidFill>
                            <a:schemeClr val="accent1">
                              <a:lumMod val="75000"/>
                            </a:schemeClr>
                          </a:solidFill>
                        </a:rPr>
                        <a:t>Respect des droits de l'homme</a:t>
                      </a:r>
                      <a:endParaRPr lang="fr-FR" sz="1400" b="1" dirty="0">
                        <a:solidFill>
                          <a:schemeClr val="accent1">
                            <a:lumMod val="75000"/>
                          </a:schemeClr>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srgbClr val="004495"/>
                        </a:solidFill>
                        <a:effectLst/>
                        <a:uLnTx/>
                        <a:uFillTx/>
                        <a:latin typeface="Arial" panose="020B0604020202020204" pitchFamily="34" charset="0"/>
                        <a:ea typeface="Calibri" panose="020F0502020204030204" pitchFamily="34" charset="0"/>
                        <a:cs typeface="Arial" panose="020B0604020202020204"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marL="285750" marR="0" lvl="0" indent="-285750" algn="just" defTabSz="914400" rtl="0" eaLnBrk="1" fontAlgn="auto" latinLnBrk="0" hangingPunct="1">
                        <a:lnSpc>
                          <a:spcPct val="100000"/>
                        </a:lnSpc>
                        <a:spcBef>
                          <a:spcPts val="0"/>
                        </a:spcBef>
                        <a:spcAft>
                          <a:spcPts val="0"/>
                        </a:spcAft>
                        <a:buClr>
                          <a:srgbClr val="F79646">
                            <a:lumMod val="75000"/>
                          </a:srgbClr>
                        </a:buClr>
                        <a:buSzPct val="120000"/>
                        <a:buFont typeface="Wingdings" panose="05000000000000000000" pitchFamily="2" charset="2"/>
                        <a:buChar char="§"/>
                        <a:tabLst/>
                        <a:defRPr/>
                      </a:pPr>
                      <a:r>
                        <a:rPr kumimoji="0" lang="fr-FR" sz="1200" b="1" u="none" strike="noStrike" kern="1200" cap="none" spc="0" normalizeH="0" baseline="0" noProof="0" dirty="0">
                          <a:ln>
                            <a:noFill/>
                          </a:ln>
                          <a:solidFill>
                            <a:schemeClr val="tx1"/>
                          </a:solidFill>
                          <a:effectLst/>
                          <a:uLnTx/>
                          <a:uFillTx/>
                        </a:rPr>
                        <a:t>Le principe d'accountability</a:t>
                      </a:r>
                      <a:r>
                        <a:rPr kumimoji="0" lang="fr-FR" sz="1200" u="none" strike="noStrike" kern="1200" cap="none" spc="0" normalizeH="0" baseline="0" noProof="0" dirty="0">
                          <a:ln>
                            <a:noFill/>
                          </a:ln>
                          <a:effectLst/>
                          <a:uLnTx/>
                          <a:uFillTx/>
                        </a:rPr>
                        <a:t>,  qui consiste à démontrer sa conformité au RGPD.</a:t>
                      </a:r>
                    </a:p>
                    <a:p>
                      <a:pPr marL="0" marR="0" lvl="0" indent="0" algn="just" defTabSz="914400" rtl="0" eaLnBrk="1" fontAlgn="auto" latinLnBrk="0" hangingPunct="1">
                        <a:lnSpc>
                          <a:spcPct val="100000"/>
                        </a:lnSpc>
                        <a:spcBef>
                          <a:spcPts val="0"/>
                        </a:spcBef>
                        <a:spcAft>
                          <a:spcPts val="0"/>
                        </a:spcAft>
                        <a:buClr>
                          <a:srgbClr val="F79646">
                            <a:lumMod val="75000"/>
                          </a:srgbClr>
                        </a:buClr>
                        <a:buSzTx/>
                        <a:buFont typeface="Wingdings" panose="05000000000000000000" pitchFamily="2" charset="2"/>
                        <a:buNone/>
                        <a:tabLst/>
                        <a:defRPr/>
                      </a:pPr>
                      <a:endParaRPr kumimoji="0" lang="fr-FR" sz="1200" u="none" strike="noStrike" kern="1200" cap="none" spc="0" normalizeH="0" baseline="0" noProof="0" dirty="0">
                        <a:ln>
                          <a:noFill/>
                        </a:ln>
                        <a:effectLst/>
                        <a:uLnTx/>
                        <a:uFillTx/>
                      </a:endParaRPr>
                    </a:p>
                    <a:p>
                      <a:pPr marL="285750" marR="0" lvl="0" indent="-285750" algn="just" defTabSz="914400" rtl="0" eaLnBrk="1" fontAlgn="auto" latinLnBrk="0" hangingPunct="1">
                        <a:lnSpc>
                          <a:spcPct val="100000"/>
                        </a:lnSpc>
                        <a:spcBef>
                          <a:spcPts val="0"/>
                        </a:spcBef>
                        <a:spcAft>
                          <a:spcPts val="0"/>
                        </a:spcAft>
                        <a:buClr>
                          <a:srgbClr val="F79646">
                            <a:lumMod val="75000"/>
                          </a:srgbClr>
                        </a:buClr>
                        <a:buSzPct val="120000"/>
                        <a:buFont typeface="Wingdings" panose="05000000000000000000" pitchFamily="2" charset="2"/>
                        <a:buChar char="§"/>
                        <a:tabLst/>
                        <a:defRPr/>
                      </a:pPr>
                      <a:r>
                        <a:rPr kumimoji="0" lang="fr-FR" sz="1200" b="1" u="none" strike="noStrike" kern="1200" cap="none" spc="0" normalizeH="0" baseline="0" noProof="0" dirty="0">
                          <a:ln>
                            <a:noFill/>
                          </a:ln>
                          <a:solidFill>
                            <a:schemeClr val="tx1"/>
                          </a:solidFill>
                          <a:effectLst/>
                          <a:uLnTx/>
                          <a:uFillTx/>
                        </a:rPr>
                        <a:t>La nécessaire transparence pour les personnes concernées </a:t>
                      </a:r>
                      <a:r>
                        <a:rPr kumimoji="0" lang="fr-FR" sz="1200" u="none" strike="noStrike" kern="1200" cap="none" spc="0" normalizeH="0" baseline="0" noProof="0" dirty="0">
                          <a:ln>
                            <a:noFill/>
                          </a:ln>
                          <a:effectLst/>
                          <a:uLnTx/>
                          <a:uFillTx/>
                        </a:rPr>
                        <a:t>: information claire et complète de l'ensemble des parties prenantes, mise en place de modalités d'exercice des droits des personnes, loyauté de la collecte des données personnelles ; les principes de loyauté, de légitimité qui sous-tend l'ensemble des obligations. </a:t>
                      </a:r>
                    </a:p>
                    <a:p>
                      <a:pPr marL="171450" marR="0" lvl="0" indent="-171450" algn="just" defTabSz="914400" rtl="0" eaLnBrk="1" fontAlgn="auto" latinLnBrk="0" hangingPunct="1">
                        <a:lnSpc>
                          <a:spcPct val="100000"/>
                        </a:lnSpc>
                        <a:spcBef>
                          <a:spcPts val="0"/>
                        </a:spcBef>
                        <a:spcAft>
                          <a:spcPts val="0"/>
                        </a:spcAft>
                        <a:buClr>
                          <a:srgbClr val="F79646">
                            <a:lumMod val="75000"/>
                          </a:srgbClr>
                        </a:buClr>
                        <a:buSzPct val="120000"/>
                        <a:buFont typeface="Wingdings" panose="05000000000000000000" pitchFamily="2" charset="2"/>
                        <a:buChar char="§"/>
                        <a:tabLst/>
                        <a:defRPr/>
                      </a:pPr>
                      <a:endParaRPr kumimoji="0" lang="fr-FR" sz="1200" u="none" strike="noStrike" kern="1200" cap="none" spc="0" normalizeH="0" baseline="0" noProof="0" dirty="0">
                        <a:ln>
                          <a:noFill/>
                        </a:ln>
                        <a:effectLst/>
                        <a:uLnTx/>
                        <a:uFillTx/>
                      </a:endParaRPr>
                    </a:p>
                    <a:p>
                      <a:pPr marL="285750" marR="0" lvl="0" indent="-285750" algn="just" defTabSz="914400" rtl="0" eaLnBrk="1" fontAlgn="auto" latinLnBrk="0" hangingPunct="1">
                        <a:lnSpc>
                          <a:spcPct val="100000"/>
                        </a:lnSpc>
                        <a:spcBef>
                          <a:spcPts val="0"/>
                        </a:spcBef>
                        <a:spcAft>
                          <a:spcPts val="0"/>
                        </a:spcAft>
                        <a:buClr>
                          <a:srgbClr val="F79646">
                            <a:lumMod val="75000"/>
                          </a:srgbClr>
                        </a:buClr>
                        <a:buSzPct val="120000"/>
                        <a:buFont typeface="Wingdings" panose="05000000000000000000" pitchFamily="2" charset="2"/>
                        <a:buChar char="§"/>
                        <a:tabLst/>
                        <a:defRPr/>
                      </a:pPr>
                      <a:r>
                        <a:rPr kumimoji="0" lang="fr-FR" sz="1200" b="1" u="none" strike="noStrike" kern="1200" cap="none" spc="0" normalizeH="0" baseline="0" noProof="0" dirty="0">
                          <a:ln>
                            <a:noFill/>
                          </a:ln>
                          <a:solidFill>
                            <a:schemeClr val="tx1"/>
                          </a:solidFill>
                          <a:effectLst/>
                          <a:uLnTx/>
                          <a:uFillTx/>
                        </a:rPr>
                        <a:t>L'intérêt légitime du responsable de traitement </a:t>
                      </a:r>
                      <a:r>
                        <a:rPr kumimoji="0" lang="fr-FR" sz="1200" u="none" strike="noStrike" kern="1200" cap="none" spc="0" normalizeH="0" baseline="0" noProof="0" dirty="0">
                          <a:ln>
                            <a:noFill/>
                          </a:ln>
                          <a:effectLst/>
                          <a:uLnTx/>
                          <a:uFillTx/>
                        </a:rPr>
                        <a:t>ne vaut que si les droits des personnes sont garantis ; principe de minimisation des données, de proportionnalité des mesures prises au regard des risques présentés ainsi que nécessité du traitement démontrent la reconnaissance des intérêts des parties prenantes  et du respect du principe de légalité.</a:t>
                      </a:r>
                    </a:p>
                    <a:p>
                      <a:pPr marL="171450" marR="0" lvl="0" indent="-171450" algn="just" defTabSz="914400" rtl="0" eaLnBrk="1" fontAlgn="auto" latinLnBrk="0" hangingPunct="1">
                        <a:lnSpc>
                          <a:spcPct val="100000"/>
                        </a:lnSpc>
                        <a:spcBef>
                          <a:spcPts val="0"/>
                        </a:spcBef>
                        <a:spcAft>
                          <a:spcPts val="0"/>
                        </a:spcAft>
                        <a:buClr>
                          <a:srgbClr val="F79646">
                            <a:lumMod val="75000"/>
                          </a:srgbClr>
                        </a:buClr>
                        <a:buSzPct val="120000"/>
                        <a:buFont typeface="Wingdings" panose="05000000000000000000" pitchFamily="2" charset="2"/>
                        <a:buChar char="§"/>
                        <a:tabLst/>
                        <a:defRPr/>
                      </a:pPr>
                      <a:endParaRPr kumimoji="0" lang="fr-FR" sz="1200" u="none" strike="noStrike" kern="1200" cap="none" spc="0" normalizeH="0" baseline="0" noProof="0" dirty="0">
                        <a:ln>
                          <a:noFill/>
                        </a:ln>
                        <a:effectLst/>
                        <a:uLnTx/>
                        <a:uFillTx/>
                      </a:endParaRPr>
                    </a:p>
                    <a:p>
                      <a:pPr marL="285750" marR="0" lvl="0" indent="-285750" algn="just" defTabSz="914400" rtl="0" eaLnBrk="1" fontAlgn="auto" latinLnBrk="0" hangingPunct="1">
                        <a:lnSpc>
                          <a:spcPct val="100000"/>
                        </a:lnSpc>
                        <a:spcBef>
                          <a:spcPts val="0"/>
                        </a:spcBef>
                        <a:spcAft>
                          <a:spcPts val="0"/>
                        </a:spcAft>
                        <a:buClr>
                          <a:srgbClr val="F79646">
                            <a:lumMod val="75000"/>
                          </a:srgbClr>
                        </a:buClr>
                        <a:buSzPct val="120000"/>
                        <a:buFont typeface="Wingdings" panose="05000000000000000000" pitchFamily="2" charset="2"/>
                        <a:buChar char="§"/>
                        <a:tabLst/>
                        <a:defRPr/>
                      </a:pPr>
                      <a:r>
                        <a:rPr kumimoji="0" lang="fr-FR" sz="1200" b="1" u="none" strike="noStrike" kern="1200" cap="none" spc="0" normalizeH="0" baseline="0" noProof="0" dirty="0">
                          <a:ln>
                            <a:noFill/>
                          </a:ln>
                          <a:solidFill>
                            <a:schemeClr val="tx1"/>
                          </a:solidFill>
                          <a:effectLst/>
                          <a:uLnTx/>
                          <a:uFillTx/>
                        </a:rPr>
                        <a:t>Droits</a:t>
                      </a:r>
                      <a:r>
                        <a:rPr kumimoji="0" lang="fr-FR" sz="1200" u="none" strike="noStrike" kern="1200" cap="none" spc="0" normalizeH="0" baseline="0" noProof="0" dirty="0">
                          <a:ln>
                            <a:noFill/>
                          </a:ln>
                          <a:effectLst/>
                          <a:uLnTx/>
                          <a:uFillTx/>
                        </a:rPr>
                        <a:t> consacrés par la </a:t>
                      </a:r>
                      <a:r>
                        <a:rPr kumimoji="0" lang="fr-FR" sz="1200" b="1" u="none" strike="noStrike" kern="1200" cap="none" spc="0" normalizeH="0" baseline="0" noProof="0" dirty="0">
                          <a:ln>
                            <a:noFill/>
                          </a:ln>
                          <a:effectLst/>
                          <a:uLnTx/>
                          <a:uFillTx/>
                        </a:rPr>
                        <a:t>Charte européenne des droits fondamentaux </a:t>
                      </a:r>
                      <a:r>
                        <a:rPr kumimoji="0" lang="fr-FR" sz="1200" b="0" u="none" strike="noStrike" kern="1200" cap="none" spc="0" normalizeH="0" baseline="0" noProof="0" dirty="0">
                          <a:ln>
                            <a:noFill/>
                          </a:ln>
                          <a:effectLst/>
                          <a:uLnTx/>
                          <a:uFillTx/>
                        </a:rPr>
                        <a:t>de 2008 </a:t>
                      </a:r>
                      <a:r>
                        <a:rPr kumimoji="0" lang="fr-FR" sz="1200" u="none" strike="noStrike" kern="1200" cap="none" spc="0" normalizeH="0" baseline="0" noProof="0" dirty="0">
                          <a:ln>
                            <a:noFill/>
                          </a:ln>
                          <a:effectLst/>
                          <a:uLnTx/>
                          <a:uFillTx/>
                        </a:rPr>
                        <a:t>pour l’"</a:t>
                      </a:r>
                      <a:r>
                        <a:rPr kumimoji="0" lang="fr-FR" sz="1200" i="1" u="none" strike="noStrike" kern="1200" cap="none" spc="0" normalizeH="0" baseline="0" noProof="0" dirty="0">
                          <a:ln>
                            <a:noFill/>
                          </a:ln>
                          <a:effectLst/>
                          <a:uLnTx/>
                          <a:uFillTx/>
                        </a:rPr>
                        <a:t>homo numericus</a:t>
                      </a:r>
                      <a:r>
                        <a:rPr kumimoji="0" lang="fr-FR" sz="1200" u="none" strike="noStrike" kern="1200" cap="none" spc="0" normalizeH="0" baseline="0" noProof="0" dirty="0">
                          <a:ln>
                            <a:noFill/>
                          </a:ln>
                          <a:effectLst/>
                          <a:uLnTx/>
                          <a:uFillTx/>
                        </a:rPr>
                        <a:t>", renforcés par </a:t>
                      </a:r>
                      <a:r>
                        <a:rPr kumimoji="0" lang="fr-FR" sz="1200" b="0" u="none" strike="noStrike" kern="1200" cap="none" spc="0" normalizeH="0" baseline="0" noProof="0" dirty="0">
                          <a:ln>
                            <a:noFill/>
                          </a:ln>
                          <a:effectLst/>
                          <a:uLnTx/>
                          <a:uFillTx/>
                        </a:rPr>
                        <a:t>le</a:t>
                      </a:r>
                      <a:r>
                        <a:rPr kumimoji="0" lang="fr-FR" sz="1200" b="1" u="none" strike="noStrike" kern="1200" cap="none" spc="0" normalizeH="0" baseline="0" noProof="0" dirty="0">
                          <a:ln>
                            <a:noFill/>
                          </a:ln>
                          <a:effectLst/>
                          <a:uLnTx/>
                          <a:uFillTx/>
                        </a:rPr>
                        <a:t> RGPD </a:t>
                      </a:r>
                      <a:r>
                        <a:rPr kumimoji="0" lang="fr-FR" sz="1200" u="none" strike="noStrike" kern="1200" cap="none" spc="0" normalizeH="0" baseline="0" noProof="0" dirty="0">
                          <a:ln>
                            <a:noFill/>
                          </a:ln>
                          <a:effectLst/>
                          <a:uLnTx/>
                          <a:uFillTx/>
                        </a:rPr>
                        <a:t>(droit à l’information, à la portabilité, au déréférencement, de s’opposer ou de consentir à un traitement…)</a:t>
                      </a:r>
                    </a:p>
                    <a:p>
                      <a:pPr marL="171450" marR="0" lvl="0" indent="-171450" algn="just" defTabSz="914400" rtl="0" eaLnBrk="1" fontAlgn="auto" latinLnBrk="0" hangingPunct="1">
                        <a:lnSpc>
                          <a:spcPct val="100000"/>
                        </a:lnSpc>
                        <a:spcBef>
                          <a:spcPts val="0"/>
                        </a:spcBef>
                        <a:spcAft>
                          <a:spcPts val="0"/>
                        </a:spcAft>
                        <a:buClr>
                          <a:srgbClr val="F79646">
                            <a:lumMod val="75000"/>
                          </a:srgbClr>
                        </a:buClr>
                        <a:buSzPct val="120000"/>
                        <a:buFont typeface="Wingdings" panose="05000000000000000000" pitchFamily="2" charset="2"/>
                        <a:buChar char="§"/>
                        <a:tabLst/>
                        <a:defRPr/>
                      </a:pPr>
                      <a:endParaRPr kumimoji="0" lang="fr-FR" sz="1200" u="none" strike="noStrike" kern="1200" cap="none" spc="0" normalizeH="0" baseline="0" noProof="0" dirty="0">
                        <a:ln>
                          <a:noFill/>
                        </a:ln>
                        <a:effectLst/>
                        <a:uLnTx/>
                        <a:uFillTx/>
                      </a:endParaRPr>
                    </a:p>
                    <a:p>
                      <a:pPr marL="285750" marR="0" lvl="0" indent="-285750" algn="just" defTabSz="914400" rtl="0" eaLnBrk="1" fontAlgn="auto" latinLnBrk="0" hangingPunct="1">
                        <a:lnSpc>
                          <a:spcPct val="100000"/>
                        </a:lnSpc>
                        <a:spcBef>
                          <a:spcPts val="0"/>
                        </a:spcBef>
                        <a:spcAft>
                          <a:spcPts val="0"/>
                        </a:spcAft>
                        <a:buClr>
                          <a:srgbClr val="F79646">
                            <a:lumMod val="75000"/>
                          </a:srgbClr>
                        </a:buClr>
                        <a:buSzPct val="120000"/>
                        <a:buFont typeface="Wingdings" panose="05000000000000000000" pitchFamily="2" charset="2"/>
                        <a:buChar char="§"/>
                        <a:tabLst/>
                        <a:defRPr/>
                      </a:pPr>
                      <a:r>
                        <a:rPr kumimoji="0" lang="fr-FR" sz="1200" b="1" u="none" strike="noStrike" kern="1200" cap="none" spc="0" normalizeH="0" baseline="0" noProof="0" dirty="0">
                          <a:ln>
                            <a:noFill/>
                          </a:ln>
                          <a:solidFill>
                            <a:schemeClr val="tx1"/>
                          </a:solidFill>
                          <a:effectLst/>
                          <a:uLnTx/>
                          <a:uFillTx/>
                          <a:latin typeface="+mn-lt"/>
                          <a:ea typeface="+mn-ea"/>
                          <a:cs typeface="+mn-cs"/>
                        </a:rPr>
                        <a:t>Elaboration de principes de protection des données au niveau mondial </a:t>
                      </a:r>
                      <a:r>
                        <a:rPr kumimoji="0" lang="fr-FR" sz="1200" u="none" strike="noStrike" kern="1200" cap="none" spc="0" normalizeH="0" baseline="0" noProof="0" dirty="0">
                          <a:ln>
                            <a:noFill/>
                          </a:ln>
                          <a:effectLst/>
                          <a:uLnTx/>
                          <a:uFillTx/>
                        </a:rPr>
                        <a:t>(travaux au niveau de l’ONU, de l'OCDE, du Conseil de l'Europe)</a:t>
                      </a:r>
                      <a:endParaRPr lang="fr-FR" dirty="0"/>
                    </a:p>
                  </a:txBody>
                  <a:tcP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94969421"/>
                  </a:ext>
                </a:extLst>
              </a:tr>
            </a:tbl>
          </a:graphicData>
        </a:graphic>
      </p:graphicFrame>
    </p:spTree>
    <p:extLst>
      <p:ext uri="{BB962C8B-B14F-4D97-AF65-F5344CB8AC3E}">
        <p14:creationId xmlns:p14="http://schemas.microsoft.com/office/powerpoint/2010/main" val="2985465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75520" y="260648"/>
            <a:ext cx="8296696" cy="751563"/>
          </a:xfrm>
        </p:spPr>
        <p:txBody>
          <a:bodyPr>
            <a:normAutofit fontScale="90000"/>
          </a:bodyPr>
          <a:lstStyle/>
          <a:p>
            <a:pPr lvl="0" algn="ctr" eaLnBrk="0" fontAlgn="base" hangingPunct="0">
              <a:spcAft>
                <a:spcPct val="0"/>
              </a:spcAft>
            </a:pPr>
            <a:r>
              <a:rPr lang="fr-FR" sz="2400" dirty="0">
                <a:solidFill>
                  <a:srgbClr val="004A99"/>
                </a:solidFill>
                <a:ea typeface="+mn-ea"/>
                <a:sym typeface="Century Gothic" panose="020B0502020202020204" pitchFamily="34" charset="0"/>
              </a:rPr>
              <a:t>3. Similarité des principes et des outils utilisés </a:t>
            </a:r>
            <a:br>
              <a:rPr lang="fr-FR" sz="2400" dirty="0">
                <a:solidFill>
                  <a:srgbClr val="004A99"/>
                </a:solidFill>
                <a:ea typeface="+mn-ea"/>
                <a:sym typeface="Century Gothic" panose="020B0502020202020204" pitchFamily="34" charset="0"/>
              </a:rPr>
            </a:br>
            <a:r>
              <a:rPr lang="fr-FR" sz="2400" dirty="0">
                <a:solidFill>
                  <a:srgbClr val="004A99"/>
                </a:solidFill>
                <a:ea typeface="+mn-ea"/>
                <a:sym typeface="Century Gothic" panose="020B0502020202020204" pitchFamily="34" charset="0"/>
              </a:rPr>
              <a:t>pour la déclinaison opérationnelle du RGPD et de la RSE </a:t>
            </a:r>
            <a:endParaRPr lang="fr-FR" sz="1800" i="1" dirty="0">
              <a:latin typeface="Times New Roman" panose="02020603050405020304" pitchFamily="18" charset="0"/>
              <a:cs typeface="Times New Roman" panose="02020603050405020304" pitchFamily="18" charset="0"/>
            </a:endParaRPr>
          </a:p>
        </p:txBody>
      </p:sp>
      <p:sp>
        <p:nvSpPr>
          <p:cNvPr id="3" name="Espace réservé du numéro de diapositive 2"/>
          <p:cNvSpPr>
            <a:spLocks noGrp="1"/>
          </p:cNvSpPr>
          <p:nvPr>
            <p:ph type="sldNum" sz="quarter" idx="12"/>
          </p:nvPr>
        </p:nvSpPr>
        <p:spPr>
          <a:xfrm>
            <a:off x="10944144" y="6479297"/>
            <a:ext cx="1056117" cy="28803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950AB3-21AA-46C0-83BB-3060DB5EBE6B}" type="slidenum">
              <a:rPr kumimoji="0" lang="fr-FR" sz="1050" b="1" i="0" u="none" strike="noStrike" kern="1200" cap="none" spc="0" normalizeH="0" baseline="0" noProof="0" smtClean="0">
                <a:ln>
                  <a:noFill/>
                </a:ln>
                <a:solidFill>
                  <a:prstClr val="white"/>
                </a:solidFill>
                <a:effectLst/>
                <a:uLnTx/>
                <a:uFillTx/>
                <a:latin typeface="open sans "/>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050" b="1" i="0" u="none" strike="noStrike" kern="1200" cap="none" spc="0" normalizeH="0" baseline="0" noProof="0" dirty="0">
              <a:ln>
                <a:noFill/>
              </a:ln>
              <a:solidFill>
                <a:prstClr val="white"/>
              </a:solidFill>
              <a:effectLst/>
              <a:uLnTx/>
              <a:uFillTx/>
              <a:latin typeface="open sans "/>
              <a:ea typeface="+mn-ea"/>
              <a:cs typeface="Arial" pitchFamily="34" charset="0"/>
            </a:endParaRPr>
          </a:p>
        </p:txBody>
      </p:sp>
      <p:sp>
        <p:nvSpPr>
          <p:cNvPr id="7" name="Espace réservé du pied de page 7">
            <a:extLst>
              <a:ext uri="{FF2B5EF4-FFF2-40B4-BE49-F238E27FC236}">
                <a16:creationId xmlns:a16="http://schemas.microsoft.com/office/drawing/2014/main" id="{5A575E2A-3E58-440A-8AE0-61858B62B25E}"/>
              </a:ext>
            </a:extLst>
          </p:cNvPr>
          <p:cNvSpPr txBox="1">
            <a:spLocks/>
          </p:cNvSpPr>
          <p:nvPr/>
        </p:nvSpPr>
        <p:spPr>
          <a:xfrm>
            <a:off x="3359696" y="6402282"/>
            <a:ext cx="6120680" cy="26161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FFFFFF"/>
                </a:solidFill>
                <a:effectLst/>
                <a:uLnTx/>
                <a:uFillTx/>
                <a:latin typeface="open sans "/>
                <a:ea typeface="+mn-ea"/>
                <a:cs typeface="+mn-cs"/>
              </a:rPr>
              <a:t>Sophie NERBONNE – Directrice chargée de co-régulation économique</a:t>
            </a:r>
            <a:endParaRPr kumimoji="0" lang="fr-FR" sz="1400" b="1" i="0" u="none" strike="noStrike" kern="1200" cap="none" spc="0" normalizeH="0" baseline="0" noProof="0" dirty="0">
              <a:ln>
                <a:noFill/>
              </a:ln>
              <a:solidFill>
                <a:srgbClr val="FFFFFF"/>
              </a:solidFill>
              <a:effectLst/>
              <a:uLnTx/>
              <a:uFillTx/>
              <a:latin typeface="open sans "/>
              <a:ea typeface="+mn-ea"/>
              <a:cs typeface="+mn-cs"/>
            </a:endParaRPr>
          </a:p>
        </p:txBody>
      </p:sp>
      <p:graphicFrame>
        <p:nvGraphicFramePr>
          <p:cNvPr id="5" name="Diagramme 4">
            <a:extLst>
              <a:ext uri="{FF2B5EF4-FFF2-40B4-BE49-F238E27FC236}">
                <a16:creationId xmlns:a16="http://schemas.microsoft.com/office/drawing/2014/main" id="{81625ECC-4EE3-43E3-8EB8-A3BA39149EAC}"/>
              </a:ext>
            </a:extLst>
          </p:cNvPr>
          <p:cNvGraphicFramePr/>
          <p:nvPr>
            <p:extLst>
              <p:ext uri="{D42A27DB-BD31-4B8C-83A1-F6EECF244321}">
                <p14:modId xmlns:p14="http://schemas.microsoft.com/office/powerpoint/2010/main" val="995560257"/>
              </p:ext>
            </p:extLst>
          </p:nvPr>
        </p:nvGraphicFramePr>
        <p:xfrm>
          <a:off x="1947652" y="1988840"/>
          <a:ext cx="8296696"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ZoneTexte 3">
            <a:extLst>
              <a:ext uri="{FF2B5EF4-FFF2-40B4-BE49-F238E27FC236}">
                <a16:creationId xmlns:a16="http://schemas.microsoft.com/office/drawing/2014/main" id="{7EC73910-7D7F-4F7C-AF4C-77389A9E40E0}"/>
              </a:ext>
            </a:extLst>
          </p:cNvPr>
          <p:cNvSpPr txBox="1"/>
          <p:nvPr/>
        </p:nvSpPr>
        <p:spPr>
          <a:xfrm>
            <a:off x="4223792" y="1269693"/>
            <a:ext cx="3096344" cy="461665"/>
          </a:xfrm>
          <a:prstGeom prst="rect">
            <a:avLst/>
          </a:prstGeom>
          <a:noFill/>
        </p:spPr>
        <p:txBody>
          <a:bodyPr wrap="square" rtlCol="0">
            <a:spAutoFit/>
          </a:bodyPr>
          <a:lstStyle/>
          <a:p>
            <a:pPr algn="ctr"/>
            <a:r>
              <a:rPr lang="fr-FR" sz="2400" b="1" dirty="0">
                <a:solidFill>
                  <a:srgbClr val="006600"/>
                </a:solidFill>
                <a:cs typeface="Arial" panose="020B0604020202020204" pitchFamily="34" charset="0"/>
              </a:rPr>
              <a:t>Pour les outils</a:t>
            </a:r>
          </a:p>
        </p:txBody>
      </p:sp>
    </p:spTree>
    <p:extLst>
      <p:ext uri="{BB962C8B-B14F-4D97-AF65-F5344CB8AC3E}">
        <p14:creationId xmlns:p14="http://schemas.microsoft.com/office/powerpoint/2010/main" val="1369628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991544" y="482140"/>
            <a:ext cx="9936709" cy="426580"/>
          </a:xfrm>
        </p:spPr>
        <p:txBody>
          <a:bodyPr>
            <a:normAutofit fontScale="90000"/>
          </a:bodyPr>
          <a:lstStyle/>
          <a:p>
            <a:pPr lvl="0" algn="r" eaLnBrk="0" fontAlgn="base" hangingPunct="0">
              <a:spcAft>
                <a:spcPct val="0"/>
              </a:spcAft>
            </a:pPr>
            <a:r>
              <a:rPr lang="fr-FR" sz="2400" dirty="0">
                <a:solidFill>
                  <a:srgbClr val="004A99"/>
                </a:solidFill>
                <a:ea typeface="+mn-ea"/>
                <a:sym typeface="Century Gothic" panose="020B0502020202020204" pitchFamily="34" charset="0"/>
              </a:rPr>
              <a:t>Plan d’action CNIL pour une finance responsable intégrant le RGPD</a:t>
            </a:r>
            <a:endParaRPr lang="fr-FR" sz="1800" i="1" dirty="0">
              <a:latin typeface="Times New Roman" panose="02020603050405020304" pitchFamily="18" charset="0"/>
              <a:cs typeface="Times New Roman" panose="02020603050405020304" pitchFamily="18" charset="0"/>
            </a:endParaRPr>
          </a:p>
        </p:txBody>
      </p:sp>
      <p:sp>
        <p:nvSpPr>
          <p:cNvPr id="3" name="Espace réservé du numéro de diapositive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950AB3-21AA-46C0-83BB-3060DB5EBE6B}" type="slidenum">
              <a:rPr kumimoji="0" lang="fr-FR" sz="1050" b="1" i="0" u="none" strike="noStrike" kern="1200" cap="none" spc="0" normalizeH="0" baseline="0" noProof="0" smtClean="0">
                <a:ln>
                  <a:noFill/>
                </a:ln>
                <a:solidFill>
                  <a:prstClr val="white"/>
                </a:solidFill>
                <a:effectLst/>
                <a:uLnTx/>
                <a:uFillTx/>
                <a:latin typeface="open sans "/>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050" b="1" i="0" u="none" strike="noStrike" kern="1200" cap="none" spc="0" normalizeH="0" baseline="0" noProof="0" dirty="0">
              <a:ln>
                <a:noFill/>
              </a:ln>
              <a:solidFill>
                <a:prstClr val="white"/>
              </a:solidFill>
              <a:effectLst/>
              <a:uLnTx/>
              <a:uFillTx/>
              <a:latin typeface="open sans "/>
              <a:ea typeface="+mn-ea"/>
              <a:cs typeface="Arial" pitchFamily="34" charset="0"/>
            </a:endParaRPr>
          </a:p>
        </p:txBody>
      </p:sp>
      <p:sp>
        <p:nvSpPr>
          <p:cNvPr id="7" name="Espace réservé du pied de page 7">
            <a:extLst>
              <a:ext uri="{FF2B5EF4-FFF2-40B4-BE49-F238E27FC236}">
                <a16:creationId xmlns:a16="http://schemas.microsoft.com/office/drawing/2014/main" id="{5A575E2A-3E58-440A-8AE0-61858B62B25E}"/>
              </a:ext>
            </a:extLst>
          </p:cNvPr>
          <p:cNvSpPr txBox="1">
            <a:spLocks/>
          </p:cNvSpPr>
          <p:nvPr/>
        </p:nvSpPr>
        <p:spPr>
          <a:xfrm>
            <a:off x="3359696" y="6402282"/>
            <a:ext cx="6120680" cy="26161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FFFFFF"/>
                </a:solidFill>
                <a:effectLst/>
                <a:uLnTx/>
                <a:uFillTx/>
                <a:latin typeface="open sans "/>
                <a:ea typeface="+mn-ea"/>
                <a:cs typeface="+mn-cs"/>
              </a:rPr>
              <a:t>Sophie NERBONNE – Directrice chargée de co-régulation économique</a:t>
            </a:r>
            <a:endParaRPr kumimoji="0" lang="fr-FR" sz="1400" b="1" i="0" u="none" strike="noStrike" kern="1200" cap="none" spc="0" normalizeH="0" baseline="0" noProof="0" dirty="0">
              <a:ln>
                <a:noFill/>
              </a:ln>
              <a:solidFill>
                <a:srgbClr val="FFFFFF"/>
              </a:solidFill>
              <a:effectLst/>
              <a:uLnTx/>
              <a:uFillTx/>
              <a:latin typeface="open sans "/>
              <a:ea typeface="+mn-ea"/>
              <a:cs typeface="+mn-cs"/>
            </a:endParaRPr>
          </a:p>
        </p:txBody>
      </p:sp>
      <p:sp>
        <p:nvSpPr>
          <p:cNvPr id="4" name="Rectangle 3">
            <a:extLst>
              <a:ext uri="{FF2B5EF4-FFF2-40B4-BE49-F238E27FC236}">
                <a16:creationId xmlns:a16="http://schemas.microsoft.com/office/drawing/2014/main" id="{F50D9443-0771-4C2B-87F2-240023BD6B88}"/>
              </a:ext>
            </a:extLst>
          </p:cNvPr>
          <p:cNvSpPr/>
          <p:nvPr/>
        </p:nvSpPr>
        <p:spPr>
          <a:xfrm>
            <a:off x="623392" y="1556792"/>
            <a:ext cx="10728797" cy="4370427"/>
          </a:xfrm>
          <a:prstGeom prst="rect">
            <a:avLst/>
          </a:prstGeom>
        </p:spPr>
        <p:txBody>
          <a:bodyPr wrap="square">
            <a:spAutoFit/>
          </a:bodyPr>
          <a:lstStyle/>
          <a:p>
            <a:pPr>
              <a:spcAft>
                <a:spcPts val="0"/>
              </a:spcAft>
            </a:pPr>
            <a:r>
              <a:rPr lang="fr-FR" b="1" u="sng" dirty="0">
                <a:solidFill>
                  <a:srgbClr val="006600"/>
                </a:solidFill>
                <a:latin typeface="Arial" panose="020B0604020202020204" pitchFamily="34" charset="0"/>
                <a:ea typeface="Calibri" panose="020F0502020204030204" pitchFamily="34" charset="0"/>
                <a:cs typeface="Arial" panose="020B0604020202020204" pitchFamily="34" charset="0"/>
              </a:rPr>
              <a:t>Contribution aux travaux européens sur le volet régulation</a:t>
            </a:r>
            <a:r>
              <a:rPr lang="fr-FR" b="1"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fr-FR" b="1" dirty="0">
                <a:latin typeface="Arial" panose="020B0604020202020204" pitchFamily="34" charset="0"/>
                <a:ea typeface="Calibri" panose="020F0502020204030204" pitchFamily="34" charset="0"/>
                <a:cs typeface="Arial" panose="020B0604020202020204" pitchFamily="34" charset="0"/>
              </a:rPr>
              <a:t> </a:t>
            </a:r>
            <a:endParaRPr lang="fr-FR" dirty="0">
              <a:latin typeface="Arial" panose="020B0604020202020204" pitchFamily="34" charset="0"/>
              <a:ea typeface="Calibri" panose="020F0502020204030204" pitchFamily="34" charset="0"/>
              <a:cs typeface="Arial" panose="020B0604020202020204" pitchFamily="34" charset="0"/>
            </a:endParaRPr>
          </a:p>
          <a:p>
            <a:pPr marL="285750" lvl="0" indent="-285750" algn="just">
              <a:spcAft>
                <a:spcPts val="0"/>
              </a:spcAft>
              <a:buClr>
                <a:schemeClr val="accent6">
                  <a:lumMod val="75000"/>
                </a:schemeClr>
              </a:buClr>
              <a:buFont typeface="Wingdings" panose="05000000000000000000" pitchFamily="2" charset="2"/>
              <a:buChar char="¦"/>
            </a:pPr>
            <a:r>
              <a:rPr lang="fr-FR" sz="1600" b="1" dirty="0">
                <a:solidFill>
                  <a:srgbClr val="004A99"/>
                </a:solidFill>
                <a:latin typeface="Arial" panose="020B0604020202020204" pitchFamily="34" charset="0"/>
                <a:ea typeface="Times New Roman" panose="02020603050405020304" pitchFamily="18" charset="0"/>
                <a:cs typeface="Arial" panose="020B0604020202020204" pitchFamily="34" charset="0"/>
              </a:rPr>
              <a:t>En 2020, sur la mise à jour de la DINF/CSRD </a:t>
            </a:r>
            <a:r>
              <a:rPr lang="fr-FR" sz="1600" b="1" dirty="0">
                <a:latin typeface="Arial" panose="020B0604020202020204" pitchFamily="34" charset="0"/>
                <a:ea typeface="Times New Roman" panose="02020603050405020304" pitchFamily="18" charset="0"/>
                <a:cs typeface="Arial" panose="020B0604020202020204" pitchFamily="34" charset="0"/>
              </a:rPr>
              <a:t>: </a:t>
            </a:r>
            <a:r>
              <a:rPr lang="fr-FR" sz="1600" dirty="0">
                <a:latin typeface="Arial" panose="020B0604020202020204" pitchFamily="34" charset="0"/>
                <a:ea typeface="Times New Roman" panose="02020603050405020304" pitchFamily="18" charset="0"/>
                <a:cs typeface="Arial" panose="020B0604020202020204" pitchFamily="34" charset="0"/>
              </a:rPr>
              <a:t>consultation publique ayant précédé la  Directive sur les rapports de développement durable des entreprises (CSRD qui consacre le principe de la double matérialité (impacts de l’environnement sur l’entreprise et de l’entreprise sur son environnement), prévoit que l’information non-financière doit servir les besoins de toutes les parties prenantes et complète l’approche ESG sur les dimensions stratégie/modèle d’affaires et gouvernance) </a:t>
            </a:r>
          </a:p>
          <a:p>
            <a:pPr lvl="0" algn="just">
              <a:spcAft>
                <a:spcPts val="0"/>
              </a:spcAft>
            </a:pPr>
            <a:endParaRPr lang="fr-FR" sz="1600" dirty="0">
              <a:latin typeface="Arial" panose="020B0604020202020204" pitchFamily="34" charset="0"/>
              <a:ea typeface="Calibri" panose="020F0502020204030204" pitchFamily="34" charset="0"/>
              <a:cs typeface="Arial" panose="020B0604020202020204" pitchFamily="34" charset="0"/>
            </a:endParaRPr>
          </a:p>
          <a:p>
            <a:pPr lvl="0" algn="just">
              <a:spcAft>
                <a:spcPts val="0"/>
              </a:spcAft>
            </a:pPr>
            <a:endParaRPr lang="fr-FR" sz="1600" dirty="0">
              <a:latin typeface="Arial" panose="020B0604020202020204" pitchFamily="34" charset="0"/>
              <a:ea typeface="Calibri" panose="020F0502020204030204" pitchFamily="34" charset="0"/>
              <a:cs typeface="Arial" panose="020B0604020202020204" pitchFamily="34" charset="0"/>
            </a:endParaRPr>
          </a:p>
          <a:p>
            <a:pPr marL="285750" lvl="0" indent="-285750" algn="just">
              <a:spcAft>
                <a:spcPts val="0"/>
              </a:spcAft>
              <a:buClr>
                <a:schemeClr val="accent6">
                  <a:lumMod val="75000"/>
                </a:schemeClr>
              </a:buClr>
              <a:buFont typeface="Wingdings" panose="05000000000000000000" pitchFamily="2" charset="2"/>
              <a:buChar char="¦"/>
            </a:pPr>
            <a:r>
              <a:rPr lang="fr-FR" sz="1600" b="1" dirty="0">
                <a:solidFill>
                  <a:srgbClr val="004A99"/>
                </a:solidFill>
                <a:latin typeface="Arial" panose="020B0604020202020204" pitchFamily="34" charset="0"/>
                <a:ea typeface="Times New Roman" panose="02020603050405020304" pitchFamily="18" charset="0"/>
                <a:cs typeface="Arial" panose="020B0604020202020204" pitchFamily="34" charset="0"/>
              </a:rPr>
              <a:t>En 2022, sur le référentiel standardisé de reporting extra-financier </a:t>
            </a:r>
            <a:r>
              <a:rPr lang="fr-FR" sz="1600" dirty="0">
                <a:latin typeface="Arial" panose="020B0604020202020204" pitchFamily="34" charset="0"/>
                <a:ea typeface="Times New Roman" panose="02020603050405020304" pitchFamily="18" charset="0"/>
                <a:cs typeface="Arial" panose="020B0604020202020204" pitchFamily="34" charset="0"/>
              </a:rPr>
              <a:t>(remédier à la multiplicité des méthodes et critères : </a:t>
            </a:r>
            <a:r>
              <a:rPr lang="fr-FR" sz="1600" b="1" dirty="0">
                <a:solidFill>
                  <a:srgbClr val="004A99"/>
                </a:solidFill>
                <a:latin typeface="Arial" panose="020B0604020202020204" pitchFamily="34" charset="0"/>
                <a:ea typeface="Times New Roman" panose="02020603050405020304" pitchFamily="18" charset="0"/>
                <a:cs typeface="Arial" panose="020B0604020202020204" pitchFamily="34" charset="0"/>
              </a:rPr>
              <a:t>propositions de la Cnil pour une prise en compte renforcée de la vie privée et de la protection des données, notamment sous l’angle « gouvernance</a:t>
            </a:r>
            <a:r>
              <a:rPr lang="fr-FR" sz="1600" dirty="0">
                <a:solidFill>
                  <a:srgbClr val="004A99"/>
                </a:solidFill>
                <a:latin typeface="Arial" panose="020B0604020202020204" pitchFamily="34" charset="0"/>
                <a:ea typeface="Times New Roman" panose="02020603050405020304" pitchFamily="18" charset="0"/>
                <a:cs typeface="Arial" panose="020B0604020202020204" pitchFamily="34" charset="0"/>
              </a:rPr>
              <a:t> </a:t>
            </a:r>
            <a:r>
              <a:rPr lang="fr-FR" sz="1600" b="1" dirty="0">
                <a:solidFill>
                  <a:srgbClr val="004A99"/>
                </a:solidFill>
                <a:latin typeface="Arial" panose="020B0604020202020204" pitchFamily="34" charset="0"/>
                <a:ea typeface="Times New Roman" panose="02020603050405020304" pitchFamily="18" charset="0"/>
                <a:cs typeface="Arial" panose="020B0604020202020204" pitchFamily="34" charset="0"/>
              </a:rPr>
              <a:t>»</a:t>
            </a:r>
            <a:r>
              <a:rPr lang="fr-FR" sz="1600" dirty="0">
                <a:latin typeface="Arial" panose="020B0604020202020204" pitchFamily="34" charset="0"/>
                <a:ea typeface="Times New Roman" panose="02020603050405020304" pitchFamily="18" charset="0"/>
                <a:cs typeface="Arial" panose="020B0604020202020204" pitchFamily="34" charset="0"/>
              </a:rPr>
              <a:t> qui permettrait :</a:t>
            </a:r>
          </a:p>
          <a:p>
            <a:pPr lvl="0" algn="just">
              <a:spcAft>
                <a:spcPts val="0"/>
              </a:spcAft>
            </a:pPr>
            <a:endParaRPr lang="fr-FR" sz="1600" dirty="0">
              <a:latin typeface="Arial" panose="020B0604020202020204" pitchFamily="34" charset="0"/>
              <a:ea typeface="Calibri" panose="020F0502020204030204" pitchFamily="34" charset="0"/>
              <a:cs typeface="Arial" panose="020B0604020202020204" pitchFamily="34" charset="0"/>
            </a:endParaRPr>
          </a:p>
          <a:p>
            <a:pPr marL="742950" lvl="1" indent="-285750" algn="just">
              <a:spcAft>
                <a:spcPts val="0"/>
              </a:spcAft>
              <a:buClr>
                <a:srgbClr val="006600"/>
              </a:buClr>
              <a:buFont typeface="Wingdings 3" panose="05040102010807070707" pitchFamily="18" charset="2"/>
              <a:buChar char=""/>
            </a:pPr>
            <a:r>
              <a:rPr lang="fr-FR" sz="1600" dirty="0">
                <a:latin typeface="Arial" panose="020B0604020202020204" pitchFamily="34" charset="0"/>
                <a:ea typeface="Times New Roman" panose="02020603050405020304" pitchFamily="18" charset="0"/>
                <a:cs typeface="Arial" panose="020B0604020202020204" pitchFamily="34" charset="0"/>
              </a:rPr>
              <a:t>D’acter le fait que ce thème est déjà largement pris en compte dans les nomenclatures existantes et valorisé par certains DPEF.  </a:t>
            </a:r>
            <a:endParaRPr lang="fr-FR" sz="1600" dirty="0">
              <a:latin typeface="Arial" panose="020B0604020202020204" pitchFamily="34" charset="0"/>
              <a:ea typeface="Calibri" panose="020F0502020204030204" pitchFamily="34" charset="0"/>
              <a:cs typeface="Arial" panose="020B0604020202020204" pitchFamily="34" charset="0"/>
            </a:endParaRPr>
          </a:p>
          <a:p>
            <a:pPr marL="742950" lvl="1" indent="-285750" algn="just">
              <a:spcAft>
                <a:spcPts val="0"/>
              </a:spcAft>
              <a:buClr>
                <a:srgbClr val="006600"/>
              </a:buClr>
              <a:buFont typeface="Wingdings 3" panose="05040102010807070707" pitchFamily="18" charset="2"/>
              <a:buChar char=""/>
            </a:pPr>
            <a:r>
              <a:rPr lang="fr-FR" sz="1600" dirty="0">
                <a:latin typeface="Arial" panose="020B0604020202020204" pitchFamily="34" charset="0"/>
                <a:ea typeface="Times New Roman" panose="02020603050405020304" pitchFamily="18" charset="0"/>
                <a:cs typeface="Arial" panose="020B0604020202020204" pitchFamily="34" charset="0"/>
              </a:rPr>
              <a:t>De valoriser les dépenses de conformité au RGPD qui ont déjà été engagées par les entreprises. </a:t>
            </a:r>
            <a:endParaRPr lang="fr-FR" sz="1600"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fr-FR" dirty="0">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1617799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711624" y="194108"/>
            <a:ext cx="9216629" cy="696782"/>
          </a:xfrm>
        </p:spPr>
        <p:txBody>
          <a:bodyPr>
            <a:normAutofit fontScale="90000"/>
          </a:bodyPr>
          <a:lstStyle/>
          <a:p>
            <a:pPr lvl="0" algn="r" eaLnBrk="0" fontAlgn="base" hangingPunct="0">
              <a:spcAft>
                <a:spcPct val="0"/>
              </a:spcAft>
            </a:pPr>
            <a:r>
              <a:rPr lang="fr-FR" sz="2400" dirty="0">
                <a:solidFill>
                  <a:srgbClr val="004A99"/>
                </a:solidFill>
                <a:ea typeface="+mn-ea"/>
                <a:sym typeface="Century Gothic" panose="020B0502020202020204" pitchFamily="34" charset="0"/>
              </a:rPr>
              <a:t>Plan d’action CNIL pour une finance responsable intégrant le RGPD</a:t>
            </a:r>
            <a:br>
              <a:rPr lang="fr-FR" sz="2400" dirty="0">
                <a:solidFill>
                  <a:srgbClr val="004A99"/>
                </a:solidFill>
                <a:ea typeface="+mn-ea"/>
                <a:sym typeface="Century Gothic" panose="020B0502020202020204" pitchFamily="34" charset="0"/>
              </a:rPr>
            </a:br>
            <a:r>
              <a:rPr lang="fr-FR" sz="1300" dirty="0">
                <a:solidFill>
                  <a:srgbClr val="004A99"/>
                </a:solidFill>
                <a:ea typeface="+mn-ea"/>
                <a:sym typeface="Century Gothic" panose="020B0502020202020204" pitchFamily="34" charset="0"/>
              </a:rPr>
              <a:t>(suite)</a:t>
            </a:r>
            <a:endParaRPr lang="fr-FR" sz="1300" i="1" dirty="0">
              <a:latin typeface="Times New Roman" panose="02020603050405020304" pitchFamily="18" charset="0"/>
              <a:cs typeface="Times New Roman" panose="02020603050405020304" pitchFamily="18" charset="0"/>
            </a:endParaRPr>
          </a:p>
        </p:txBody>
      </p:sp>
      <p:sp>
        <p:nvSpPr>
          <p:cNvPr id="3" name="Espace réservé du numéro de diapositive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950AB3-21AA-46C0-83BB-3060DB5EBE6B}" type="slidenum">
              <a:rPr kumimoji="0" lang="fr-FR" sz="1050" b="1" i="0" u="none" strike="noStrike" kern="1200" cap="none" spc="0" normalizeH="0" baseline="0" noProof="0" smtClean="0">
                <a:ln>
                  <a:noFill/>
                </a:ln>
                <a:solidFill>
                  <a:prstClr val="white"/>
                </a:solidFill>
                <a:effectLst/>
                <a:uLnTx/>
                <a:uFillTx/>
                <a:latin typeface="open sans "/>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050" b="1" i="0" u="none" strike="noStrike" kern="1200" cap="none" spc="0" normalizeH="0" baseline="0" noProof="0" dirty="0">
              <a:ln>
                <a:noFill/>
              </a:ln>
              <a:solidFill>
                <a:prstClr val="white"/>
              </a:solidFill>
              <a:effectLst/>
              <a:uLnTx/>
              <a:uFillTx/>
              <a:latin typeface="open sans "/>
              <a:ea typeface="+mn-ea"/>
              <a:cs typeface="Arial" pitchFamily="34" charset="0"/>
            </a:endParaRPr>
          </a:p>
        </p:txBody>
      </p:sp>
      <p:sp>
        <p:nvSpPr>
          <p:cNvPr id="7" name="Espace réservé du pied de page 7">
            <a:extLst>
              <a:ext uri="{FF2B5EF4-FFF2-40B4-BE49-F238E27FC236}">
                <a16:creationId xmlns:a16="http://schemas.microsoft.com/office/drawing/2014/main" id="{5A575E2A-3E58-440A-8AE0-61858B62B25E}"/>
              </a:ext>
            </a:extLst>
          </p:cNvPr>
          <p:cNvSpPr txBox="1">
            <a:spLocks/>
          </p:cNvSpPr>
          <p:nvPr/>
        </p:nvSpPr>
        <p:spPr>
          <a:xfrm>
            <a:off x="3359696" y="6402282"/>
            <a:ext cx="6120680" cy="26161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FFFFFF"/>
                </a:solidFill>
                <a:effectLst/>
                <a:uLnTx/>
                <a:uFillTx/>
                <a:latin typeface="open sans "/>
                <a:ea typeface="+mn-ea"/>
                <a:cs typeface="+mn-cs"/>
              </a:rPr>
              <a:t>Sophie NERBONNE – Directrice chargée de co-régulation économique</a:t>
            </a:r>
            <a:endParaRPr kumimoji="0" lang="fr-FR" sz="1400" b="1" i="0" u="none" strike="noStrike" kern="1200" cap="none" spc="0" normalizeH="0" baseline="0" noProof="0" dirty="0">
              <a:ln>
                <a:noFill/>
              </a:ln>
              <a:solidFill>
                <a:srgbClr val="FFFFFF"/>
              </a:solidFill>
              <a:effectLst/>
              <a:uLnTx/>
              <a:uFillTx/>
              <a:latin typeface="open sans "/>
              <a:ea typeface="+mn-ea"/>
              <a:cs typeface="+mn-cs"/>
            </a:endParaRPr>
          </a:p>
        </p:txBody>
      </p:sp>
      <p:sp>
        <p:nvSpPr>
          <p:cNvPr id="4" name="Rectangle 3">
            <a:extLst>
              <a:ext uri="{FF2B5EF4-FFF2-40B4-BE49-F238E27FC236}">
                <a16:creationId xmlns:a16="http://schemas.microsoft.com/office/drawing/2014/main" id="{F50D9443-0771-4C2B-87F2-240023BD6B88}"/>
              </a:ext>
            </a:extLst>
          </p:cNvPr>
          <p:cNvSpPr/>
          <p:nvPr/>
        </p:nvSpPr>
        <p:spPr>
          <a:xfrm>
            <a:off x="708437" y="1338262"/>
            <a:ext cx="10775125" cy="4616648"/>
          </a:xfrm>
          <a:prstGeom prst="rect">
            <a:avLst/>
          </a:prstGeom>
        </p:spPr>
        <p:txBody>
          <a:bodyPr wrap="square">
            <a:spAutoFit/>
          </a:bodyPr>
          <a:lstStyle/>
          <a:p>
            <a:pPr>
              <a:spcAft>
                <a:spcPts val="0"/>
              </a:spcAft>
            </a:pPr>
            <a:r>
              <a:rPr lang="fr-FR" b="1" dirty="0">
                <a:solidFill>
                  <a:srgbClr val="004A99"/>
                </a:solidFill>
                <a:latin typeface="Arial" panose="020B0604020202020204" pitchFamily="34" charset="0"/>
                <a:ea typeface="Calibri" panose="020F0502020204030204" pitchFamily="34" charset="0"/>
                <a:cs typeface="Arial" panose="020B0604020202020204" pitchFamily="34" charset="0"/>
              </a:rPr>
              <a:t>Sensibilisation de l’écosystème </a:t>
            </a:r>
            <a:r>
              <a:rPr lang="fr-FR" sz="1600" dirty="0">
                <a:latin typeface="Arial" panose="020B0604020202020204" pitchFamily="34" charset="0"/>
                <a:ea typeface="Calibri" panose="020F0502020204030204" pitchFamily="34" charset="0"/>
                <a:cs typeface="Arial" panose="020B0604020202020204" pitchFamily="34" charset="0"/>
              </a:rPr>
              <a:t>(</a:t>
            </a:r>
            <a:r>
              <a:rPr lang="fr-FR" sz="1400" dirty="0">
                <a:latin typeface="Arial" panose="020B0604020202020204" pitchFamily="34" charset="0"/>
                <a:ea typeface="Calibri" panose="020F0502020204030204" pitchFamily="34" charset="0"/>
                <a:cs typeface="Arial" panose="020B0604020202020204" pitchFamily="34" charset="0"/>
              </a:rPr>
              <a:t>investisseurs privés et institutionnels / émetteurs / Plateforme RSE de France Stratégie / associations professionnelles (le Cliff - association de relations investisseurs) /  MEDEF / l’AFEP…)</a:t>
            </a:r>
          </a:p>
          <a:p>
            <a:pPr>
              <a:spcAft>
                <a:spcPts val="0"/>
              </a:spcAft>
            </a:pPr>
            <a:r>
              <a:rPr lang="fr-FR" sz="1600" b="1" dirty="0">
                <a:latin typeface="Arial" panose="020B0604020202020204" pitchFamily="34" charset="0"/>
                <a:ea typeface="Calibri" panose="020F0502020204030204" pitchFamily="34" charset="0"/>
                <a:cs typeface="Arial" panose="020B0604020202020204" pitchFamily="34" charset="0"/>
              </a:rPr>
              <a:t> </a:t>
            </a:r>
            <a:endParaRPr lang="fr-FR" sz="1600" dirty="0">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fr-FR" sz="1600" b="1" u="sng" dirty="0">
                <a:solidFill>
                  <a:srgbClr val="006600"/>
                </a:solidFill>
                <a:latin typeface="Arial" panose="020B0604020202020204" pitchFamily="34" charset="0"/>
                <a:ea typeface="Calibri" panose="020F0502020204030204" pitchFamily="34" charset="0"/>
                <a:cs typeface="Arial" panose="020B0604020202020204" pitchFamily="34" charset="0"/>
              </a:rPr>
              <a:t>Il en ressort</a:t>
            </a:r>
            <a:r>
              <a:rPr lang="fr-FR" sz="1600" b="1" dirty="0">
                <a:solidFill>
                  <a:srgbClr val="006600"/>
                </a:solidFill>
                <a:latin typeface="Arial" panose="020B0604020202020204" pitchFamily="34" charset="0"/>
                <a:ea typeface="Calibri" panose="020F0502020204030204" pitchFamily="34" charset="0"/>
                <a:cs typeface="Arial" panose="020B0604020202020204" pitchFamily="34" charset="0"/>
              </a:rPr>
              <a:t> :</a:t>
            </a:r>
          </a:p>
          <a:p>
            <a:pPr algn="just">
              <a:spcAft>
                <a:spcPts val="0"/>
              </a:spcAft>
            </a:pPr>
            <a:endParaRPr lang="fr-FR" sz="8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Clr>
                <a:srgbClr val="004A99"/>
              </a:buClr>
              <a:buSzPct val="50000"/>
              <a:buFont typeface="Wingdings" panose="05000000000000000000" pitchFamily="2" charset="2"/>
              <a:buChar char="n"/>
            </a:pPr>
            <a:r>
              <a:rPr lang="fr-FR" sz="1400" dirty="0">
                <a:latin typeface="Arial" panose="020B0604020202020204" pitchFamily="34" charset="0"/>
                <a:ea typeface="Times New Roman" panose="02020603050405020304" pitchFamily="18" charset="0"/>
                <a:cs typeface="Arial" panose="020B0604020202020204" pitchFamily="34" charset="0"/>
              </a:rPr>
              <a:t>Une nouvelle « note orange » du centre de recherche de Novethic revue par la CNIL consacré au RGPD.</a:t>
            </a:r>
            <a:endParaRPr lang="fr-FR" sz="14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Clr>
                <a:srgbClr val="004A99"/>
              </a:buClr>
              <a:buSzPct val="50000"/>
              <a:buFont typeface="Wingdings" panose="05000000000000000000" pitchFamily="2" charset="2"/>
              <a:buChar char="n"/>
            </a:pPr>
            <a:r>
              <a:rPr lang="fr-FR" sz="1400" dirty="0">
                <a:latin typeface="Arial" panose="020B0604020202020204" pitchFamily="34" charset="0"/>
                <a:ea typeface="Times New Roman" panose="02020603050405020304" pitchFamily="18" charset="0"/>
                <a:cs typeface="Arial" panose="020B0604020202020204" pitchFamily="34" charset="0"/>
              </a:rPr>
              <a:t>La sensibilisation du cercle des investisseurs institutionnels. </a:t>
            </a:r>
            <a:endParaRPr lang="fr-FR" sz="14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Clr>
                <a:srgbClr val="004A99"/>
              </a:buClr>
              <a:buSzPct val="50000"/>
              <a:buFont typeface="Wingdings" panose="05000000000000000000" pitchFamily="2" charset="2"/>
              <a:buChar char="n"/>
            </a:pPr>
            <a:r>
              <a:rPr lang="fr-FR" sz="1400" dirty="0">
                <a:latin typeface="Arial" panose="020B0604020202020204" pitchFamily="34" charset="0"/>
                <a:ea typeface="Times New Roman" panose="02020603050405020304" pitchFamily="18" charset="0"/>
                <a:cs typeface="Arial" panose="020B0604020202020204" pitchFamily="34" charset="0"/>
              </a:rPr>
              <a:t>A venir : Intégration du sujet RGPD dans la RSE et la charte des administrateurs. Ajout prévu également dans les politiques de vote dans la gestion d’actifs ; vers un outil élaboré à l’attention des </a:t>
            </a:r>
            <a:r>
              <a:rPr lang="fr-FR" sz="1400" b="1" dirty="0">
                <a:latin typeface="Arial" panose="020B0604020202020204" pitchFamily="34" charset="0"/>
                <a:ea typeface="Times New Roman" panose="02020603050405020304" pitchFamily="18" charset="0"/>
                <a:cs typeface="Arial" panose="020B0604020202020204" pitchFamily="34" charset="0"/>
              </a:rPr>
              <a:t>investisseurs </a:t>
            </a:r>
            <a:r>
              <a:rPr lang="fr-FR" sz="1400" dirty="0">
                <a:latin typeface="Arial" panose="020B0604020202020204" pitchFamily="34" charset="0"/>
                <a:ea typeface="Times New Roman" panose="02020603050405020304" pitchFamily="18" charset="0"/>
                <a:cs typeface="Arial" panose="020B0604020202020204" pitchFamily="34" charset="0"/>
              </a:rPr>
              <a:t>?</a:t>
            </a:r>
            <a:endParaRPr lang="fr-FR" sz="14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Clr>
                <a:srgbClr val="004A99"/>
              </a:buClr>
              <a:buSzPct val="50000"/>
              <a:buFont typeface="Wingdings" panose="05000000000000000000" pitchFamily="2" charset="2"/>
              <a:buChar char="n"/>
            </a:pPr>
            <a:r>
              <a:rPr lang="fr-FR" sz="1400" dirty="0">
                <a:latin typeface="Arial" panose="020B0604020202020204" pitchFamily="34" charset="0"/>
                <a:ea typeface="Times New Roman" panose="02020603050405020304" pitchFamily="18" charset="0"/>
                <a:cs typeface="Arial" panose="020B0604020202020204" pitchFamily="34" charset="0"/>
              </a:rPr>
              <a:t>Dans le faisceau d’indices utilisés par les investisseurs, </a:t>
            </a:r>
            <a:r>
              <a:rPr lang="fr-FR" sz="1400" b="1" dirty="0">
                <a:latin typeface="Arial" panose="020B0604020202020204" pitchFamily="34" charset="0"/>
                <a:ea typeface="Times New Roman" panose="02020603050405020304" pitchFamily="18" charset="0"/>
                <a:cs typeface="Arial" panose="020B0604020202020204" pitchFamily="34" charset="0"/>
              </a:rPr>
              <a:t>les risques liés aux données sont de deux ordres </a:t>
            </a:r>
            <a:r>
              <a:rPr lang="fr-FR" sz="1400" dirty="0">
                <a:latin typeface="Arial" panose="020B0604020202020204" pitchFamily="34" charset="0"/>
                <a:ea typeface="Times New Roman" panose="02020603050405020304" pitchFamily="18" charset="0"/>
                <a:cs typeface="Arial" panose="020B0604020202020204" pitchFamily="34" charset="0"/>
              </a:rPr>
              <a:t>:</a:t>
            </a:r>
          </a:p>
          <a:p>
            <a:pPr lvl="0" algn="just">
              <a:spcAft>
                <a:spcPts val="0"/>
              </a:spcAft>
            </a:pPr>
            <a:endParaRPr lang="fr-FR" sz="800" b="1" dirty="0">
              <a:latin typeface="Arial" panose="020B0604020202020204" pitchFamily="34" charset="0"/>
              <a:ea typeface="Times New Roman" panose="02020603050405020304" pitchFamily="18" charset="0"/>
              <a:cs typeface="Arial" panose="020B0604020202020204" pitchFamily="34" charset="0"/>
            </a:endParaRPr>
          </a:p>
          <a:p>
            <a:pPr marL="800100" lvl="1" indent="-342900" algn="just">
              <a:buClr>
                <a:schemeClr val="accent6">
                  <a:lumMod val="75000"/>
                </a:schemeClr>
              </a:buClr>
              <a:buSzPct val="90000"/>
              <a:buFont typeface="Wingdings" panose="05000000000000000000" pitchFamily="2" charset="2"/>
              <a:buChar char="ü"/>
            </a:pPr>
            <a:r>
              <a:rPr lang="fr-FR" sz="1400" b="1" dirty="0">
                <a:latin typeface="Arial" panose="020B0604020202020204" pitchFamily="34" charset="0"/>
                <a:ea typeface="Times New Roman" panose="02020603050405020304" pitchFamily="18" charset="0"/>
                <a:cs typeface="Arial" panose="020B0604020202020204" pitchFamily="34" charset="0"/>
              </a:rPr>
              <a:t>La perte de revenus /de réputation</a:t>
            </a:r>
            <a:r>
              <a:rPr lang="fr-FR" sz="1400" dirty="0">
                <a:latin typeface="Arial" panose="020B0604020202020204" pitchFamily="34" charset="0"/>
                <a:ea typeface="Times New Roman" panose="02020603050405020304" pitchFamily="18" charset="0"/>
                <a:cs typeface="Arial" panose="020B0604020202020204" pitchFamily="34" charset="0"/>
              </a:rPr>
              <a:t> du fait d’un scandale ou d’une cyberattaque.</a:t>
            </a:r>
          </a:p>
          <a:p>
            <a:pPr marL="800100" lvl="1" indent="-342900" algn="just">
              <a:buClr>
                <a:schemeClr val="accent6">
                  <a:lumMod val="75000"/>
                </a:schemeClr>
              </a:buClr>
              <a:buSzPct val="90000"/>
              <a:buFont typeface="Wingdings" panose="05000000000000000000" pitchFamily="2" charset="2"/>
              <a:buChar char="ü"/>
            </a:pPr>
            <a:r>
              <a:rPr lang="fr-FR" sz="1400" b="1" dirty="0">
                <a:latin typeface="Arial" panose="020B0604020202020204" pitchFamily="34" charset="0"/>
                <a:ea typeface="Times New Roman" panose="02020603050405020304" pitchFamily="18" charset="0"/>
                <a:cs typeface="Arial" panose="020B0604020202020204" pitchFamily="34" charset="0"/>
              </a:rPr>
              <a:t>Les coûts réglementaires ou liés aux poursuites devant les tribunaux ou aux sanctions </a:t>
            </a:r>
            <a:r>
              <a:rPr lang="fr-FR" sz="1400" dirty="0">
                <a:latin typeface="Arial" panose="020B0604020202020204" pitchFamily="34" charset="0"/>
                <a:ea typeface="Times New Roman" panose="02020603050405020304" pitchFamily="18" charset="0"/>
                <a:cs typeface="Arial" panose="020B0604020202020204" pitchFamily="34" charset="0"/>
              </a:rPr>
              <a:t>: ils ne font que croître.</a:t>
            </a:r>
          </a:p>
          <a:p>
            <a:pPr lvl="0" algn="just">
              <a:spcAft>
                <a:spcPts val="0"/>
              </a:spcAft>
              <a:buClr>
                <a:srgbClr val="0070C0"/>
              </a:buClr>
            </a:pPr>
            <a:endParaRPr lang="fr-FR" sz="8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Clr>
                <a:srgbClr val="004A99"/>
              </a:buClr>
              <a:buSzPct val="50000"/>
              <a:buFont typeface="Wingdings" panose="05000000000000000000" pitchFamily="2" charset="2"/>
              <a:buChar char="n"/>
            </a:pPr>
            <a:r>
              <a:rPr lang="fr-FR" sz="1400" dirty="0">
                <a:latin typeface="Arial" panose="020B0604020202020204" pitchFamily="34" charset="0"/>
                <a:ea typeface="Times New Roman" panose="02020603050405020304" pitchFamily="18" charset="0"/>
                <a:cs typeface="Arial" panose="020B0604020202020204" pitchFamily="34" charset="0"/>
              </a:rPr>
              <a:t>Dialogue dans certaines entreprises entre équipes en charge de la mise en œuvre du RGPD et les équipes RSE en charge de produire la déclaration de performance extra-financière (DPEF)</a:t>
            </a:r>
            <a:endParaRPr lang="fr-FR" sz="14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Clr>
                <a:srgbClr val="004A99"/>
              </a:buClr>
              <a:buSzPct val="50000"/>
              <a:buFont typeface="Wingdings" panose="05000000000000000000" pitchFamily="2" charset="2"/>
              <a:buChar char="n"/>
            </a:pPr>
            <a:r>
              <a:rPr lang="fr-FR" sz="1400" dirty="0">
                <a:latin typeface="Arial" panose="020B0604020202020204" pitchFamily="34" charset="0"/>
                <a:ea typeface="Times New Roman" panose="02020603050405020304" pitchFamily="18" charset="0"/>
                <a:cs typeface="Arial" panose="020B0604020202020204" pitchFamily="34" charset="0"/>
              </a:rPr>
              <a:t>DPO demandeurs d’une meilleure visibilité du RGPD à l’instar de ce qui existe pour la loi anti corruption.</a:t>
            </a:r>
            <a:endParaRPr lang="fr-FR" sz="14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Clr>
                <a:srgbClr val="004A99"/>
              </a:buClr>
              <a:buSzPct val="50000"/>
              <a:buFont typeface="Wingdings" panose="05000000000000000000" pitchFamily="2" charset="2"/>
              <a:buChar char="n"/>
            </a:pPr>
            <a:r>
              <a:rPr lang="fr-FR" sz="1400" dirty="0">
                <a:latin typeface="Arial" panose="020B0604020202020204" pitchFamily="34" charset="0"/>
                <a:ea typeface="Times New Roman" panose="02020603050405020304" pitchFamily="18" charset="0"/>
                <a:cs typeface="Arial" panose="020B0604020202020204" pitchFamily="34" charset="0"/>
              </a:rPr>
              <a:t>Publication des mesures mises en œuvre conformément au RGPD. L’identification d’indicateurs appropriés et de modalités de mesure des actions mises en œuvre reste en revanche difficile.</a:t>
            </a:r>
            <a:endParaRPr lang="fr-FR" sz="14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Clr>
                <a:srgbClr val="004A99"/>
              </a:buClr>
              <a:buSzPct val="50000"/>
              <a:buFont typeface="Wingdings" panose="05000000000000000000" pitchFamily="2" charset="2"/>
              <a:buChar char="n"/>
            </a:pPr>
            <a:r>
              <a:rPr lang="fr-FR" sz="1400" dirty="0">
                <a:latin typeface="Arial" panose="020B0604020202020204" pitchFamily="34" charset="0"/>
                <a:ea typeface="Times New Roman" panose="02020603050405020304" pitchFamily="18" charset="0"/>
                <a:cs typeface="Arial" panose="020B0604020202020204" pitchFamily="34" charset="0"/>
              </a:rPr>
              <a:t>Principe de responsabilité (« </a:t>
            </a:r>
            <a:r>
              <a:rPr lang="fr-FR" sz="1400" i="1" dirty="0">
                <a:latin typeface="Arial" panose="020B0604020202020204" pitchFamily="34" charset="0"/>
                <a:ea typeface="Times New Roman" panose="02020603050405020304" pitchFamily="18" charset="0"/>
                <a:cs typeface="Arial" panose="020B0604020202020204" pitchFamily="34" charset="0"/>
              </a:rPr>
              <a:t>accountability</a:t>
            </a:r>
            <a:r>
              <a:rPr lang="fr-FR" sz="1400" dirty="0">
                <a:latin typeface="Arial" panose="020B0604020202020204" pitchFamily="34" charset="0"/>
                <a:ea typeface="Times New Roman" panose="02020603050405020304" pitchFamily="18" charset="0"/>
                <a:cs typeface="Arial" panose="020B0604020202020204" pitchFamily="34" charset="0"/>
              </a:rPr>
              <a:t> ») en phase avec critères relevant de la RSE (transparence de l’information auprès des personnes dont les données personnelles sont collectées, conformité, droit d’accès aux données personnelles…) </a:t>
            </a:r>
            <a:endParaRPr lang="fr-FR" sz="14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69995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809A41BD-DD9A-4399-83CD-F0453399C9B7}"/>
              </a:ext>
            </a:extLst>
          </p:cNvPr>
          <p:cNvPicPr>
            <a:picLocks noChangeAspect="1"/>
          </p:cNvPicPr>
          <p:nvPr/>
        </p:nvPicPr>
        <p:blipFill>
          <a:blip r:embed="rId3"/>
          <a:stretch>
            <a:fillRect/>
          </a:stretch>
        </p:blipFill>
        <p:spPr>
          <a:xfrm>
            <a:off x="0" y="-25167"/>
            <a:ext cx="12192000" cy="6296240"/>
          </a:xfrm>
          <a:prstGeom prst="rect">
            <a:avLst/>
          </a:prstGeom>
        </p:spPr>
      </p:pic>
      <p:sp>
        <p:nvSpPr>
          <p:cNvPr id="3" name="Titre 1">
            <a:extLst>
              <a:ext uri="{FF2B5EF4-FFF2-40B4-BE49-F238E27FC236}">
                <a16:creationId xmlns:a16="http://schemas.microsoft.com/office/drawing/2014/main" id="{0864D952-A2A0-4F87-875D-2C5FF52C65BE}"/>
              </a:ext>
            </a:extLst>
          </p:cNvPr>
          <p:cNvSpPr txBox="1">
            <a:spLocks/>
          </p:cNvSpPr>
          <p:nvPr/>
        </p:nvSpPr>
        <p:spPr>
          <a:xfrm>
            <a:off x="1775520" y="4364537"/>
            <a:ext cx="8424936" cy="14401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fr-FR" sz="3600" b="1" i="0" u="none" strike="noStrike" kern="1200" cap="none" spc="0" normalizeH="0" baseline="0" noProof="0" dirty="0">
                <a:ln>
                  <a:noFill/>
                </a:ln>
                <a:solidFill>
                  <a:prstClr val="white">
                    <a:lumMod val="85000"/>
                  </a:prstClr>
                </a:solidFill>
                <a:effectLst/>
                <a:uLnTx/>
                <a:uFillTx/>
                <a:latin typeface="Arial" panose="020B0604020202020204" pitchFamily="34" charset="0"/>
                <a:ea typeface="+mj-ea"/>
                <a:cs typeface="Arial" panose="020B0604020202020204" pitchFamily="34" charset="0"/>
              </a:rPr>
              <a:t>MERCI POUR  VOTRE  ATTENTION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a:ln>
                  <a:noFill/>
                </a:ln>
                <a:solidFill>
                  <a:prstClr val="white">
                    <a:lumMod val="85000"/>
                  </a:prstClr>
                </a:solidFill>
                <a:effectLst/>
                <a:uLnTx/>
                <a:uFillTx/>
                <a:latin typeface="Arial" panose="020B0604020202020204" pitchFamily="34" charset="0"/>
                <a:ea typeface="+mj-ea"/>
                <a:cs typeface="Arial" panose="020B0604020202020204" pitchFamily="34" charset="0"/>
              </a:rPr>
              <a:t>ET PLACE AUX QUESTIONS</a:t>
            </a:r>
          </a:p>
        </p:txBody>
      </p:sp>
      <p:sp>
        <p:nvSpPr>
          <p:cNvPr id="5" name="Espace réservé du pied de page 7">
            <a:extLst>
              <a:ext uri="{FF2B5EF4-FFF2-40B4-BE49-F238E27FC236}">
                <a16:creationId xmlns:a16="http://schemas.microsoft.com/office/drawing/2014/main" id="{261CF61A-1455-43AC-9C16-CB3F23E28DA0}"/>
              </a:ext>
            </a:extLst>
          </p:cNvPr>
          <p:cNvSpPr txBox="1">
            <a:spLocks/>
          </p:cNvSpPr>
          <p:nvPr/>
        </p:nvSpPr>
        <p:spPr>
          <a:xfrm>
            <a:off x="3215680" y="6455631"/>
            <a:ext cx="6336704" cy="263612"/>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FFFFFF"/>
                </a:solidFill>
                <a:effectLst/>
                <a:uLnTx/>
                <a:uFillTx/>
                <a:latin typeface="open sans "/>
                <a:ea typeface="+mn-ea"/>
                <a:cs typeface="+mn-cs"/>
              </a:rPr>
              <a:t>Sophie NERBONNE – Directrice chargée de co-régulation économique</a:t>
            </a:r>
            <a:endParaRPr kumimoji="0" lang="fr-FR" sz="1400" b="1" i="0" u="none" strike="noStrike" kern="1200" cap="none" spc="0" normalizeH="0" baseline="0" noProof="0" dirty="0">
              <a:ln>
                <a:noFill/>
              </a:ln>
              <a:solidFill>
                <a:srgbClr val="FFFFFF"/>
              </a:solidFill>
              <a:effectLst/>
              <a:uLnTx/>
              <a:uFillTx/>
              <a:latin typeface="open sans "/>
              <a:ea typeface="+mn-ea"/>
              <a:cs typeface="+mn-cs"/>
            </a:endParaRPr>
          </a:p>
        </p:txBody>
      </p:sp>
      <p:sp>
        <p:nvSpPr>
          <p:cNvPr id="6" name="Espace réservé du numéro de diapositive 4">
            <a:extLst>
              <a:ext uri="{FF2B5EF4-FFF2-40B4-BE49-F238E27FC236}">
                <a16:creationId xmlns:a16="http://schemas.microsoft.com/office/drawing/2014/main" id="{41C65142-AD00-40F3-BF8E-4C6C97EB6071}"/>
              </a:ext>
            </a:extLst>
          </p:cNvPr>
          <p:cNvSpPr txBox="1">
            <a:spLocks/>
          </p:cNvSpPr>
          <p:nvPr/>
        </p:nvSpPr>
        <p:spPr>
          <a:xfrm>
            <a:off x="11568608" y="6341339"/>
            <a:ext cx="540544"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white"/>
                </a:solidFill>
                <a:effectLst/>
                <a:uLnTx/>
                <a:uFillTx/>
                <a:latin typeface="open sans "/>
                <a:ea typeface="+mn-ea"/>
                <a:cs typeface="+mn-cs"/>
              </a:rPr>
              <a:t>17</a:t>
            </a:r>
          </a:p>
        </p:txBody>
      </p:sp>
      <p:grpSp>
        <p:nvGrpSpPr>
          <p:cNvPr id="4" name="Groupe 3">
            <a:extLst>
              <a:ext uri="{FF2B5EF4-FFF2-40B4-BE49-F238E27FC236}">
                <a16:creationId xmlns:a16="http://schemas.microsoft.com/office/drawing/2014/main" id="{D8210F81-0EA5-4544-95B3-FFAAF81EAF42}"/>
              </a:ext>
            </a:extLst>
          </p:cNvPr>
          <p:cNvGrpSpPr/>
          <p:nvPr/>
        </p:nvGrpSpPr>
        <p:grpSpPr>
          <a:xfrm>
            <a:off x="3863752" y="980728"/>
            <a:ext cx="1440160" cy="1140492"/>
            <a:chOff x="3935760" y="1004000"/>
            <a:chExt cx="1440160" cy="1140492"/>
          </a:xfrm>
        </p:grpSpPr>
        <p:pic>
          <p:nvPicPr>
            <p:cNvPr id="10" name="Image 9">
              <a:extLst>
                <a:ext uri="{FF2B5EF4-FFF2-40B4-BE49-F238E27FC236}">
                  <a16:creationId xmlns:a16="http://schemas.microsoft.com/office/drawing/2014/main" id="{D2CABDE7-1D0A-4FDB-B909-6892567EFD39}"/>
                </a:ext>
              </a:extLst>
            </p:cNvPr>
            <p:cNvPicPr>
              <a:picLocks noChangeAspect="1"/>
            </p:cNvPicPr>
            <p:nvPr/>
          </p:nvPicPr>
          <p:blipFill>
            <a:blip r:embed="rId4"/>
            <a:stretch>
              <a:fillRect/>
            </a:stretch>
          </p:blipFill>
          <p:spPr>
            <a:xfrm>
              <a:off x="3935760" y="1004000"/>
              <a:ext cx="1440160" cy="1140492"/>
            </a:xfrm>
            <a:prstGeom prst="rect">
              <a:avLst/>
            </a:prstGeom>
            <a:ln w="57150">
              <a:solidFill>
                <a:schemeClr val="accent2">
                  <a:lumMod val="75000"/>
                </a:schemeClr>
              </a:solidFill>
            </a:ln>
            <a:effectLst>
              <a:softEdge rad="112500"/>
            </a:effectLst>
          </p:spPr>
        </p:pic>
        <p:pic>
          <p:nvPicPr>
            <p:cNvPr id="8" name="Image 7">
              <a:extLst>
                <a:ext uri="{FF2B5EF4-FFF2-40B4-BE49-F238E27FC236}">
                  <a16:creationId xmlns:a16="http://schemas.microsoft.com/office/drawing/2014/main" id="{CBE77FEE-005F-4001-9ADC-B539B60D8988}"/>
                </a:ext>
              </a:extLst>
            </p:cNvPr>
            <p:cNvPicPr>
              <a:picLocks noChangeAspect="1"/>
            </p:cNvPicPr>
            <p:nvPr/>
          </p:nvPicPr>
          <p:blipFill>
            <a:blip r:embed="rId5"/>
            <a:stretch>
              <a:fillRect/>
            </a:stretch>
          </p:blipFill>
          <p:spPr>
            <a:xfrm>
              <a:off x="4140255" y="1079167"/>
              <a:ext cx="1031170" cy="661462"/>
            </a:xfrm>
            <a:prstGeom prst="rect">
              <a:avLst/>
            </a:prstGeom>
            <a:ln w="57150">
              <a:solidFill>
                <a:schemeClr val="accent2">
                  <a:lumMod val="75000"/>
                </a:schemeClr>
              </a:solidFill>
            </a:ln>
            <a:effectLst>
              <a:softEdge rad="112500"/>
            </a:effectLst>
          </p:spPr>
        </p:pic>
      </p:grpSp>
    </p:spTree>
    <p:extLst>
      <p:ext uri="{BB962C8B-B14F-4D97-AF65-F5344CB8AC3E}">
        <p14:creationId xmlns:p14="http://schemas.microsoft.com/office/powerpoint/2010/main" val="13095601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11784632" y="6356349"/>
            <a:ext cx="25251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79DC97-5D12-4D9B-BA49-CCEB784B454D}" type="slidenum">
              <a:rPr kumimoji="0" lang="fr-FR" sz="1200" b="1" i="0" u="none" strike="noStrike" kern="1200" cap="none" spc="0" normalizeH="0" baseline="0" noProof="0" smtClean="0">
                <a:ln>
                  <a:noFill/>
                </a:ln>
                <a:solidFill>
                  <a:schemeClr val="bg1"/>
                </a:solidFill>
                <a:effectLst/>
                <a:uLnTx/>
                <a:uFillTx/>
                <a:latin typeface="open sans "/>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1200" b="1" i="0" u="none" strike="noStrike" kern="1200" cap="none" spc="0" normalizeH="0" baseline="0" noProof="0" dirty="0">
              <a:ln>
                <a:noFill/>
              </a:ln>
              <a:solidFill>
                <a:schemeClr val="bg1"/>
              </a:solidFill>
              <a:effectLst/>
              <a:uLnTx/>
              <a:uFillTx/>
              <a:latin typeface="open sans "/>
              <a:ea typeface="+mn-ea"/>
              <a:cs typeface="+mn-cs"/>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054" y="1500572"/>
            <a:ext cx="5080906" cy="381038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7" name="Rectangle 6"/>
          <p:cNvSpPr/>
          <p:nvPr/>
        </p:nvSpPr>
        <p:spPr>
          <a:xfrm>
            <a:off x="-35641" y="260648"/>
            <a:ext cx="12119266"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4A99"/>
                </a:solidFill>
                <a:effectLst/>
                <a:uLnTx/>
                <a:uFillTx/>
                <a:latin typeface="Arial" panose="020B0604020202020204" pitchFamily="34" charset="0"/>
                <a:ea typeface="+mn-ea"/>
                <a:cs typeface="Arial" panose="020B0604020202020204" pitchFamily="34" charset="0"/>
              </a:rPr>
              <a:t>#RGPD = la régulation à l’heure de l’économie numérique</a:t>
            </a:r>
            <a:endParaRPr kumimoji="0" lang="fr-FR" sz="2000" b="1" i="0" u="none" strike="noStrike" kern="1200" cap="none" spc="0" normalizeH="0" baseline="0" noProof="0" dirty="0">
              <a:ln>
                <a:noFill/>
              </a:ln>
              <a:solidFill>
                <a:srgbClr val="004A99"/>
              </a:solidFill>
              <a:effectLst/>
              <a:uLnTx/>
              <a:uFillTx/>
              <a:latin typeface="Arial" panose="020B0604020202020204" pitchFamily="34" charset="0"/>
              <a:ea typeface="+mn-ea"/>
              <a:cs typeface="Arial" panose="020B0604020202020204" pitchFamily="34" charset="0"/>
            </a:endParaRPr>
          </a:p>
        </p:txBody>
      </p:sp>
      <p:pic>
        <p:nvPicPr>
          <p:cNvPr id="2" name="Image 1"/>
          <p:cNvPicPr>
            <a:picLocks noChangeAspect="1"/>
          </p:cNvPicPr>
          <p:nvPr/>
        </p:nvPicPr>
        <p:blipFill>
          <a:blip r:embed="rId4"/>
          <a:stretch>
            <a:fillRect/>
          </a:stretch>
        </p:blipFill>
        <p:spPr>
          <a:xfrm>
            <a:off x="5735960" y="1412445"/>
            <a:ext cx="5760640" cy="4315328"/>
          </a:xfrm>
          <a:prstGeom prst="rect">
            <a:avLst/>
          </a:prstGeom>
        </p:spPr>
      </p:pic>
      <p:sp>
        <p:nvSpPr>
          <p:cNvPr id="8" name="Espace réservé du pied de page 7">
            <a:extLst>
              <a:ext uri="{FF2B5EF4-FFF2-40B4-BE49-F238E27FC236}">
                <a16:creationId xmlns:a16="http://schemas.microsoft.com/office/drawing/2014/main" id="{BE97F146-EBEA-449D-A3D5-827E560677EC}"/>
              </a:ext>
            </a:extLst>
          </p:cNvPr>
          <p:cNvSpPr txBox="1">
            <a:spLocks/>
          </p:cNvSpPr>
          <p:nvPr/>
        </p:nvSpPr>
        <p:spPr>
          <a:xfrm>
            <a:off x="3359696" y="6408107"/>
            <a:ext cx="6120680" cy="26161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1400" b="1" dirty="0">
                <a:solidFill>
                  <a:schemeClr val="bg2"/>
                </a:solidFill>
              </a:rPr>
              <a:t>Sophie NERBONNE – Directrice chargée de co-régulation économique</a:t>
            </a:r>
            <a:endParaRPr lang="fr-FR" sz="1400" b="1" dirty="0">
              <a:solidFill>
                <a:schemeClr val="bg2"/>
              </a:solidFill>
            </a:endParaRPr>
          </a:p>
        </p:txBody>
      </p:sp>
    </p:spTree>
    <p:extLst>
      <p:ext uri="{BB962C8B-B14F-4D97-AF65-F5344CB8AC3E}">
        <p14:creationId xmlns:p14="http://schemas.microsoft.com/office/powerpoint/2010/main" val="38749411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a:xfrm>
            <a:off x="11568608" y="6381328"/>
            <a:ext cx="4685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79DC97-5D12-4D9B-BA49-CCEB784B454D}" type="slidenum">
              <a:rPr kumimoji="0" lang="fr-FR" sz="1200" b="1" i="0" u="none" strike="noStrike" kern="1200" cap="none" spc="0" normalizeH="0" baseline="0" noProof="0" smtClean="0">
                <a:ln>
                  <a:noFill/>
                </a:ln>
                <a:solidFill>
                  <a:prstClr val="white"/>
                </a:solidFill>
                <a:effectLst/>
                <a:uLnTx/>
                <a:uFillTx/>
                <a:latin typeface="open sans "/>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1" i="0" u="none" strike="noStrike" kern="1200" cap="none" spc="0" normalizeH="0" baseline="0" noProof="0" dirty="0">
              <a:ln>
                <a:noFill/>
              </a:ln>
              <a:solidFill>
                <a:prstClr val="white"/>
              </a:solidFill>
              <a:effectLst/>
              <a:uLnTx/>
              <a:uFillTx/>
              <a:latin typeface="open sans "/>
              <a:ea typeface="+mn-ea"/>
              <a:cs typeface="+mn-cs"/>
            </a:endParaRPr>
          </a:p>
        </p:txBody>
      </p:sp>
      <p:sp>
        <p:nvSpPr>
          <p:cNvPr id="7" name="Rectangle 6"/>
          <p:cNvSpPr/>
          <p:nvPr/>
        </p:nvSpPr>
        <p:spPr>
          <a:xfrm>
            <a:off x="726843" y="2406460"/>
            <a:ext cx="10738314" cy="30469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1.</a:t>
            </a:r>
            <a:r>
              <a:rPr kumimoji="0" lang="fr-FR" sz="2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2800" b="1" i="0" u="none" strike="noStrike" kern="1200" cap="none" spc="0" normalizeH="0" baseline="0" noProof="0" dirty="0">
                <a:ln>
                  <a:noFill/>
                </a:ln>
                <a:solidFill>
                  <a:schemeClr val="accent5">
                    <a:lumMod val="50000"/>
                  </a:schemeClr>
                </a:solidFill>
                <a:effectLst/>
                <a:uLnTx/>
                <a:uFillTx/>
                <a:latin typeface="Georgia" panose="02040502050405020303" pitchFamily="18" charset="0"/>
                <a:ea typeface="Times New Roman" panose="02020603050405020304" pitchFamily="18" charset="0"/>
                <a:cs typeface="Arial" panose="020B0604020202020204" pitchFamily="34" charset="0"/>
              </a:rPr>
              <a:t>Donner les 7 règles d’or de la protection des données. </a:t>
            </a:r>
          </a:p>
          <a:p>
            <a:pPr marL="914400" marR="0" lvl="1" indent="-457200" algn="l" defTabSz="914400" rtl="0" eaLnBrk="1" fontAlgn="auto" latinLnBrk="0" hangingPunct="1">
              <a:lnSpc>
                <a:spcPct val="100000"/>
              </a:lnSpc>
              <a:spcBef>
                <a:spcPts val="0"/>
              </a:spcBef>
              <a:spcAft>
                <a:spcPts val="0"/>
              </a:spcAft>
              <a:buClr>
                <a:schemeClr val="accent6">
                  <a:lumMod val="75000"/>
                </a:schemeClr>
              </a:buClr>
              <a:buSzTx/>
              <a:buFont typeface="Wingdings" panose="05000000000000000000" pitchFamily="2" charset="2"/>
              <a:buChar char="Ø"/>
              <a:tabLst/>
              <a:defRPr/>
            </a:pPr>
            <a:r>
              <a:rPr kumimoji="0" lang="fr-FR" sz="2400" b="1" i="0" u="none" strike="noStrike" kern="1200" cap="none" spc="0" normalizeH="0" baseline="0" noProof="0" dirty="0">
                <a:ln>
                  <a:noFill/>
                </a:ln>
                <a:solidFill>
                  <a:srgbClr val="006600"/>
                </a:solidFill>
                <a:effectLst/>
                <a:uLnTx/>
                <a:uFillTx/>
                <a:latin typeface="Georgia" panose="02040502050405020303" pitchFamily="18" charset="0"/>
                <a:ea typeface="Calibri" panose="020F0502020204030204" pitchFamily="34" charset="0"/>
                <a:cs typeface="Arial" panose="020B0604020202020204" pitchFamily="34" charset="0"/>
              </a:rPr>
              <a:t>Exercice de rapprochement avec les critères ESG </a:t>
            </a:r>
          </a:p>
          <a:p>
            <a:pPr marL="457200" marR="0" lvl="0" indent="0" algn="l" defTabSz="914400" rtl="0" eaLnBrk="1" fontAlgn="auto" latinLnBrk="0" hangingPunct="1">
              <a:lnSpc>
                <a:spcPct val="100000"/>
              </a:lnSpc>
              <a:spcBef>
                <a:spcPts val="0"/>
              </a:spcBef>
              <a:spcAft>
                <a:spcPts val="0"/>
              </a:spcAft>
              <a:buClrTx/>
              <a:buSzTx/>
              <a:buFontTx/>
              <a:buNone/>
              <a:tabLst/>
              <a:defRPr/>
            </a:pPr>
            <a:endParaRPr kumimoji="0" lang="fr-FR" sz="2800" b="1" i="0" u="none" strike="noStrike" kern="1200" cap="none" spc="0" normalizeH="0" baseline="0" noProof="0" dirty="0">
              <a:ln>
                <a:noFill/>
              </a:ln>
              <a:solidFill>
                <a:srgbClr val="004495">
                  <a:lumMod val="75000"/>
                </a:srgbClr>
              </a:solidFill>
              <a:effectLst/>
              <a:uLnTx/>
              <a:uFillTx/>
              <a:latin typeface="Georgia" panose="02040502050405020303" pitchFamily="18"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effectLst/>
                <a:uLnTx/>
                <a:uFillTx/>
                <a:latin typeface="Georgia" panose="02040502050405020303" pitchFamily="18" charset="0"/>
                <a:ea typeface="Times New Roman" panose="02020603050405020304" pitchFamily="18" charset="0"/>
                <a:cs typeface="Arial" panose="020B0604020202020204" pitchFamily="34" charset="0"/>
              </a:rPr>
              <a:t>2.</a:t>
            </a:r>
            <a:r>
              <a:rPr kumimoji="0" lang="fr-FR" sz="2800" b="1" i="0" u="none" strike="noStrike" kern="1200" cap="none" spc="0" normalizeH="0" baseline="0" noProof="0" dirty="0">
                <a:ln>
                  <a:noFill/>
                </a:ln>
                <a:solidFill>
                  <a:srgbClr val="004495">
                    <a:lumMod val="75000"/>
                  </a:srgbClr>
                </a:solidFill>
                <a:effectLst/>
                <a:uLnTx/>
                <a:uFillTx/>
                <a:latin typeface="Georgia" panose="02040502050405020303" pitchFamily="18" charset="0"/>
                <a:ea typeface="Times New Roman" panose="02020603050405020304" pitchFamily="18" charset="0"/>
                <a:cs typeface="Arial" panose="020B0604020202020204" pitchFamily="34" charset="0"/>
              </a:rPr>
              <a:t>  </a:t>
            </a:r>
            <a:r>
              <a:rPr kumimoji="0" lang="fr-FR" sz="2800" b="1" i="0" u="none" strike="noStrike" kern="1200" cap="none" spc="0" normalizeH="0" baseline="0" noProof="0" dirty="0">
                <a:ln>
                  <a:noFill/>
                </a:ln>
                <a:solidFill>
                  <a:schemeClr val="accent5">
                    <a:lumMod val="50000"/>
                  </a:schemeClr>
                </a:solidFill>
                <a:effectLst/>
                <a:uLnTx/>
                <a:uFillTx/>
                <a:latin typeface="Georgia" panose="02040502050405020303" pitchFamily="18" charset="0"/>
                <a:ea typeface="Times New Roman" panose="02020603050405020304" pitchFamily="18" charset="0"/>
                <a:cs typeface="Arial" panose="020B0604020202020204" pitchFamily="34" charset="0"/>
              </a:rPr>
              <a:t>Montrer les synergies nombreuses entre RGPD et RSE.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fr-FR" sz="2800" b="1" i="0" u="none" strike="noStrike" kern="1200" cap="none" spc="0" normalizeH="0" baseline="0" noProof="0" dirty="0">
              <a:ln>
                <a:noFill/>
              </a:ln>
              <a:solidFill>
                <a:srgbClr val="004495">
                  <a:lumMod val="75000"/>
                </a:srgbClr>
              </a:solidFill>
              <a:effectLst/>
              <a:uLnTx/>
              <a:uFillTx/>
              <a:latin typeface="Georgia" panose="02040502050405020303" pitchFamily="18" charset="0"/>
              <a:ea typeface="Calibri" panose="020F050202020403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
                <a:srgbClr val="006600"/>
              </a:buClr>
              <a:buSzTx/>
              <a:tabLst/>
              <a:defRPr/>
            </a:pPr>
            <a:r>
              <a:rPr kumimoji="0" lang="fr-FR" sz="2800" b="1" i="0" u="none" strike="noStrike" kern="1200" cap="none" spc="0" normalizeH="0" baseline="0" noProof="0" dirty="0">
                <a:ln>
                  <a:noFill/>
                </a:ln>
                <a:effectLst/>
                <a:uLnTx/>
                <a:uFillTx/>
                <a:latin typeface="Georgia" panose="02040502050405020303" pitchFamily="18" charset="0"/>
                <a:ea typeface="Times New Roman" panose="02020603050405020304" pitchFamily="18" charset="0"/>
                <a:cs typeface="Arial" panose="020B0604020202020204" pitchFamily="34" charset="0"/>
              </a:rPr>
              <a:t>3.</a:t>
            </a:r>
            <a:r>
              <a:rPr kumimoji="0" lang="fr-FR" sz="2800" b="1" i="0" u="none" strike="noStrike" kern="1200" cap="none" spc="0" normalizeH="0" baseline="0" noProof="0" dirty="0">
                <a:ln>
                  <a:noFill/>
                </a:ln>
                <a:solidFill>
                  <a:schemeClr val="accent5">
                    <a:lumMod val="50000"/>
                  </a:schemeClr>
                </a:solidFill>
                <a:effectLst/>
                <a:uLnTx/>
                <a:uFillTx/>
                <a:latin typeface="Georgia" panose="02040502050405020303" pitchFamily="18" charset="0"/>
                <a:ea typeface="Times New Roman" panose="02020603050405020304" pitchFamily="18" charset="0"/>
                <a:cs typeface="Arial" panose="020B0604020202020204" pitchFamily="34" charset="0"/>
              </a:rPr>
              <a:t> Similarité des outils utilisés pour la déclinaison</a:t>
            </a:r>
          </a:p>
          <a:p>
            <a:pPr marR="0" lvl="0" algn="l" defTabSz="914400" rtl="0" eaLnBrk="1" fontAlgn="auto" latinLnBrk="0" hangingPunct="1">
              <a:lnSpc>
                <a:spcPct val="100000"/>
              </a:lnSpc>
              <a:spcBef>
                <a:spcPts val="0"/>
              </a:spcBef>
              <a:spcAft>
                <a:spcPts val="0"/>
              </a:spcAft>
              <a:buClr>
                <a:srgbClr val="006600"/>
              </a:buClr>
              <a:buSzTx/>
              <a:tabLst/>
              <a:defRPr/>
            </a:pPr>
            <a:r>
              <a:rPr lang="fr-FR" sz="2800" b="1" dirty="0">
                <a:solidFill>
                  <a:schemeClr val="accent5">
                    <a:lumMod val="50000"/>
                  </a:schemeClr>
                </a:solidFill>
                <a:latin typeface="Georgia" panose="02040502050405020303" pitchFamily="18" charset="0"/>
                <a:ea typeface="Times New Roman" panose="02020603050405020304" pitchFamily="18" charset="0"/>
                <a:cs typeface="Arial" panose="020B0604020202020204" pitchFamily="34" charset="0"/>
              </a:rPr>
              <a:t>    </a:t>
            </a:r>
            <a:r>
              <a:rPr kumimoji="0" lang="fr-FR" sz="2800" b="1" i="0" u="none" strike="noStrike" kern="1200" cap="none" spc="0" normalizeH="0" baseline="0" noProof="0" dirty="0">
                <a:ln>
                  <a:noFill/>
                </a:ln>
                <a:solidFill>
                  <a:schemeClr val="accent5">
                    <a:lumMod val="50000"/>
                  </a:schemeClr>
                </a:solidFill>
                <a:effectLst/>
                <a:uLnTx/>
                <a:uFillTx/>
                <a:latin typeface="Georgia" panose="02040502050405020303" pitchFamily="18" charset="0"/>
                <a:ea typeface="Times New Roman" panose="02020603050405020304" pitchFamily="18" charset="0"/>
                <a:cs typeface="Arial" panose="020B0604020202020204" pitchFamily="34" charset="0"/>
              </a:rPr>
              <a:t> opérationnelle du RGPD et de la RSE.</a:t>
            </a:r>
            <a:endParaRPr kumimoji="0" lang="fr-FR" sz="2800" b="1" i="0" u="none" strike="noStrike" kern="1200" cap="none" spc="0" normalizeH="0" baseline="0" noProof="0" dirty="0">
              <a:ln>
                <a:noFill/>
              </a:ln>
              <a:solidFill>
                <a:schemeClr val="accent5">
                  <a:lumMod val="50000"/>
                </a:schemeClr>
              </a:solidFill>
              <a:effectLst/>
              <a:uLnTx/>
              <a:uFillTx/>
              <a:latin typeface="Georgia" panose="02040502050405020303" pitchFamily="18" charset="0"/>
              <a:ea typeface="Calibri" panose="020F0502020204030204" pitchFamily="34" charset="0"/>
              <a:cs typeface="Arial" panose="020B0604020202020204" pitchFamily="34" charset="0"/>
            </a:endParaRPr>
          </a:p>
        </p:txBody>
      </p:sp>
      <p:sp>
        <p:nvSpPr>
          <p:cNvPr id="8" name="Espace réservé du pied de page 7">
            <a:extLst>
              <a:ext uri="{FF2B5EF4-FFF2-40B4-BE49-F238E27FC236}">
                <a16:creationId xmlns:a16="http://schemas.microsoft.com/office/drawing/2014/main" id="{303AF29C-A8C7-46B9-8AC8-6D1617AF9267}"/>
              </a:ext>
            </a:extLst>
          </p:cNvPr>
          <p:cNvSpPr txBox="1">
            <a:spLocks/>
          </p:cNvSpPr>
          <p:nvPr/>
        </p:nvSpPr>
        <p:spPr>
          <a:xfrm>
            <a:off x="3359696" y="6415683"/>
            <a:ext cx="6120680" cy="26161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FFFFFF"/>
                </a:solidFill>
                <a:effectLst/>
                <a:uLnTx/>
                <a:uFillTx/>
                <a:latin typeface="open sans "/>
                <a:ea typeface="+mn-ea"/>
                <a:cs typeface="+mn-cs"/>
              </a:rPr>
              <a:t>Sophie NERBONNE – Directrice chargée de co-régulation économique</a:t>
            </a:r>
            <a:endParaRPr kumimoji="0" lang="fr-FR" sz="1400" b="1" i="0" u="none" strike="noStrike" kern="1200" cap="none" spc="0" normalizeH="0" baseline="0" noProof="0" dirty="0">
              <a:ln>
                <a:noFill/>
              </a:ln>
              <a:solidFill>
                <a:srgbClr val="FFFFFF"/>
              </a:solidFill>
              <a:effectLst/>
              <a:uLnTx/>
              <a:uFillTx/>
              <a:latin typeface="open sans "/>
              <a:ea typeface="+mn-ea"/>
              <a:cs typeface="+mn-cs"/>
            </a:endParaRPr>
          </a:p>
        </p:txBody>
      </p:sp>
      <p:sp>
        <p:nvSpPr>
          <p:cNvPr id="5" name="ZoneTexte 4">
            <a:extLst>
              <a:ext uri="{FF2B5EF4-FFF2-40B4-BE49-F238E27FC236}">
                <a16:creationId xmlns:a16="http://schemas.microsoft.com/office/drawing/2014/main" id="{C0144A3E-93FA-420D-BC74-EE8368C0FA97}"/>
              </a:ext>
            </a:extLst>
          </p:cNvPr>
          <p:cNvSpPr txBox="1"/>
          <p:nvPr/>
        </p:nvSpPr>
        <p:spPr>
          <a:xfrm>
            <a:off x="726843" y="1025259"/>
            <a:ext cx="6201810" cy="584775"/>
          </a:xfrm>
          <a:prstGeom prst="rect">
            <a:avLst/>
          </a:prstGeom>
          <a:noFill/>
        </p:spPr>
        <p:txBody>
          <a:bodyPr wrap="square" rtlCol="0">
            <a:spAutoFit/>
          </a:bodyPr>
          <a:lstStyle/>
          <a:p>
            <a:r>
              <a:rPr lang="fr-FR" sz="3200" b="1" dirty="0">
                <a:latin typeface="Georgia" panose="02040502050405020303" pitchFamily="18" charset="0"/>
                <a:cs typeface="Arial" panose="020B0604020202020204" pitchFamily="34" charset="0"/>
              </a:rPr>
              <a:t>Objectifs de la présentation</a:t>
            </a:r>
          </a:p>
        </p:txBody>
      </p:sp>
      <p:cxnSp>
        <p:nvCxnSpPr>
          <p:cNvPr id="9" name="Connecteur droit 8">
            <a:extLst>
              <a:ext uri="{FF2B5EF4-FFF2-40B4-BE49-F238E27FC236}">
                <a16:creationId xmlns:a16="http://schemas.microsoft.com/office/drawing/2014/main" id="{F520E519-81C6-49D9-A708-F2E471656ADD}"/>
              </a:ext>
            </a:extLst>
          </p:cNvPr>
          <p:cNvCxnSpPr>
            <a:cxnSpLocks/>
          </p:cNvCxnSpPr>
          <p:nvPr/>
        </p:nvCxnSpPr>
        <p:spPr>
          <a:xfrm>
            <a:off x="879981" y="1717372"/>
            <a:ext cx="2947767" cy="0"/>
          </a:xfrm>
          <a:prstGeom prst="line">
            <a:avLst/>
          </a:prstGeom>
          <a:noFill/>
          <a:ln w="76200" cap="rnd" cmpd="sng" algn="ctr">
            <a:solidFill>
              <a:schemeClr val="accent5">
                <a:lumMod val="50000"/>
              </a:schemeClr>
            </a:solidFill>
            <a:prstDash val="solid"/>
            <a:miter lim="800000"/>
          </a:ln>
          <a:effectLst/>
        </p:spPr>
      </p:cxnSp>
    </p:spTree>
    <p:extLst>
      <p:ext uri="{BB962C8B-B14F-4D97-AF65-F5344CB8AC3E}">
        <p14:creationId xmlns:p14="http://schemas.microsoft.com/office/powerpoint/2010/main" val="27099126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a:extLst>
              <a:ext uri="{FF2B5EF4-FFF2-40B4-BE49-F238E27FC236}">
                <a16:creationId xmlns:a16="http://schemas.microsoft.com/office/drawing/2014/main" id="{82A520AA-41F8-4C65-8EC9-6393DBFE4195}"/>
              </a:ext>
            </a:extLst>
          </p:cNvPr>
          <p:cNvGrpSpPr/>
          <p:nvPr/>
        </p:nvGrpSpPr>
        <p:grpSpPr>
          <a:xfrm>
            <a:off x="0" y="0"/>
            <a:ext cx="12196966" cy="6858000"/>
            <a:chOff x="0" y="0"/>
            <a:chExt cx="12196966" cy="6858000"/>
          </a:xfrm>
        </p:grpSpPr>
        <p:pic>
          <p:nvPicPr>
            <p:cNvPr id="3" name="Image 2">
              <a:extLst>
                <a:ext uri="{FF2B5EF4-FFF2-40B4-BE49-F238E27FC236}">
                  <a16:creationId xmlns:a16="http://schemas.microsoft.com/office/drawing/2014/main" id="{0B139E10-D5F3-4842-A562-B52A5123005B}"/>
                </a:ext>
              </a:extLst>
            </p:cNvPr>
            <p:cNvPicPr>
              <a:picLocks noChangeAspect="1"/>
            </p:cNvPicPr>
            <p:nvPr/>
          </p:nvPicPr>
          <p:blipFill>
            <a:blip r:embed="rId3"/>
            <a:stretch>
              <a:fillRect/>
            </a:stretch>
          </p:blipFill>
          <p:spPr>
            <a:xfrm>
              <a:off x="0" y="1"/>
              <a:ext cx="6456040" cy="3183082"/>
            </a:xfrm>
            <a:prstGeom prst="rect">
              <a:avLst/>
            </a:prstGeom>
          </p:spPr>
        </p:pic>
        <p:pic>
          <p:nvPicPr>
            <p:cNvPr id="4" name="Image 3">
              <a:extLst>
                <a:ext uri="{FF2B5EF4-FFF2-40B4-BE49-F238E27FC236}">
                  <a16:creationId xmlns:a16="http://schemas.microsoft.com/office/drawing/2014/main" id="{BFB734E7-8A4E-4772-AA4E-A81CECA27481}"/>
                </a:ext>
              </a:extLst>
            </p:cNvPr>
            <p:cNvPicPr>
              <a:picLocks noChangeAspect="1"/>
            </p:cNvPicPr>
            <p:nvPr/>
          </p:nvPicPr>
          <p:blipFill>
            <a:blip r:embed="rId4"/>
            <a:stretch>
              <a:fillRect/>
            </a:stretch>
          </p:blipFill>
          <p:spPr>
            <a:xfrm>
              <a:off x="0" y="3183082"/>
              <a:ext cx="6456040" cy="3674918"/>
            </a:xfrm>
            <a:prstGeom prst="rect">
              <a:avLst/>
            </a:prstGeom>
          </p:spPr>
        </p:pic>
        <p:pic>
          <p:nvPicPr>
            <p:cNvPr id="5" name="Image 4">
              <a:extLst>
                <a:ext uri="{FF2B5EF4-FFF2-40B4-BE49-F238E27FC236}">
                  <a16:creationId xmlns:a16="http://schemas.microsoft.com/office/drawing/2014/main" id="{95B4892A-54F2-478A-8B72-587522255E21}"/>
                </a:ext>
              </a:extLst>
            </p:cNvPr>
            <p:cNvPicPr>
              <a:picLocks noChangeAspect="1"/>
            </p:cNvPicPr>
            <p:nvPr/>
          </p:nvPicPr>
          <p:blipFill>
            <a:blip r:embed="rId5"/>
            <a:stretch>
              <a:fillRect/>
            </a:stretch>
          </p:blipFill>
          <p:spPr>
            <a:xfrm>
              <a:off x="6456040" y="0"/>
              <a:ext cx="5740926" cy="2492896"/>
            </a:xfrm>
            <a:prstGeom prst="rect">
              <a:avLst/>
            </a:prstGeom>
          </p:spPr>
        </p:pic>
        <p:pic>
          <p:nvPicPr>
            <p:cNvPr id="6" name="Image 5">
              <a:extLst>
                <a:ext uri="{FF2B5EF4-FFF2-40B4-BE49-F238E27FC236}">
                  <a16:creationId xmlns:a16="http://schemas.microsoft.com/office/drawing/2014/main" id="{F09CE949-D74D-4713-8CEF-81FDD3F4FA44}"/>
                </a:ext>
              </a:extLst>
            </p:cNvPr>
            <p:cNvPicPr>
              <a:picLocks noChangeAspect="1"/>
            </p:cNvPicPr>
            <p:nvPr/>
          </p:nvPicPr>
          <p:blipFill>
            <a:blip r:embed="rId6"/>
            <a:stretch>
              <a:fillRect/>
            </a:stretch>
          </p:blipFill>
          <p:spPr>
            <a:xfrm>
              <a:off x="6386515" y="2492896"/>
              <a:ext cx="5805485" cy="4365104"/>
            </a:xfrm>
            <a:prstGeom prst="rect">
              <a:avLst/>
            </a:prstGeom>
          </p:spPr>
        </p:pic>
      </p:grpSp>
    </p:spTree>
    <p:extLst>
      <p:ext uri="{BB962C8B-B14F-4D97-AF65-F5344CB8AC3E}">
        <p14:creationId xmlns:p14="http://schemas.microsoft.com/office/powerpoint/2010/main" val="32205489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p:cNvGrpSpPr/>
          <p:nvPr/>
        </p:nvGrpSpPr>
        <p:grpSpPr>
          <a:xfrm>
            <a:off x="5782804" y="1308742"/>
            <a:ext cx="2121521" cy="1894100"/>
            <a:chOff x="551384" y="1268760"/>
            <a:chExt cx="2376264" cy="2160240"/>
          </a:xfrm>
          <a:solidFill>
            <a:schemeClr val="tx2">
              <a:lumMod val="20000"/>
              <a:lumOff val="80000"/>
            </a:schemeClr>
          </a:solidFill>
          <a:scene3d>
            <a:camera prst="orthographicFront">
              <a:rot lat="0" lon="0" rev="0"/>
            </a:camera>
            <a:lightRig rig="contrasting" dir="t">
              <a:rot lat="0" lon="0" rev="1500000"/>
            </a:lightRig>
          </a:scene3d>
        </p:grpSpPr>
        <p:sp>
          <p:nvSpPr>
            <p:cNvPr id="6" name="Rectangle à coins arrondis 5"/>
            <p:cNvSpPr/>
            <p:nvPr/>
          </p:nvSpPr>
          <p:spPr bwMode="auto">
            <a:xfrm>
              <a:off x="551384" y="1268760"/>
              <a:ext cx="2376264" cy="2160240"/>
            </a:xfrm>
            <a:prstGeom prst="roundRect">
              <a:avLst/>
            </a:prstGeom>
            <a:grpFill/>
            <a:ln w="12700" cap="flat" cmpd="sng" algn="ctr">
              <a:noFill/>
              <a:prstDash val="solid"/>
              <a:miter lim="0"/>
              <a:headEnd type="none" w="med" len="med"/>
              <a:tailEnd type="none" w="med" len="med"/>
            </a:ln>
            <a:effectLst>
              <a:outerShdw blurRad="149987" dist="250190" dir="8460000" algn="ctr">
                <a:srgbClr val="000000">
                  <a:alpha val="28000"/>
                </a:srgbClr>
              </a:outerShdw>
            </a:effectLst>
            <a:sp3d prstMaterial="metal">
              <a:bevelT w="88900" h="88900"/>
            </a:sp3d>
            <a:extLst/>
          </p:spPr>
          <p:txBody>
            <a:bodyPr vert="horz" wrap="square" lIns="45719" tIns="45719" rIns="45719" bIns="45719" numCol="1" rtlCol="0" anchor="ctr" anchorCtr="0" compatLnSpc="1">
              <a:prstTxWarp prst="textNoShape">
                <a:avLst/>
              </a:prstTxWarp>
            </a:bodyPr>
            <a:lstStyle/>
            <a:p>
              <a:pPr marL="457200" fontAlgn="base" hangingPunct="0">
                <a:spcBef>
                  <a:spcPct val="0"/>
                </a:spcBef>
                <a:spcAft>
                  <a:spcPct val="0"/>
                </a:spcAft>
              </a:pPr>
              <a:endParaRPr lang="fr-FR" b="1"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endParaRPr>
            </a:p>
          </p:txBody>
        </p:sp>
        <p:sp>
          <p:nvSpPr>
            <p:cNvPr id="8" name="ZoneTexte 7"/>
            <p:cNvSpPr txBox="1"/>
            <p:nvPr/>
          </p:nvSpPr>
          <p:spPr>
            <a:xfrm>
              <a:off x="720289" y="2670878"/>
              <a:ext cx="2038451" cy="666942"/>
            </a:xfrm>
            <a:prstGeom prst="rect">
              <a:avLst/>
            </a:prstGeom>
            <a:grpFill/>
            <a:ln>
              <a:noFill/>
            </a:ln>
            <a:effectLst>
              <a:outerShdw blurRad="149987" dist="250190" dir="8460000" algn="ctr">
                <a:srgbClr val="000000">
                  <a:alpha val="28000"/>
                </a:srgbClr>
              </a:outerShdw>
            </a:effectLst>
            <a:sp3d prstMaterial="metal">
              <a:bevelT w="88900" h="88900"/>
            </a:sp3d>
          </p:spPr>
          <p:txBody>
            <a:bodyPr wrap="square" rtlCol="0">
              <a:spAutoFit/>
            </a:bodyPr>
            <a:lstStyle/>
            <a:p>
              <a:pPr algn="ctr" eaLnBrk="0" fontAlgn="base" hangingPunct="0">
                <a:spcBef>
                  <a:spcPct val="0"/>
                </a:spcBef>
                <a:spcAft>
                  <a:spcPct val="0"/>
                </a:spcAft>
              </a:pPr>
              <a:r>
                <a:rPr lang="fr-FR" sz="1600" b="1" dirty="0">
                  <a:solidFill>
                    <a:srgbClr val="004A99"/>
                  </a:solidFill>
                  <a:latin typeface="Century Gothic" panose="020B0502020202020204" pitchFamily="34" charset="0"/>
                  <a:sym typeface="Century Gothic" panose="020B0502020202020204" pitchFamily="34" charset="0"/>
                </a:rPr>
                <a:t>Licéité, loyauté, transparence</a:t>
              </a:r>
            </a:p>
          </p:txBody>
        </p:sp>
      </p:grpSp>
      <p:grpSp>
        <p:nvGrpSpPr>
          <p:cNvPr id="13" name="Groupe 12"/>
          <p:cNvGrpSpPr/>
          <p:nvPr/>
        </p:nvGrpSpPr>
        <p:grpSpPr>
          <a:xfrm>
            <a:off x="3186724" y="1339557"/>
            <a:ext cx="2121521" cy="1894100"/>
            <a:chOff x="6770425" y="1278947"/>
            <a:chExt cx="2376264" cy="2160240"/>
          </a:xfrm>
          <a:solidFill>
            <a:schemeClr val="tx2">
              <a:lumMod val="20000"/>
              <a:lumOff val="80000"/>
            </a:schemeClr>
          </a:solidFill>
          <a:scene3d>
            <a:camera prst="orthographicFront">
              <a:rot lat="0" lon="0" rev="0"/>
            </a:camera>
            <a:lightRig rig="contrasting" dir="t">
              <a:rot lat="0" lon="0" rev="1500000"/>
            </a:lightRig>
          </a:scene3d>
        </p:grpSpPr>
        <p:sp>
          <p:nvSpPr>
            <p:cNvPr id="14" name="Rectangle à coins arrondis 13"/>
            <p:cNvSpPr/>
            <p:nvPr/>
          </p:nvSpPr>
          <p:spPr bwMode="auto">
            <a:xfrm>
              <a:off x="6770425" y="1278947"/>
              <a:ext cx="2376264" cy="2160240"/>
            </a:xfrm>
            <a:prstGeom prst="roundRect">
              <a:avLst/>
            </a:prstGeom>
            <a:grpFill/>
            <a:ln w="12700" cap="flat" cmpd="sng" algn="ctr">
              <a:noFill/>
              <a:prstDash val="solid"/>
              <a:miter lim="0"/>
              <a:headEnd type="none" w="med" len="med"/>
              <a:tailEnd type="none" w="med" len="med"/>
            </a:ln>
            <a:effectLst>
              <a:outerShdw blurRad="149987" dist="250190" dir="8460000" algn="ctr">
                <a:srgbClr val="000000">
                  <a:alpha val="28000"/>
                </a:srgbClr>
              </a:outerShdw>
            </a:effectLst>
            <a:sp3d prstMaterial="metal">
              <a:bevelT w="88900" h="88900"/>
            </a:sp3d>
            <a:extLst/>
          </p:spPr>
          <p:txBody>
            <a:bodyPr vert="horz" wrap="square" lIns="45719" tIns="45719" rIns="45719" bIns="45719" numCol="1" rtlCol="0" anchor="ctr" anchorCtr="0" compatLnSpc="1">
              <a:prstTxWarp prst="textNoShape">
                <a:avLst/>
              </a:prstTxWarp>
            </a:bodyPr>
            <a:lstStyle/>
            <a:p>
              <a:pPr marL="457200" fontAlgn="base" hangingPunct="0">
                <a:spcBef>
                  <a:spcPct val="0"/>
                </a:spcBef>
                <a:spcAft>
                  <a:spcPct val="0"/>
                </a:spcAft>
              </a:pPr>
              <a:endParaRPr lang="fr-FR" b="1"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endParaRPr>
            </a:p>
          </p:txBody>
        </p:sp>
        <p:pic>
          <p:nvPicPr>
            <p:cNvPr id="15" name="Image 14"/>
            <p:cNvPicPr>
              <a:picLocks noChangeAspect="1"/>
            </p:cNvPicPr>
            <p:nvPr/>
          </p:nvPicPr>
          <p:blipFill rotWithShape="1">
            <a:blip r:embed="rId3" cstate="print">
              <a:extLst>
                <a:ext uri="{28A0092B-C50C-407E-A947-70E740481C1C}">
                  <a14:useLocalDpi xmlns:a14="http://schemas.microsoft.com/office/drawing/2010/main" val="0"/>
                </a:ext>
              </a:extLst>
            </a:blip>
            <a:srcRect r="4391" b="17647"/>
            <a:stretch/>
          </p:blipFill>
          <p:spPr>
            <a:xfrm>
              <a:off x="7163309" y="1342942"/>
              <a:ext cx="1500416" cy="1291484"/>
            </a:xfrm>
            <a:prstGeom prst="rect">
              <a:avLst/>
            </a:prstGeom>
            <a:ln>
              <a:noFill/>
            </a:ln>
            <a:effectLst>
              <a:outerShdw blurRad="292100" dist="139700" dir="2700000" algn="tl" rotWithShape="0">
                <a:srgbClr val="333333">
                  <a:alpha val="65000"/>
                </a:srgbClr>
              </a:outerShdw>
            </a:effectLst>
          </p:spPr>
        </p:pic>
        <p:sp>
          <p:nvSpPr>
            <p:cNvPr id="16" name="ZoneTexte 15"/>
            <p:cNvSpPr txBox="1"/>
            <p:nvPr/>
          </p:nvSpPr>
          <p:spPr>
            <a:xfrm>
              <a:off x="6863222" y="2583339"/>
              <a:ext cx="2126611" cy="737147"/>
            </a:xfrm>
            <a:prstGeom prst="rect">
              <a:avLst/>
            </a:prstGeom>
            <a:grpFill/>
            <a:ln>
              <a:noFill/>
            </a:ln>
            <a:effectLst>
              <a:outerShdw blurRad="149987" dist="250190" dir="8460000" algn="ctr">
                <a:srgbClr val="000000">
                  <a:alpha val="28000"/>
                </a:srgbClr>
              </a:outerShdw>
            </a:effectLst>
            <a:sp3d prstMaterial="metal">
              <a:bevelT w="88900" h="88900"/>
            </a:sp3d>
          </p:spPr>
          <p:txBody>
            <a:bodyPr wrap="square" rtlCol="0">
              <a:spAutoFit/>
            </a:bodyPr>
            <a:lstStyle/>
            <a:p>
              <a:pPr algn="ctr" eaLnBrk="0" fontAlgn="base" hangingPunct="0">
                <a:spcBef>
                  <a:spcPct val="0"/>
                </a:spcBef>
                <a:spcAft>
                  <a:spcPct val="0"/>
                </a:spcAft>
              </a:pPr>
              <a:r>
                <a:rPr lang="fr-FR" b="1" u="sng" dirty="0">
                  <a:solidFill>
                    <a:srgbClr val="000000"/>
                  </a:solidFill>
                  <a:latin typeface="Century Gothic" panose="020B0502020202020204" pitchFamily="34" charset="0"/>
                  <a:sym typeface="Century Gothic" panose="020B0502020202020204" pitchFamily="34" charset="0"/>
                </a:rPr>
                <a:t>Minimisation</a:t>
              </a:r>
              <a:r>
                <a:rPr lang="fr-FR" b="1" dirty="0">
                  <a:solidFill>
                    <a:srgbClr val="000000"/>
                  </a:solidFill>
                  <a:latin typeface="Century Gothic" panose="020B0502020202020204" pitchFamily="34" charset="0"/>
                  <a:sym typeface="Century Gothic" panose="020B0502020202020204" pitchFamily="34" charset="0"/>
                </a:rPr>
                <a:t> </a:t>
              </a:r>
            </a:p>
            <a:p>
              <a:pPr algn="ctr" eaLnBrk="0" fontAlgn="base" hangingPunct="0">
                <a:spcBef>
                  <a:spcPct val="0"/>
                </a:spcBef>
                <a:spcAft>
                  <a:spcPct val="0"/>
                </a:spcAft>
              </a:pPr>
              <a:r>
                <a:rPr lang="fr-FR" b="1" dirty="0">
                  <a:solidFill>
                    <a:srgbClr val="000000"/>
                  </a:solidFill>
                  <a:latin typeface="Century Gothic" panose="020B0502020202020204" pitchFamily="34" charset="0"/>
                  <a:sym typeface="Century Gothic" panose="020B0502020202020204" pitchFamily="34" charset="0"/>
                </a:rPr>
                <a:t>des données</a:t>
              </a:r>
            </a:p>
          </p:txBody>
        </p:sp>
      </p:grpSp>
      <p:grpSp>
        <p:nvGrpSpPr>
          <p:cNvPr id="17" name="Groupe 16"/>
          <p:cNvGrpSpPr/>
          <p:nvPr/>
        </p:nvGrpSpPr>
        <p:grpSpPr>
          <a:xfrm>
            <a:off x="651729" y="3444432"/>
            <a:ext cx="2121521" cy="1894100"/>
            <a:chOff x="576487" y="3713318"/>
            <a:chExt cx="2376264" cy="2160241"/>
          </a:xfrm>
          <a:solidFill>
            <a:schemeClr val="tx2">
              <a:lumMod val="20000"/>
              <a:lumOff val="80000"/>
            </a:schemeClr>
          </a:solidFill>
          <a:scene3d>
            <a:camera prst="orthographicFront">
              <a:rot lat="0" lon="0" rev="0"/>
            </a:camera>
            <a:lightRig rig="contrasting" dir="t">
              <a:rot lat="0" lon="0" rev="1500000"/>
            </a:lightRig>
          </a:scene3d>
        </p:grpSpPr>
        <p:sp>
          <p:nvSpPr>
            <p:cNvPr id="18" name="Rectangle à coins arrondis 17"/>
            <p:cNvSpPr/>
            <p:nvPr/>
          </p:nvSpPr>
          <p:spPr bwMode="auto">
            <a:xfrm>
              <a:off x="576487" y="3713318"/>
              <a:ext cx="2376264" cy="2160241"/>
            </a:xfrm>
            <a:prstGeom prst="roundRect">
              <a:avLst/>
            </a:prstGeom>
            <a:grpFill/>
            <a:ln w="12700" cap="flat" cmpd="sng" algn="ctr">
              <a:noFill/>
              <a:prstDash val="solid"/>
              <a:miter lim="0"/>
              <a:headEnd type="none" w="med" len="med"/>
              <a:tailEnd type="none" w="med" len="med"/>
            </a:ln>
            <a:effectLst>
              <a:outerShdw blurRad="149987" dist="250190" dir="8460000" algn="ctr">
                <a:srgbClr val="000000">
                  <a:alpha val="28000"/>
                </a:srgbClr>
              </a:outerShdw>
            </a:effectLst>
            <a:sp3d prstMaterial="metal">
              <a:bevelT w="88900" h="88900"/>
            </a:sp3d>
            <a:extLst/>
          </p:spPr>
          <p:txBody>
            <a:bodyPr vert="horz" wrap="square" lIns="45719" tIns="45719" rIns="45719" bIns="45719" numCol="1" rtlCol="0" anchor="ctr" anchorCtr="0" compatLnSpc="1">
              <a:prstTxWarp prst="textNoShape">
                <a:avLst/>
              </a:prstTxWarp>
            </a:bodyPr>
            <a:lstStyle/>
            <a:p>
              <a:pPr marL="457200" fontAlgn="base" hangingPunct="0">
                <a:spcBef>
                  <a:spcPct val="0"/>
                </a:spcBef>
                <a:spcAft>
                  <a:spcPct val="0"/>
                </a:spcAft>
              </a:pPr>
              <a:endParaRPr lang="fr-FR" b="1"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endParaRPr>
            </a:p>
          </p:txBody>
        </p:sp>
        <p:pic>
          <p:nvPicPr>
            <p:cNvPr id="19" name="Image 18"/>
            <p:cNvPicPr>
              <a:picLocks noChangeAspect="1"/>
            </p:cNvPicPr>
            <p:nvPr/>
          </p:nvPicPr>
          <p:blipFill rotWithShape="1">
            <a:blip r:embed="rId4" cstate="print">
              <a:extLst>
                <a:ext uri="{28A0092B-C50C-407E-A947-70E740481C1C}">
                  <a14:useLocalDpi xmlns:a14="http://schemas.microsoft.com/office/drawing/2010/main" val="0"/>
                </a:ext>
              </a:extLst>
            </a:blip>
            <a:srcRect l="1" r="652" b="18902"/>
            <a:stretch/>
          </p:blipFill>
          <p:spPr>
            <a:xfrm>
              <a:off x="1056302" y="3980614"/>
              <a:ext cx="1445882" cy="1180278"/>
            </a:xfrm>
            <a:prstGeom prst="rect">
              <a:avLst/>
            </a:prstGeom>
            <a:ln>
              <a:noFill/>
            </a:ln>
            <a:effectLst>
              <a:outerShdw blurRad="292100" dist="139700" dir="2700000" algn="tl" rotWithShape="0">
                <a:srgbClr val="333333">
                  <a:alpha val="65000"/>
                </a:srgbClr>
              </a:outerShdw>
            </a:effectLst>
          </p:spPr>
        </p:pic>
        <p:sp>
          <p:nvSpPr>
            <p:cNvPr id="20" name="ZoneTexte 19"/>
            <p:cNvSpPr txBox="1"/>
            <p:nvPr/>
          </p:nvSpPr>
          <p:spPr>
            <a:xfrm>
              <a:off x="991372" y="5306610"/>
              <a:ext cx="1544477" cy="421227"/>
            </a:xfrm>
            <a:prstGeom prst="rect">
              <a:avLst/>
            </a:prstGeom>
            <a:grpFill/>
            <a:ln>
              <a:noFill/>
            </a:ln>
            <a:effectLst>
              <a:outerShdw blurRad="149987" dist="250190" dir="8460000" algn="ctr">
                <a:srgbClr val="000000">
                  <a:alpha val="28000"/>
                </a:srgbClr>
              </a:outerShdw>
            </a:effectLst>
            <a:sp3d prstMaterial="metal">
              <a:bevelT w="88900" h="88900"/>
            </a:sp3d>
          </p:spPr>
          <p:txBody>
            <a:bodyPr wrap="none" rtlCol="0">
              <a:spAutoFit/>
            </a:bodyPr>
            <a:lstStyle/>
            <a:p>
              <a:pPr eaLnBrk="0" fontAlgn="base" hangingPunct="0">
                <a:spcBef>
                  <a:spcPct val="0"/>
                </a:spcBef>
                <a:spcAft>
                  <a:spcPct val="0"/>
                </a:spcAft>
              </a:pPr>
              <a:r>
                <a:rPr lang="fr-FR" b="1" u="sng" dirty="0">
                  <a:solidFill>
                    <a:srgbClr val="004A99"/>
                  </a:solidFill>
                  <a:latin typeface="Century Gothic" panose="020B0502020202020204" pitchFamily="34" charset="0"/>
                  <a:sym typeface="Century Gothic" panose="020B0502020202020204" pitchFamily="34" charset="0"/>
                </a:rPr>
                <a:t>Exactitude</a:t>
              </a:r>
            </a:p>
          </p:txBody>
        </p:sp>
      </p:grpSp>
      <p:grpSp>
        <p:nvGrpSpPr>
          <p:cNvPr id="21" name="Groupe 20"/>
          <p:cNvGrpSpPr/>
          <p:nvPr/>
        </p:nvGrpSpPr>
        <p:grpSpPr>
          <a:xfrm>
            <a:off x="3152080" y="3470868"/>
            <a:ext cx="2121521" cy="1894100"/>
            <a:chOff x="3559586" y="3713318"/>
            <a:chExt cx="2376264" cy="2160240"/>
          </a:xfrm>
          <a:solidFill>
            <a:schemeClr val="tx2">
              <a:lumMod val="20000"/>
              <a:lumOff val="80000"/>
            </a:schemeClr>
          </a:solidFill>
          <a:scene3d>
            <a:camera prst="orthographicFront">
              <a:rot lat="0" lon="0" rev="0"/>
            </a:camera>
            <a:lightRig rig="contrasting" dir="t">
              <a:rot lat="0" lon="0" rev="1500000"/>
            </a:lightRig>
          </a:scene3d>
        </p:grpSpPr>
        <p:sp>
          <p:nvSpPr>
            <p:cNvPr id="22" name="Rectangle à coins arrondis 21"/>
            <p:cNvSpPr/>
            <p:nvPr/>
          </p:nvSpPr>
          <p:spPr bwMode="auto">
            <a:xfrm>
              <a:off x="3559586" y="3713318"/>
              <a:ext cx="2376264" cy="2160240"/>
            </a:xfrm>
            <a:prstGeom prst="roundRect">
              <a:avLst/>
            </a:prstGeom>
            <a:grpFill/>
            <a:ln w="12700" cap="flat" cmpd="sng" algn="ctr">
              <a:noFill/>
              <a:prstDash val="solid"/>
              <a:miter lim="0"/>
              <a:headEnd type="none" w="med" len="med"/>
              <a:tailEnd type="none" w="med" len="med"/>
            </a:ln>
            <a:effectLst>
              <a:outerShdw blurRad="149987" dist="250190" dir="8460000" algn="ctr">
                <a:srgbClr val="000000">
                  <a:alpha val="28000"/>
                </a:srgbClr>
              </a:outerShdw>
            </a:effectLst>
            <a:sp3d prstMaterial="metal">
              <a:bevelT w="88900" h="88900"/>
            </a:sp3d>
            <a:extLst/>
          </p:spPr>
          <p:txBody>
            <a:bodyPr vert="horz" wrap="square" lIns="45719" tIns="45719" rIns="45719" bIns="45719" numCol="1" rtlCol="0" anchor="ctr" anchorCtr="0" compatLnSpc="1">
              <a:prstTxWarp prst="textNoShape">
                <a:avLst/>
              </a:prstTxWarp>
            </a:bodyPr>
            <a:lstStyle/>
            <a:p>
              <a:pPr marL="457200" fontAlgn="base" hangingPunct="0">
                <a:spcBef>
                  <a:spcPct val="0"/>
                </a:spcBef>
                <a:spcAft>
                  <a:spcPct val="0"/>
                </a:spcAft>
              </a:pPr>
              <a:endParaRPr lang="fr-FR" b="1"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endParaRPr>
            </a:p>
          </p:txBody>
        </p:sp>
        <p:pic>
          <p:nvPicPr>
            <p:cNvPr id="23" name="Image 22"/>
            <p:cNvPicPr>
              <a:picLocks noChangeAspect="1"/>
            </p:cNvPicPr>
            <p:nvPr/>
          </p:nvPicPr>
          <p:blipFill rotWithShape="1">
            <a:blip r:embed="rId5" cstate="print">
              <a:extLst>
                <a:ext uri="{28A0092B-C50C-407E-A947-70E740481C1C}">
                  <a14:useLocalDpi xmlns:a14="http://schemas.microsoft.com/office/drawing/2010/main" val="0"/>
                </a:ext>
              </a:extLst>
            </a:blip>
            <a:srcRect r="4239" b="20856"/>
            <a:stretch/>
          </p:blipFill>
          <p:spPr>
            <a:xfrm>
              <a:off x="3947150" y="3812288"/>
              <a:ext cx="1544541" cy="1276530"/>
            </a:xfrm>
            <a:prstGeom prst="rect">
              <a:avLst/>
            </a:prstGeom>
            <a:ln>
              <a:noFill/>
            </a:ln>
            <a:effectLst>
              <a:outerShdw blurRad="292100" dist="139700" dir="2700000" algn="tl" rotWithShape="0">
                <a:srgbClr val="333333">
                  <a:alpha val="65000"/>
                </a:srgbClr>
              </a:outerShdw>
            </a:effectLst>
          </p:spPr>
        </p:pic>
        <p:sp>
          <p:nvSpPr>
            <p:cNvPr id="24" name="ZoneTexte 23"/>
            <p:cNvSpPr txBox="1"/>
            <p:nvPr/>
          </p:nvSpPr>
          <p:spPr>
            <a:xfrm>
              <a:off x="3706764" y="5068581"/>
              <a:ext cx="2109256" cy="737147"/>
            </a:xfrm>
            <a:prstGeom prst="rect">
              <a:avLst/>
            </a:prstGeom>
            <a:grpFill/>
            <a:ln>
              <a:noFill/>
            </a:ln>
            <a:effectLst>
              <a:outerShdw blurRad="149987" dist="250190" dir="8460000" algn="ctr">
                <a:srgbClr val="000000">
                  <a:alpha val="28000"/>
                </a:srgbClr>
              </a:outerShdw>
            </a:effectLst>
            <a:sp3d prstMaterial="metal">
              <a:bevelT w="88900" h="88900"/>
            </a:sp3d>
          </p:spPr>
          <p:txBody>
            <a:bodyPr wrap="square" rtlCol="0">
              <a:spAutoFit/>
            </a:bodyPr>
            <a:lstStyle/>
            <a:p>
              <a:pPr algn="ctr" eaLnBrk="0" fontAlgn="base" hangingPunct="0">
                <a:spcBef>
                  <a:spcPct val="0"/>
                </a:spcBef>
                <a:spcAft>
                  <a:spcPct val="0"/>
                </a:spcAft>
              </a:pPr>
              <a:r>
                <a:rPr lang="fr-FR" b="1" u="sng" dirty="0">
                  <a:solidFill>
                    <a:schemeClr val="accent3">
                      <a:lumMod val="50000"/>
                    </a:schemeClr>
                  </a:solidFill>
                  <a:latin typeface="Century Gothic" panose="020B0502020202020204" pitchFamily="34" charset="0"/>
                  <a:sym typeface="Century Gothic" panose="020B0502020202020204" pitchFamily="34" charset="0"/>
                </a:rPr>
                <a:t>Limitation</a:t>
              </a:r>
              <a:r>
                <a:rPr lang="fr-FR" b="1" dirty="0">
                  <a:solidFill>
                    <a:schemeClr val="accent3">
                      <a:lumMod val="50000"/>
                    </a:schemeClr>
                  </a:solidFill>
                  <a:latin typeface="Century Gothic" panose="020B0502020202020204" pitchFamily="34" charset="0"/>
                  <a:sym typeface="Century Gothic" panose="020B0502020202020204" pitchFamily="34" charset="0"/>
                </a:rPr>
                <a:t> de la conservation</a:t>
              </a:r>
            </a:p>
          </p:txBody>
        </p:sp>
      </p:grpSp>
      <p:grpSp>
        <p:nvGrpSpPr>
          <p:cNvPr id="25" name="Groupe 24"/>
          <p:cNvGrpSpPr/>
          <p:nvPr/>
        </p:nvGrpSpPr>
        <p:grpSpPr>
          <a:xfrm>
            <a:off x="5782804" y="3429115"/>
            <a:ext cx="2121521" cy="1894100"/>
            <a:chOff x="6788828" y="3686118"/>
            <a:chExt cx="2376264" cy="2160240"/>
          </a:xfrm>
          <a:solidFill>
            <a:schemeClr val="tx2">
              <a:lumMod val="20000"/>
              <a:lumOff val="80000"/>
            </a:schemeClr>
          </a:solidFill>
          <a:scene3d>
            <a:camera prst="orthographicFront">
              <a:rot lat="0" lon="0" rev="0"/>
            </a:camera>
            <a:lightRig rig="contrasting" dir="t">
              <a:rot lat="0" lon="0" rev="1500000"/>
            </a:lightRig>
          </a:scene3d>
        </p:grpSpPr>
        <p:sp>
          <p:nvSpPr>
            <p:cNvPr id="26" name="Rectangle à coins arrondis 25"/>
            <p:cNvSpPr/>
            <p:nvPr/>
          </p:nvSpPr>
          <p:spPr bwMode="auto">
            <a:xfrm>
              <a:off x="6788828" y="3686118"/>
              <a:ext cx="2376264" cy="2160240"/>
            </a:xfrm>
            <a:prstGeom prst="roundRect">
              <a:avLst/>
            </a:prstGeom>
            <a:grpFill/>
            <a:ln w="12700" cap="flat" cmpd="sng" algn="ctr">
              <a:noFill/>
              <a:prstDash val="solid"/>
              <a:miter lim="0"/>
              <a:headEnd type="none" w="med" len="med"/>
              <a:tailEnd type="none" w="med" len="med"/>
            </a:ln>
            <a:effectLst>
              <a:outerShdw blurRad="149987" dist="250190" dir="8460000" algn="ctr">
                <a:srgbClr val="000000">
                  <a:alpha val="28000"/>
                </a:srgbClr>
              </a:outerShdw>
            </a:effectLst>
            <a:sp3d prstMaterial="metal">
              <a:bevelT w="88900" h="88900"/>
            </a:sp3d>
            <a:extLst/>
          </p:spPr>
          <p:txBody>
            <a:bodyPr vert="horz" wrap="square" lIns="45719" tIns="45719" rIns="45719" bIns="45719" numCol="1" rtlCol="0" anchor="ctr" anchorCtr="0" compatLnSpc="1">
              <a:prstTxWarp prst="textNoShape">
                <a:avLst/>
              </a:prstTxWarp>
            </a:bodyPr>
            <a:lstStyle/>
            <a:p>
              <a:pPr marL="457200" fontAlgn="base" hangingPunct="0">
                <a:spcBef>
                  <a:spcPct val="0"/>
                </a:spcBef>
                <a:spcAft>
                  <a:spcPct val="0"/>
                </a:spcAft>
              </a:pPr>
              <a:endParaRPr lang="fr-FR" b="1"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endParaRPr>
            </a:p>
          </p:txBody>
        </p:sp>
        <p:pic>
          <p:nvPicPr>
            <p:cNvPr id="27" name="Image 26"/>
            <p:cNvPicPr>
              <a:picLocks noChangeAspect="1"/>
            </p:cNvPicPr>
            <p:nvPr/>
          </p:nvPicPr>
          <p:blipFill rotWithShape="1">
            <a:blip r:embed="rId6" cstate="print">
              <a:extLst>
                <a:ext uri="{28A0092B-C50C-407E-A947-70E740481C1C}">
                  <a14:useLocalDpi xmlns:a14="http://schemas.microsoft.com/office/drawing/2010/main" val="0"/>
                </a:ext>
              </a:extLst>
            </a:blip>
            <a:srcRect l="1" r="-1526" b="20446"/>
            <a:stretch/>
          </p:blipFill>
          <p:spPr>
            <a:xfrm>
              <a:off x="7125661" y="3758802"/>
              <a:ext cx="1702595" cy="1334119"/>
            </a:xfrm>
            <a:prstGeom prst="rect">
              <a:avLst/>
            </a:prstGeom>
            <a:grpFill/>
            <a:ln>
              <a:noFill/>
            </a:ln>
            <a:effectLst>
              <a:outerShdw blurRad="149987" dist="250190" dir="8460000" algn="ctr">
                <a:srgbClr val="000000">
                  <a:alpha val="28000"/>
                </a:srgbClr>
              </a:outerShdw>
            </a:effectLst>
            <a:sp3d prstMaterial="metal">
              <a:bevelT w="88900" h="88900"/>
            </a:sp3d>
          </p:spPr>
        </p:pic>
        <p:sp>
          <p:nvSpPr>
            <p:cNvPr id="28" name="ZoneTexte 27"/>
            <p:cNvSpPr txBox="1"/>
            <p:nvPr/>
          </p:nvSpPr>
          <p:spPr>
            <a:xfrm>
              <a:off x="6970512" y="5075608"/>
              <a:ext cx="2026364" cy="737147"/>
            </a:xfrm>
            <a:prstGeom prst="rect">
              <a:avLst/>
            </a:prstGeom>
            <a:grpFill/>
            <a:ln>
              <a:noFill/>
            </a:ln>
            <a:effectLst>
              <a:outerShdw blurRad="149987" dist="250190" dir="8460000" algn="ctr">
                <a:srgbClr val="000000">
                  <a:alpha val="28000"/>
                </a:srgbClr>
              </a:outerShdw>
            </a:effectLst>
            <a:sp3d prstMaterial="metal">
              <a:bevelT w="88900" h="88900"/>
            </a:sp3d>
          </p:spPr>
          <p:txBody>
            <a:bodyPr wrap="square" rtlCol="0">
              <a:spAutoFit/>
            </a:bodyPr>
            <a:lstStyle/>
            <a:p>
              <a:pPr algn="ctr" eaLnBrk="0" fontAlgn="base" hangingPunct="0">
                <a:spcBef>
                  <a:spcPct val="0"/>
                </a:spcBef>
                <a:spcAft>
                  <a:spcPct val="0"/>
                </a:spcAft>
              </a:pPr>
              <a:r>
                <a:rPr lang="fr-FR" b="1" dirty="0">
                  <a:solidFill>
                    <a:srgbClr val="006600"/>
                  </a:solidFill>
                  <a:latin typeface="Century Gothic" panose="020B0502020202020204" pitchFamily="34" charset="0"/>
                  <a:sym typeface="Century Gothic" panose="020B0502020202020204" pitchFamily="34" charset="0"/>
                </a:rPr>
                <a:t>Intégrité et </a:t>
              </a:r>
            </a:p>
            <a:p>
              <a:pPr algn="ctr" eaLnBrk="0" fontAlgn="base" hangingPunct="0">
                <a:spcBef>
                  <a:spcPct val="0"/>
                </a:spcBef>
                <a:spcAft>
                  <a:spcPct val="0"/>
                </a:spcAft>
              </a:pPr>
              <a:r>
                <a:rPr lang="fr-FR" b="1" dirty="0">
                  <a:solidFill>
                    <a:srgbClr val="006600"/>
                  </a:solidFill>
                  <a:latin typeface="Century Gothic" panose="020B0502020202020204" pitchFamily="34" charset="0"/>
                  <a:sym typeface="Century Gothic" panose="020B0502020202020204" pitchFamily="34" charset="0"/>
                </a:rPr>
                <a:t>confidentialité</a:t>
              </a:r>
            </a:p>
          </p:txBody>
        </p:sp>
      </p:grpSp>
      <p:grpSp>
        <p:nvGrpSpPr>
          <p:cNvPr id="9" name="Groupe 8">
            <a:extLst>
              <a:ext uri="{FF2B5EF4-FFF2-40B4-BE49-F238E27FC236}">
                <a16:creationId xmlns:a16="http://schemas.microsoft.com/office/drawing/2014/main" id="{C5DFE310-B634-41E5-931A-018186A7A9A1}"/>
              </a:ext>
            </a:extLst>
          </p:cNvPr>
          <p:cNvGrpSpPr/>
          <p:nvPr/>
        </p:nvGrpSpPr>
        <p:grpSpPr>
          <a:xfrm>
            <a:off x="9336360" y="1296129"/>
            <a:ext cx="2121521" cy="4020034"/>
            <a:chOff x="9336360" y="1296129"/>
            <a:chExt cx="2121521" cy="4020034"/>
          </a:xfrm>
        </p:grpSpPr>
        <p:sp>
          <p:nvSpPr>
            <p:cNvPr id="30" name="Rectangle à coins arrondis 29"/>
            <p:cNvSpPr/>
            <p:nvPr/>
          </p:nvSpPr>
          <p:spPr bwMode="auto">
            <a:xfrm>
              <a:off x="9336360" y="1296129"/>
              <a:ext cx="2121521" cy="4020034"/>
            </a:xfrm>
            <a:prstGeom prst="roundRect">
              <a:avLst/>
            </a:prstGeom>
            <a:solidFill>
              <a:schemeClr val="tx2">
                <a:lumMod val="20000"/>
                <a:lumOff val="80000"/>
              </a:schemeClr>
            </a:solidFill>
            <a:ln w="12700" cap="flat" cmpd="sng" algn="ctr">
              <a:noFill/>
              <a:prstDash val="solid"/>
              <a:miter lim="0"/>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vert="horz" wrap="square" lIns="45719" tIns="45719" rIns="45719" bIns="45719" numCol="1" rtlCol="0" anchor="ctr" anchorCtr="0" compatLnSpc="1">
              <a:prstTxWarp prst="textNoShape">
                <a:avLst/>
              </a:prstTxWarp>
            </a:bodyPr>
            <a:lstStyle/>
            <a:p>
              <a:pPr marL="457200" fontAlgn="base" hangingPunct="0">
                <a:spcBef>
                  <a:spcPct val="0"/>
                </a:spcBef>
                <a:spcAft>
                  <a:spcPct val="0"/>
                </a:spcAft>
              </a:pPr>
              <a:endParaRPr lang="fr-FR"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endParaRPr>
            </a:p>
          </p:txBody>
        </p:sp>
        <p:sp>
          <p:nvSpPr>
            <p:cNvPr id="31" name="ZoneTexte 30"/>
            <p:cNvSpPr txBox="1"/>
            <p:nvPr/>
          </p:nvSpPr>
          <p:spPr>
            <a:xfrm>
              <a:off x="9472418" y="2415006"/>
              <a:ext cx="1873781" cy="2646878"/>
            </a:xfrm>
            <a:prstGeom prst="rect">
              <a:avLst/>
            </a:prstGeom>
            <a:solidFill>
              <a:schemeClr val="tx2">
                <a:lumMod val="20000"/>
                <a:lumOff val="80000"/>
              </a:schemeClr>
            </a:solidFill>
            <a:ln>
              <a:noFill/>
            </a:ln>
            <a:effectLst/>
          </p:spPr>
          <p:txBody>
            <a:bodyPr wrap="square" rtlCol="0">
              <a:spAutoFit/>
            </a:bodyPr>
            <a:lstStyle/>
            <a:p>
              <a:pPr algn="ctr" eaLnBrk="0" fontAlgn="base" hangingPunct="0">
                <a:spcBef>
                  <a:spcPct val="0"/>
                </a:spcBef>
                <a:spcAft>
                  <a:spcPct val="0"/>
                </a:spcAft>
              </a:pPr>
              <a:r>
                <a:rPr lang="fr-FR" sz="1600" u="sng" dirty="0">
                  <a:solidFill>
                    <a:srgbClr val="000000"/>
                  </a:solidFill>
                  <a:latin typeface="Arial" panose="020B0604020202020204" pitchFamily="34" charset="0"/>
                  <a:cs typeface="Arial" panose="020B0604020202020204" pitchFamily="34" charset="0"/>
                  <a:sym typeface="Century Gothic" panose="020B0502020202020204" pitchFamily="34" charset="0"/>
                </a:rPr>
                <a:t>Respect des droits des personnes</a:t>
              </a:r>
              <a:r>
                <a:rPr lang="fr-FR" sz="1600" dirty="0">
                  <a:solidFill>
                    <a:srgbClr val="000000"/>
                  </a:solidFill>
                  <a:latin typeface="Arial" panose="020B0604020202020204" pitchFamily="34" charset="0"/>
                  <a:cs typeface="Arial" panose="020B0604020202020204" pitchFamily="34" charset="0"/>
                  <a:sym typeface="Century Gothic" panose="020B0502020202020204" pitchFamily="34" charset="0"/>
                </a:rPr>
                <a:t> :</a:t>
              </a:r>
            </a:p>
            <a:p>
              <a:pPr eaLnBrk="0" fontAlgn="base" hangingPunct="0">
                <a:spcBef>
                  <a:spcPct val="0"/>
                </a:spcBef>
                <a:spcAft>
                  <a:spcPct val="0"/>
                </a:spcAft>
              </a:pPr>
              <a:endParaRPr lang="fr-FR" sz="800" dirty="0">
                <a:solidFill>
                  <a:srgbClr val="000000"/>
                </a:solidFill>
                <a:latin typeface="Arial" panose="020B0604020202020204" pitchFamily="34" charset="0"/>
                <a:cs typeface="Arial" panose="020B0604020202020204" pitchFamily="34" charset="0"/>
                <a:sym typeface="Century Gothic" panose="020B0502020202020204" pitchFamily="34" charset="0"/>
              </a:endParaRPr>
            </a:p>
            <a:p>
              <a:pPr marL="285750" indent="-285750" eaLnBrk="0" fontAlgn="base" hangingPunct="0">
                <a:spcBef>
                  <a:spcPct val="0"/>
                </a:spcBef>
                <a:spcAft>
                  <a:spcPct val="0"/>
                </a:spcAft>
                <a:buClr>
                  <a:schemeClr val="accent6">
                    <a:lumMod val="75000"/>
                  </a:schemeClr>
                </a:buClr>
                <a:buSzPct val="80000"/>
                <a:buFont typeface="Wingdings 3" panose="05040102010807070707" pitchFamily="18" charset="2"/>
                <a:buChar char=""/>
              </a:pPr>
              <a:r>
                <a:rPr lang="fr-FR" sz="1600" dirty="0">
                  <a:solidFill>
                    <a:srgbClr val="000000"/>
                  </a:solidFill>
                  <a:latin typeface="Arial" panose="020B0604020202020204" pitchFamily="34" charset="0"/>
                  <a:cs typeface="Arial" panose="020B0604020202020204" pitchFamily="34" charset="0"/>
                  <a:sym typeface="Century Gothic" panose="020B0502020202020204" pitchFamily="34" charset="0"/>
                </a:rPr>
                <a:t>Information, </a:t>
              </a:r>
            </a:p>
            <a:p>
              <a:pPr marL="285750" indent="-285750" eaLnBrk="0" fontAlgn="base" hangingPunct="0">
                <a:spcBef>
                  <a:spcPct val="0"/>
                </a:spcBef>
                <a:spcAft>
                  <a:spcPct val="0"/>
                </a:spcAft>
                <a:buClr>
                  <a:schemeClr val="accent6">
                    <a:lumMod val="75000"/>
                  </a:schemeClr>
                </a:buClr>
                <a:buSzPct val="80000"/>
                <a:buFont typeface="Wingdings 3" panose="05040102010807070707" pitchFamily="18" charset="2"/>
                <a:buChar char=""/>
              </a:pPr>
              <a:r>
                <a:rPr lang="fr-FR" sz="1600" dirty="0">
                  <a:solidFill>
                    <a:srgbClr val="000000"/>
                  </a:solidFill>
                  <a:latin typeface="Arial" panose="020B0604020202020204" pitchFamily="34" charset="0"/>
                  <a:cs typeface="Arial" panose="020B0604020202020204" pitchFamily="34" charset="0"/>
                  <a:sym typeface="Century Gothic" panose="020B0502020202020204" pitchFamily="34" charset="0"/>
                </a:rPr>
                <a:t>Consentement</a:t>
              </a:r>
            </a:p>
            <a:p>
              <a:pPr marL="285750" indent="-285750" eaLnBrk="0" fontAlgn="base" hangingPunct="0">
                <a:spcBef>
                  <a:spcPct val="0"/>
                </a:spcBef>
                <a:spcAft>
                  <a:spcPct val="0"/>
                </a:spcAft>
                <a:buClr>
                  <a:schemeClr val="accent6">
                    <a:lumMod val="75000"/>
                  </a:schemeClr>
                </a:buClr>
                <a:buSzPct val="80000"/>
                <a:buFont typeface="Wingdings 3" panose="05040102010807070707" pitchFamily="18" charset="2"/>
                <a:buChar char=""/>
              </a:pPr>
              <a:r>
                <a:rPr lang="fr-FR" sz="1600" dirty="0">
                  <a:solidFill>
                    <a:srgbClr val="000000"/>
                  </a:solidFill>
                  <a:latin typeface="Arial" panose="020B0604020202020204" pitchFamily="34" charset="0"/>
                  <a:cs typeface="Arial" panose="020B0604020202020204" pitchFamily="34" charset="0"/>
                  <a:sym typeface="Century Gothic" panose="020B0502020202020204" pitchFamily="34" charset="0"/>
                </a:rPr>
                <a:t>Rectification, opposition</a:t>
              </a:r>
            </a:p>
            <a:p>
              <a:pPr marL="285750" indent="-285750" eaLnBrk="0" fontAlgn="base" hangingPunct="0">
                <a:spcBef>
                  <a:spcPct val="0"/>
                </a:spcBef>
                <a:spcAft>
                  <a:spcPct val="0"/>
                </a:spcAft>
                <a:buClr>
                  <a:schemeClr val="accent6">
                    <a:lumMod val="75000"/>
                  </a:schemeClr>
                </a:buClr>
                <a:buSzPct val="80000"/>
                <a:buFont typeface="Wingdings 3" panose="05040102010807070707" pitchFamily="18" charset="2"/>
                <a:buChar char=""/>
              </a:pPr>
              <a:r>
                <a:rPr lang="fr-FR" sz="1600" dirty="0">
                  <a:solidFill>
                    <a:srgbClr val="000000"/>
                  </a:solidFill>
                  <a:latin typeface="Arial" panose="020B0604020202020204" pitchFamily="34" charset="0"/>
                  <a:cs typeface="Arial" panose="020B0604020202020204" pitchFamily="34" charset="0"/>
                  <a:sym typeface="Century Gothic" panose="020B0502020202020204" pitchFamily="34" charset="0"/>
                </a:rPr>
                <a:t>Accès, rectification</a:t>
              </a:r>
            </a:p>
            <a:p>
              <a:pPr eaLnBrk="0" fontAlgn="base" hangingPunct="0">
                <a:spcBef>
                  <a:spcPct val="0"/>
                </a:spcBef>
                <a:spcAft>
                  <a:spcPct val="0"/>
                </a:spcAft>
              </a:pPr>
              <a:endParaRPr lang="fr-FR" sz="1000" b="1" dirty="0">
                <a:solidFill>
                  <a:srgbClr val="000000"/>
                </a:solidFill>
                <a:latin typeface="Arial" panose="020B0604020202020204" pitchFamily="34" charset="0"/>
                <a:cs typeface="Arial" panose="020B0604020202020204" pitchFamily="34" charset="0"/>
                <a:sym typeface="Century Gothic" panose="020B0502020202020204" pitchFamily="34" charset="0"/>
              </a:endParaRPr>
            </a:p>
            <a:p>
              <a:pPr algn="ctr" eaLnBrk="0" fontAlgn="base" hangingPunct="0">
                <a:spcBef>
                  <a:spcPct val="0"/>
                </a:spcBef>
                <a:spcAft>
                  <a:spcPct val="0"/>
                </a:spcAft>
              </a:pPr>
              <a:r>
                <a:rPr lang="fr-FR" sz="2000" b="1" dirty="0">
                  <a:solidFill>
                    <a:srgbClr val="000000"/>
                  </a:solidFill>
                  <a:latin typeface="Arial" panose="020B0604020202020204" pitchFamily="34" charset="0"/>
                  <a:cs typeface="Arial" panose="020B0604020202020204" pitchFamily="34" charset="0"/>
                  <a:sym typeface="Century Gothic" panose="020B0502020202020204" pitchFamily="34" charset="0"/>
                </a:rPr>
                <a:t>+</a:t>
              </a:r>
              <a:r>
                <a:rPr lang="fr-FR" sz="2000" dirty="0">
                  <a:solidFill>
                    <a:srgbClr val="000000"/>
                  </a:solidFill>
                  <a:latin typeface="Arial" panose="020B0604020202020204" pitchFamily="34" charset="0"/>
                  <a:cs typeface="Arial" panose="020B0604020202020204" pitchFamily="34" charset="0"/>
                  <a:sym typeface="Century Gothic" panose="020B0502020202020204" pitchFamily="34" charset="0"/>
                </a:rPr>
                <a:t> </a:t>
              </a:r>
              <a:r>
                <a:rPr lang="fr-FR" sz="2000" b="1" dirty="0">
                  <a:solidFill>
                    <a:srgbClr val="000000"/>
                  </a:solidFill>
                  <a:latin typeface="Arial" panose="020B0604020202020204" pitchFamily="34" charset="0"/>
                  <a:cs typeface="Arial" panose="020B0604020202020204" pitchFamily="34" charset="0"/>
                  <a:sym typeface="Century Gothic" panose="020B0502020202020204" pitchFamily="34" charset="0"/>
                </a:rPr>
                <a:t>Portabilité</a:t>
              </a:r>
            </a:p>
          </p:txBody>
        </p:sp>
      </p:grpSp>
      <p:sp>
        <p:nvSpPr>
          <p:cNvPr id="34" name="Rectangle 33"/>
          <p:cNvSpPr/>
          <p:nvPr/>
        </p:nvSpPr>
        <p:spPr>
          <a:xfrm>
            <a:off x="1335729" y="382116"/>
            <a:ext cx="9218564" cy="523220"/>
          </a:xfrm>
          <a:prstGeom prst="rect">
            <a:avLst/>
          </a:prstGeom>
        </p:spPr>
        <p:txBody>
          <a:bodyPr wrap="square">
            <a:spAutoFit/>
          </a:bodyPr>
          <a:lstStyle/>
          <a:p>
            <a:pPr algn="ctr"/>
            <a:r>
              <a:rPr lang="fr-FR" sz="2800" b="1" dirty="0">
                <a:solidFill>
                  <a:srgbClr val="004A99"/>
                </a:solidFill>
                <a:latin typeface="Arial" panose="020B0604020202020204" pitchFamily="34" charset="0"/>
                <a:cs typeface="Arial" panose="020B0604020202020204" pitchFamily="34" charset="0"/>
              </a:rPr>
              <a:t>1. Les 7 règles d’or de la protection des données</a:t>
            </a:r>
            <a:endParaRPr lang="fr-FR" sz="2000" b="1" dirty="0">
              <a:solidFill>
                <a:srgbClr val="004A99"/>
              </a:solidFill>
              <a:latin typeface="Arial" panose="020B0604020202020204" pitchFamily="34" charset="0"/>
              <a:cs typeface="Arial" panose="020B0604020202020204" pitchFamily="34" charset="0"/>
            </a:endParaRPr>
          </a:p>
        </p:txBody>
      </p:sp>
      <p:grpSp>
        <p:nvGrpSpPr>
          <p:cNvPr id="95" name="Groupe 94"/>
          <p:cNvGrpSpPr/>
          <p:nvPr/>
        </p:nvGrpSpPr>
        <p:grpSpPr>
          <a:xfrm>
            <a:off x="685151" y="1336514"/>
            <a:ext cx="2121521" cy="1894100"/>
            <a:chOff x="3523040" y="1291142"/>
            <a:chExt cx="2376264" cy="2160240"/>
          </a:xfrm>
          <a:solidFill>
            <a:schemeClr val="tx2">
              <a:lumMod val="20000"/>
              <a:lumOff val="80000"/>
            </a:schemeClr>
          </a:solidFill>
          <a:scene3d>
            <a:camera prst="orthographicFront">
              <a:rot lat="0" lon="0" rev="0"/>
            </a:camera>
            <a:lightRig rig="contrasting" dir="t">
              <a:rot lat="0" lon="0" rev="1500000"/>
            </a:lightRig>
          </a:scene3d>
        </p:grpSpPr>
        <p:sp>
          <p:nvSpPr>
            <p:cNvPr id="96" name="Rectangle à coins arrondis 95"/>
            <p:cNvSpPr/>
            <p:nvPr/>
          </p:nvSpPr>
          <p:spPr bwMode="auto">
            <a:xfrm>
              <a:off x="3523040" y="1291142"/>
              <a:ext cx="2376264" cy="2160240"/>
            </a:xfrm>
            <a:prstGeom prst="roundRect">
              <a:avLst/>
            </a:prstGeom>
            <a:grpFill/>
            <a:ln w="12700" cap="flat" cmpd="sng" algn="ctr">
              <a:noFill/>
              <a:prstDash val="solid"/>
              <a:miter lim="0"/>
              <a:headEnd type="none" w="med" len="med"/>
              <a:tailEnd type="none" w="med" len="med"/>
            </a:ln>
            <a:effectLst>
              <a:outerShdw blurRad="149987" dist="250190" dir="8460000" algn="ctr">
                <a:srgbClr val="000000">
                  <a:alpha val="28000"/>
                </a:srgbClr>
              </a:outerShdw>
            </a:effectLst>
            <a:sp3d prstMaterial="metal">
              <a:bevelT w="88900" h="88900"/>
            </a:sp3d>
            <a:extLst/>
          </p:spPr>
          <p:txBody>
            <a:bodyPr vert="horz" wrap="square" lIns="45719" tIns="45719" rIns="45719" bIns="45719" numCol="1" rtlCol="0" anchor="ctr" anchorCtr="0" compatLnSpc="1">
              <a:prstTxWarp prst="textNoShape">
                <a:avLst/>
              </a:prstTxWarp>
            </a:bodyPr>
            <a:lstStyle/>
            <a:p>
              <a:pPr marL="457200" fontAlgn="base" hangingPunct="0">
                <a:spcBef>
                  <a:spcPct val="0"/>
                </a:spcBef>
                <a:spcAft>
                  <a:spcPct val="0"/>
                </a:spcAft>
              </a:pPr>
              <a:endParaRPr lang="fr-FR" b="1"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endParaRPr>
            </a:p>
          </p:txBody>
        </p:sp>
        <p:pic>
          <p:nvPicPr>
            <p:cNvPr id="97" name="Image 96"/>
            <p:cNvPicPr>
              <a:picLocks noChangeAspect="1"/>
            </p:cNvPicPr>
            <p:nvPr/>
          </p:nvPicPr>
          <p:blipFill rotWithShape="1">
            <a:blip r:embed="rId7" cstate="print">
              <a:extLst>
                <a:ext uri="{28A0092B-C50C-407E-A947-70E740481C1C}">
                  <a14:useLocalDpi xmlns:a14="http://schemas.microsoft.com/office/drawing/2010/main" val="0"/>
                </a:ext>
              </a:extLst>
            </a:blip>
            <a:srcRect r="766" b="19640"/>
            <a:stretch/>
          </p:blipFill>
          <p:spPr>
            <a:xfrm>
              <a:off x="3910043" y="1318204"/>
              <a:ext cx="1602258" cy="1297517"/>
            </a:xfrm>
            <a:prstGeom prst="rect">
              <a:avLst/>
            </a:prstGeom>
            <a:grpFill/>
            <a:ln>
              <a:noFill/>
            </a:ln>
            <a:effectLst>
              <a:outerShdw blurRad="149987" dist="250190" dir="8460000" algn="ctr">
                <a:srgbClr val="000000">
                  <a:alpha val="28000"/>
                </a:srgbClr>
              </a:outerShdw>
            </a:effectLst>
            <a:sp3d prstMaterial="metal">
              <a:bevelT w="88900" h="88900"/>
            </a:sp3d>
          </p:spPr>
        </p:pic>
        <p:sp>
          <p:nvSpPr>
            <p:cNvPr id="98" name="ZoneTexte 97"/>
            <p:cNvSpPr txBox="1"/>
            <p:nvPr/>
          </p:nvSpPr>
          <p:spPr>
            <a:xfrm>
              <a:off x="3670496" y="2650092"/>
              <a:ext cx="2085516" cy="737147"/>
            </a:xfrm>
            <a:prstGeom prst="rect">
              <a:avLst/>
            </a:prstGeom>
            <a:grpFill/>
            <a:ln>
              <a:noFill/>
            </a:ln>
            <a:effectLst>
              <a:outerShdw blurRad="149987" dist="250190" dir="8460000" algn="ctr">
                <a:srgbClr val="000000">
                  <a:alpha val="28000"/>
                </a:srgbClr>
              </a:outerShdw>
            </a:effectLst>
            <a:sp3d prstMaterial="metal">
              <a:bevelT w="88900" h="88900"/>
            </a:sp3d>
          </p:spPr>
          <p:txBody>
            <a:bodyPr wrap="square" rtlCol="0">
              <a:spAutoFit/>
            </a:bodyPr>
            <a:lstStyle/>
            <a:p>
              <a:pPr algn="ctr" eaLnBrk="0" fontAlgn="base" hangingPunct="0">
                <a:spcBef>
                  <a:spcPct val="0"/>
                </a:spcBef>
                <a:spcAft>
                  <a:spcPct val="0"/>
                </a:spcAft>
              </a:pPr>
              <a:r>
                <a:rPr lang="fr-FR" b="1" dirty="0">
                  <a:solidFill>
                    <a:schemeClr val="accent3">
                      <a:lumMod val="50000"/>
                    </a:schemeClr>
                  </a:solidFill>
                  <a:latin typeface="Century Gothic" panose="020B0502020202020204" pitchFamily="34" charset="0"/>
                  <a:sym typeface="Century Gothic" panose="020B0502020202020204" pitchFamily="34" charset="0"/>
                </a:rPr>
                <a:t>Limitation </a:t>
              </a:r>
            </a:p>
            <a:p>
              <a:pPr algn="ctr" eaLnBrk="0" fontAlgn="base" hangingPunct="0">
                <a:spcBef>
                  <a:spcPct val="0"/>
                </a:spcBef>
                <a:spcAft>
                  <a:spcPct val="0"/>
                </a:spcAft>
              </a:pPr>
              <a:r>
                <a:rPr lang="fr-FR" b="1" dirty="0">
                  <a:solidFill>
                    <a:schemeClr val="accent3">
                      <a:lumMod val="50000"/>
                    </a:schemeClr>
                  </a:solidFill>
                  <a:latin typeface="Century Gothic" panose="020B0502020202020204" pitchFamily="34" charset="0"/>
                  <a:sym typeface="Century Gothic" panose="020B0502020202020204" pitchFamily="34" charset="0"/>
                </a:rPr>
                <a:t>des </a:t>
              </a:r>
              <a:r>
                <a:rPr lang="fr-FR" b="1" u="sng" dirty="0">
                  <a:solidFill>
                    <a:schemeClr val="accent3">
                      <a:lumMod val="50000"/>
                    </a:schemeClr>
                  </a:solidFill>
                  <a:latin typeface="Century Gothic" panose="020B0502020202020204" pitchFamily="34" charset="0"/>
                  <a:sym typeface="Century Gothic" panose="020B0502020202020204" pitchFamily="34" charset="0"/>
                </a:rPr>
                <a:t>finalités</a:t>
              </a:r>
            </a:p>
          </p:txBody>
        </p:sp>
      </p:grpSp>
      <p:sp>
        <p:nvSpPr>
          <p:cNvPr id="2" name="Espace réservé du numéro de diapositive 1"/>
          <p:cNvSpPr>
            <a:spLocks noGrp="1"/>
          </p:cNvSpPr>
          <p:nvPr>
            <p:ph type="sldNum" sz="quarter" idx="12"/>
          </p:nvPr>
        </p:nvSpPr>
        <p:spPr>
          <a:xfrm>
            <a:off x="11640616" y="6381328"/>
            <a:ext cx="396528" cy="365125"/>
          </a:xfrm>
        </p:spPr>
        <p:txBody>
          <a:bodyPr/>
          <a:lstStyle/>
          <a:p>
            <a:fld id="{0579DC97-5D12-4D9B-BA49-CCEB784B454D}" type="slidenum">
              <a:rPr lang="fr-FR" b="1" smtClean="0">
                <a:solidFill>
                  <a:schemeClr val="bg1"/>
                </a:solidFill>
              </a:rPr>
              <a:pPr/>
              <a:t>5</a:t>
            </a:fld>
            <a:endParaRPr lang="fr-FR" b="1" dirty="0">
              <a:solidFill>
                <a:schemeClr val="bg1"/>
              </a:solidFill>
            </a:endParaRPr>
          </a:p>
        </p:txBody>
      </p:sp>
      <p:sp>
        <p:nvSpPr>
          <p:cNvPr id="36" name="Espace réservé du pied de page 7">
            <a:extLst>
              <a:ext uri="{FF2B5EF4-FFF2-40B4-BE49-F238E27FC236}">
                <a16:creationId xmlns:a16="http://schemas.microsoft.com/office/drawing/2014/main" id="{CE5F439E-B82B-476E-9543-C91E6BD6173C}"/>
              </a:ext>
            </a:extLst>
          </p:cNvPr>
          <p:cNvSpPr txBox="1">
            <a:spLocks/>
          </p:cNvSpPr>
          <p:nvPr/>
        </p:nvSpPr>
        <p:spPr>
          <a:xfrm>
            <a:off x="3359696" y="6433085"/>
            <a:ext cx="6120680" cy="26161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1400" b="1" dirty="0">
                <a:solidFill>
                  <a:schemeClr val="bg2"/>
                </a:solidFill>
              </a:rPr>
              <a:t>Sophie NERBONNE – Directrice chargée de co-régulation économique</a:t>
            </a:r>
            <a:endParaRPr lang="fr-FR" sz="1400" b="1" dirty="0">
              <a:solidFill>
                <a:schemeClr val="bg2"/>
              </a:solidFill>
            </a:endParaRPr>
          </a:p>
        </p:txBody>
      </p:sp>
      <p:sp>
        <p:nvSpPr>
          <p:cNvPr id="10" name="Signe Plus 9">
            <a:extLst>
              <a:ext uri="{FF2B5EF4-FFF2-40B4-BE49-F238E27FC236}">
                <a16:creationId xmlns:a16="http://schemas.microsoft.com/office/drawing/2014/main" id="{FC46B5D6-F6AE-4D28-9E37-2414D24491A4}"/>
              </a:ext>
            </a:extLst>
          </p:cNvPr>
          <p:cNvSpPr/>
          <p:nvPr/>
        </p:nvSpPr>
        <p:spPr>
          <a:xfrm>
            <a:off x="8144336" y="2761279"/>
            <a:ext cx="975710" cy="883126"/>
          </a:xfrm>
          <a:prstGeom prst="mathPlus">
            <a:avLst/>
          </a:prstGeom>
          <a:solidFill>
            <a:schemeClr val="accent2">
              <a:lumMod val="60000"/>
              <a:lumOff val="40000"/>
            </a:schemeClr>
          </a:solidFill>
          <a:ln>
            <a:noFill/>
          </a:ln>
          <a:scene3d>
            <a:camera prst="orthographicFront"/>
            <a:lightRig rig="threePt" dir="t"/>
          </a:scene3d>
          <a:sp3d>
            <a:bevelT prst="angle"/>
          </a:sp3d>
        </p:spPr>
        <p:style>
          <a:lnRef idx="0">
            <a:scrgbClr r="0" g="0" b="0"/>
          </a:lnRef>
          <a:fillRef idx="0">
            <a:scrgbClr r="0" g="0" b="0"/>
          </a:fillRef>
          <a:effectRef idx="0">
            <a:scrgbClr r="0" g="0" b="0"/>
          </a:effectRef>
          <a:fontRef idx="minor">
            <a:schemeClr val="lt1"/>
          </a:fontRef>
        </p:style>
        <p:txBody>
          <a:bodyPr rtlCol="0" anchor="ctr"/>
          <a:lstStyle/>
          <a:p>
            <a:pPr algn="ctr"/>
            <a:endParaRPr lang="fr-FR" dirty="0"/>
          </a:p>
        </p:txBody>
      </p:sp>
      <p:pic>
        <p:nvPicPr>
          <p:cNvPr id="35" name="Image 34">
            <a:extLst>
              <a:ext uri="{FF2B5EF4-FFF2-40B4-BE49-F238E27FC236}">
                <a16:creationId xmlns:a16="http://schemas.microsoft.com/office/drawing/2014/main" id="{A5CB33B3-0EE2-4737-A66C-C01025EB66A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 r="689" b="17435"/>
          <a:stretch/>
        </p:blipFill>
        <p:spPr>
          <a:xfrm>
            <a:off x="6113690" y="1420844"/>
            <a:ext cx="1389015" cy="1165813"/>
          </a:xfrm>
          <a:prstGeom prst="rect">
            <a:avLst/>
          </a:prstGeom>
          <a:ln>
            <a:noFill/>
          </a:ln>
          <a:effectLst>
            <a:outerShdw blurRad="292100" dist="139700" dir="2700000" algn="tl" rotWithShape="0">
              <a:srgbClr val="333333">
                <a:alpha val="65000"/>
              </a:srgbClr>
            </a:outerShdw>
          </a:effectLst>
        </p:spPr>
      </p:pic>
      <p:pic>
        <p:nvPicPr>
          <p:cNvPr id="37" name="Image 36">
            <a:extLst>
              <a:ext uri="{FF2B5EF4-FFF2-40B4-BE49-F238E27FC236}">
                <a16:creationId xmlns:a16="http://schemas.microsoft.com/office/drawing/2014/main" id="{F4BE38D9-5D14-4E5A-8F8A-9AC4129243B8}"/>
              </a:ext>
            </a:extLst>
          </p:cNvPr>
          <p:cNvPicPr>
            <a:picLocks noChangeAspect="1"/>
          </p:cNvPicPr>
          <p:nvPr/>
        </p:nvPicPr>
        <p:blipFill>
          <a:blip r:embed="rId9"/>
          <a:stretch>
            <a:fillRect/>
          </a:stretch>
        </p:blipFill>
        <p:spPr>
          <a:xfrm>
            <a:off x="9780528" y="1603787"/>
            <a:ext cx="1233184" cy="716135"/>
          </a:xfrm>
          <a:prstGeom prst="roundRect">
            <a:avLst>
              <a:gd name="adj" fmla="val 8594"/>
            </a:avLst>
          </a:prstGeom>
          <a:solidFill>
            <a:srgbClr val="FFFFFF">
              <a:shade val="85000"/>
            </a:srgbClr>
          </a:solidFill>
          <a:ln>
            <a:solidFill>
              <a:schemeClr val="tx1">
                <a:lumMod val="75000"/>
              </a:schemeClr>
            </a:solidFill>
          </a:ln>
          <a:effectLst>
            <a:outerShdw blurRad="190500" dist="228600" dir="2700000" algn="ctr">
              <a:srgbClr val="000000">
                <a:alpha val="30000"/>
              </a:srgbClr>
            </a:outerShdw>
            <a:reflection blurRad="12700" stA="38000" endPos="28000" dist="5000" dir="5400000" sy="-100000" algn="bl" rotWithShape="0"/>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41030385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e 34"/>
          <p:cNvGrpSpPr/>
          <p:nvPr/>
        </p:nvGrpSpPr>
        <p:grpSpPr>
          <a:xfrm>
            <a:off x="469912" y="1340768"/>
            <a:ext cx="7291819" cy="4403374"/>
            <a:chOff x="179964" y="1186154"/>
            <a:chExt cx="8536102" cy="5599373"/>
          </a:xfrm>
          <a:scene3d>
            <a:camera prst="orthographicFront">
              <a:rot lat="0" lon="0" rev="0"/>
            </a:camera>
            <a:lightRig rig="contrasting" dir="t">
              <a:rot lat="0" lon="0" rev="1500000"/>
            </a:lightRig>
          </a:scene3d>
        </p:grpSpPr>
        <p:grpSp>
          <p:nvGrpSpPr>
            <p:cNvPr id="36" name="Groupe 35"/>
            <p:cNvGrpSpPr/>
            <p:nvPr/>
          </p:nvGrpSpPr>
          <p:grpSpPr>
            <a:xfrm>
              <a:off x="453398" y="1186154"/>
              <a:ext cx="3736356" cy="2674892"/>
              <a:chOff x="551384" y="1376138"/>
              <a:chExt cx="2376264" cy="2052861"/>
            </a:xfrm>
          </p:grpSpPr>
          <p:sp>
            <p:nvSpPr>
              <p:cNvPr id="55" name="Rectangle à coins arrondis 54"/>
              <p:cNvSpPr/>
              <p:nvPr/>
            </p:nvSpPr>
            <p:spPr bwMode="auto">
              <a:xfrm>
                <a:off x="551384" y="1376138"/>
                <a:ext cx="2376264" cy="2052861"/>
              </a:xfrm>
              <a:prstGeom prst="roundRect">
                <a:avLst/>
              </a:prstGeom>
              <a:solidFill>
                <a:srgbClr val="FFFFFF"/>
              </a:solidFill>
              <a:ln w="12700" cap="flat" cmpd="sng" algn="ctr">
                <a:noFill/>
                <a:prstDash val="solid"/>
                <a:miter lim="0"/>
                <a:headEnd type="none" w="med" len="med"/>
                <a:tailEnd type="none" w="med" len="med"/>
              </a:ln>
              <a:effectLst>
                <a:outerShdw blurRad="149987" dist="250190" dir="8460000" algn="ctr">
                  <a:srgbClr val="000000">
                    <a:alpha val="28000"/>
                  </a:srgbClr>
                </a:outerShdw>
              </a:effectLst>
              <a:sp3d prstMaterial="metal">
                <a:bevelT w="88900" h="88900"/>
              </a:sp3d>
              <a:extLst/>
            </p:spPr>
            <p:txBody>
              <a:bodyPr vert="horz" wrap="square" lIns="45719" tIns="45719" rIns="45719" bIns="45719" numCol="1" rtlCol="0" anchor="ctr" anchorCtr="0" compatLnSpc="1">
                <a:prstTxWarp prst="textNoShape">
                  <a:avLst/>
                </a:prstTxWarp>
              </a:bodyPr>
              <a:lstStyle/>
              <a:p>
                <a:pPr marL="457200" fontAlgn="base" hangingPunct="0">
                  <a:spcBef>
                    <a:spcPct val="0"/>
                  </a:spcBef>
                  <a:spcAft>
                    <a:spcPct val="0"/>
                  </a:spcAft>
                </a:pPr>
                <a:endParaRPr lang="fr-FR" sz="1400" b="1"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endParaRPr>
              </a:p>
            </p:txBody>
          </p:sp>
          <p:sp>
            <p:nvSpPr>
              <p:cNvPr id="56" name="ZoneTexte 55"/>
              <p:cNvSpPr txBox="1"/>
              <p:nvPr/>
            </p:nvSpPr>
            <p:spPr>
              <a:xfrm>
                <a:off x="860704" y="1482319"/>
                <a:ext cx="1554707" cy="351663"/>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spAutoFit/>
              </a:bodyPr>
              <a:lstStyle/>
              <a:p>
                <a:pPr algn="ctr" eaLnBrk="0" fontAlgn="base" hangingPunct="0">
                  <a:spcBef>
                    <a:spcPct val="0"/>
                  </a:spcBef>
                  <a:spcAft>
                    <a:spcPct val="0"/>
                  </a:spcAft>
                </a:pPr>
                <a:r>
                  <a:rPr lang="fr-FR" sz="1600" b="1" dirty="0">
                    <a:solidFill>
                      <a:srgbClr val="004495"/>
                    </a:solidFill>
                    <a:latin typeface="Century Gothic" panose="020B0502020202020204" pitchFamily="34" charset="0"/>
                    <a:sym typeface="Century Gothic" panose="020B0502020202020204" pitchFamily="34" charset="0"/>
                  </a:rPr>
                  <a:t>Critère de ciblage</a:t>
                </a:r>
              </a:p>
            </p:txBody>
          </p:sp>
        </p:grpSp>
        <p:sp>
          <p:nvSpPr>
            <p:cNvPr id="38" name="Rectangle 37"/>
            <p:cNvSpPr/>
            <p:nvPr/>
          </p:nvSpPr>
          <p:spPr>
            <a:xfrm>
              <a:off x="513023" y="3434411"/>
              <a:ext cx="3617105" cy="430509"/>
            </a:xfrm>
            <a:prstGeom prst="rect">
              <a:avLst/>
            </a:prstGeom>
            <a:ln>
              <a:noFill/>
            </a:ln>
            <a:effectLst>
              <a:outerShdw blurRad="149987" dist="250190" dir="8460000" algn="ctr">
                <a:srgbClr val="000000">
                  <a:alpha val="28000"/>
                </a:srgbClr>
              </a:outerShdw>
            </a:effectLst>
            <a:sp3d prstMaterial="metal">
              <a:bevelT w="88900" h="88900"/>
            </a:sp3d>
          </p:spPr>
          <p:txBody>
            <a:bodyPr wrap="square">
              <a:spAutoFit/>
            </a:bodyPr>
            <a:lstStyle/>
            <a:p>
              <a:pPr algn="ctr" eaLnBrk="0" fontAlgn="base" hangingPunct="0">
                <a:spcBef>
                  <a:spcPct val="0"/>
                </a:spcBef>
                <a:spcAft>
                  <a:spcPct val="0"/>
                </a:spcAft>
              </a:pPr>
              <a:r>
                <a:rPr lang="fr-FR" sz="1600" b="1" i="1" dirty="0">
                  <a:solidFill>
                    <a:srgbClr val="004495"/>
                  </a:solidFill>
                  <a:latin typeface="Calibri" panose="020F0502020204030204" pitchFamily="34" charset="0"/>
                  <a:cs typeface="Calibri" panose="020F0502020204030204" pitchFamily="34" charset="0"/>
                  <a:sym typeface="Century Gothic" panose="020B0502020202020204" pitchFamily="34" charset="0"/>
                </a:rPr>
                <a:t>« Territorialité de la personne »</a:t>
              </a:r>
            </a:p>
          </p:txBody>
        </p:sp>
        <p:grpSp>
          <p:nvGrpSpPr>
            <p:cNvPr id="39" name="Groupe 38"/>
            <p:cNvGrpSpPr/>
            <p:nvPr/>
          </p:nvGrpSpPr>
          <p:grpSpPr>
            <a:xfrm>
              <a:off x="179964" y="4157478"/>
              <a:ext cx="4092467" cy="2583889"/>
              <a:chOff x="377484" y="1268760"/>
              <a:chExt cx="2602745" cy="1727069"/>
            </a:xfrm>
          </p:grpSpPr>
          <p:sp>
            <p:nvSpPr>
              <p:cNvPr id="53" name="Rectangle à coins arrondis 52"/>
              <p:cNvSpPr/>
              <p:nvPr/>
            </p:nvSpPr>
            <p:spPr bwMode="auto">
              <a:xfrm>
                <a:off x="551384" y="1268760"/>
                <a:ext cx="2376264" cy="1727069"/>
              </a:xfrm>
              <a:prstGeom prst="roundRect">
                <a:avLst/>
              </a:prstGeom>
              <a:solidFill>
                <a:srgbClr val="FFFFFF"/>
              </a:solidFill>
              <a:ln w="12700" cap="flat" cmpd="sng" algn="ctr">
                <a:noFill/>
                <a:prstDash val="solid"/>
                <a:miter lim="0"/>
                <a:headEnd type="none" w="med" len="med"/>
                <a:tailEnd type="none" w="med" len="med"/>
              </a:ln>
              <a:effectLst>
                <a:outerShdw blurRad="149987" dist="250190" dir="8460000" algn="ctr">
                  <a:srgbClr val="000000">
                    <a:alpha val="28000"/>
                  </a:srgbClr>
                </a:outerShdw>
              </a:effectLst>
              <a:sp3d prstMaterial="metal">
                <a:bevelT w="88900" h="88900"/>
              </a:sp3d>
              <a:extLst/>
            </p:spPr>
            <p:txBody>
              <a:bodyPr vert="horz" wrap="square" lIns="45719" tIns="45719" rIns="45719" bIns="45719" numCol="1" rtlCol="0" anchor="ctr" anchorCtr="0" compatLnSpc="1">
                <a:prstTxWarp prst="textNoShape">
                  <a:avLst/>
                </a:prstTxWarp>
              </a:bodyPr>
              <a:lstStyle/>
              <a:p>
                <a:pPr marL="457200" fontAlgn="base" hangingPunct="0">
                  <a:spcBef>
                    <a:spcPct val="0"/>
                  </a:spcBef>
                  <a:spcAft>
                    <a:spcPct val="0"/>
                  </a:spcAft>
                </a:pPr>
                <a:endParaRPr lang="fr-FR" sz="1400" b="1"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endParaRPr>
              </a:p>
            </p:txBody>
          </p:sp>
          <p:sp>
            <p:nvSpPr>
              <p:cNvPr id="54" name="ZoneTexte 53"/>
              <p:cNvSpPr txBox="1"/>
              <p:nvPr/>
            </p:nvSpPr>
            <p:spPr>
              <a:xfrm>
                <a:off x="377484" y="1348064"/>
                <a:ext cx="2602745" cy="306273"/>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spAutoFit/>
              </a:bodyPr>
              <a:lstStyle/>
              <a:p>
                <a:pPr algn="ctr" eaLnBrk="0" fontAlgn="base" hangingPunct="0">
                  <a:spcBef>
                    <a:spcPct val="0"/>
                  </a:spcBef>
                  <a:spcAft>
                    <a:spcPct val="0"/>
                  </a:spcAft>
                </a:pPr>
                <a:r>
                  <a:rPr lang="fr-FR" sz="1600" b="1" dirty="0">
                    <a:solidFill>
                      <a:srgbClr val="C00000"/>
                    </a:solidFill>
                    <a:latin typeface="Century Gothic" panose="020B0502020202020204" pitchFamily="34" charset="0"/>
                    <a:sym typeface="Century Gothic" panose="020B0502020202020204" pitchFamily="34" charset="0"/>
                  </a:rPr>
                  <a:t>Sanctions augmentées</a:t>
                </a:r>
              </a:p>
            </p:txBody>
          </p:sp>
        </p:grpSp>
        <p:sp>
          <p:nvSpPr>
            <p:cNvPr id="41" name="Rectangle 40"/>
            <p:cNvSpPr/>
            <p:nvPr/>
          </p:nvSpPr>
          <p:spPr>
            <a:xfrm>
              <a:off x="1058991" y="6288705"/>
              <a:ext cx="2075830" cy="430509"/>
            </a:xfrm>
            <a:prstGeom prst="rect">
              <a:avLst/>
            </a:prstGeom>
            <a:ln>
              <a:noFill/>
            </a:ln>
            <a:effectLst>
              <a:outerShdw blurRad="149987" dist="250190" dir="8460000" algn="ctr">
                <a:srgbClr val="000000">
                  <a:alpha val="28000"/>
                </a:srgbClr>
              </a:outerShdw>
            </a:effectLst>
            <a:sp3d prstMaterial="metal">
              <a:bevelT w="88900" h="88900"/>
            </a:sp3d>
          </p:spPr>
          <p:txBody>
            <a:bodyPr wrap="none">
              <a:spAutoFit/>
            </a:bodyPr>
            <a:lstStyle/>
            <a:p>
              <a:pPr algn="ctr" eaLnBrk="0" fontAlgn="base" hangingPunct="0">
                <a:spcBef>
                  <a:spcPct val="0"/>
                </a:spcBef>
                <a:spcAft>
                  <a:spcPct val="0"/>
                </a:spcAft>
              </a:pPr>
              <a:r>
                <a:rPr lang="fr-FR" sz="1600" b="1" i="1" dirty="0">
                  <a:solidFill>
                    <a:srgbClr val="C00000"/>
                  </a:solidFill>
                  <a:latin typeface="Calibri" panose="020F0502020204030204" pitchFamily="34" charset="0"/>
                  <a:cs typeface="Calibri" panose="020F0502020204030204" pitchFamily="34" charset="0"/>
                  <a:sym typeface="Century Gothic" panose="020B0502020202020204" pitchFamily="34" charset="0"/>
                </a:rPr>
                <a:t>4 % du CA mondial</a:t>
              </a:r>
            </a:p>
          </p:txBody>
        </p:sp>
        <p:grpSp>
          <p:nvGrpSpPr>
            <p:cNvPr id="42" name="Groupe 41"/>
            <p:cNvGrpSpPr/>
            <p:nvPr/>
          </p:nvGrpSpPr>
          <p:grpSpPr>
            <a:xfrm>
              <a:off x="4443832" y="1186154"/>
              <a:ext cx="4092467" cy="2674894"/>
              <a:chOff x="438141" y="1268760"/>
              <a:chExt cx="2602745" cy="2160240"/>
            </a:xfrm>
          </p:grpSpPr>
          <p:sp>
            <p:nvSpPr>
              <p:cNvPr id="51" name="Rectangle à coins arrondis 50"/>
              <p:cNvSpPr/>
              <p:nvPr/>
            </p:nvSpPr>
            <p:spPr bwMode="auto">
              <a:xfrm>
                <a:off x="551384" y="1268760"/>
                <a:ext cx="2376264" cy="2160240"/>
              </a:xfrm>
              <a:prstGeom prst="roundRect">
                <a:avLst/>
              </a:prstGeom>
              <a:solidFill>
                <a:srgbClr val="FFFFFF"/>
              </a:solidFill>
              <a:ln w="12700" cap="flat" cmpd="sng" algn="ctr">
                <a:noFill/>
                <a:prstDash val="solid"/>
                <a:miter lim="0"/>
                <a:headEnd type="none" w="med" len="med"/>
                <a:tailEnd type="none" w="med" len="med"/>
              </a:ln>
              <a:effectLst>
                <a:outerShdw blurRad="149987" dist="250190" dir="8460000" algn="ctr">
                  <a:srgbClr val="000000">
                    <a:alpha val="28000"/>
                  </a:srgbClr>
                </a:outerShdw>
              </a:effectLst>
              <a:sp3d prstMaterial="metal">
                <a:bevelT w="88900" h="88900"/>
              </a:sp3d>
              <a:extLst/>
            </p:spPr>
            <p:txBody>
              <a:bodyPr vert="horz" wrap="square" lIns="45719" tIns="45719" rIns="45719" bIns="45719" numCol="1" rtlCol="0" anchor="ctr" anchorCtr="0" compatLnSpc="1">
                <a:prstTxWarp prst="textNoShape">
                  <a:avLst/>
                </a:prstTxWarp>
              </a:bodyPr>
              <a:lstStyle/>
              <a:p>
                <a:pPr marL="457200" fontAlgn="base" hangingPunct="0">
                  <a:spcBef>
                    <a:spcPct val="0"/>
                  </a:spcBef>
                  <a:spcAft>
                    <a:spcPct val="0"/>
                  </a:spcAft>
                </a:pPr>
                <a:endParaRPr lang="fr-FR" sz="1400" b="1"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endParaRPr>
              </a:p>
            </p:txBody>
          </p:sp>
          <p:sp>
            <p:nvSpPr>
              <p:cNvPr id="52" name="ZoneTexte 51"/>
              <p:cNvSpPr txBox="1"/>
              <p:nvPr/>
            </p:nvSpPr>
            <p:spPr>
              <a:xfrm>
                <a:off x="438141" y="1297265"/>
                <a:ext cx="2602745" cy="568928"/>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spAutoFit/>
              </a:bodyPr>
              <a:lstStyle/>
              <a:p>
                <a:pPr algn="ctr" eaLnBrk="0" fontAlgn="base" hangingPunct="0">
                  <a:spcBef>
                    <a:spcPct val="0"/>
                  </a:spcBef>
                  <a:spcAft>
                    <a:spcPct val="0"/>
                  </a:spcAft>
                </a:pPr>
                <a:r>
                  <a:rPr lang="fr-FR" sz="1600" b="1" dirty="0">
                    <a:latin typeface="Century Gothic" panose="020B0502020202020204" pitchFamily="34" charset="0"/>
                    <a:sym typeface="Century Gothic" panose="020B0502020202020204" pitchFamily="34" charset="0"/>
                  </a:rPr>
                  <a:t>Principe de responsabilité</a:t>
                </a:r>
                <a:br>
                  <a:rPr lang="fr-FR" sz="1400" b="1" dirty="0">
                    <a:latin typeface="Century Gothic" panose="020B0502020202020204" pitchFamily="34" charset="0"/>
                    <a:sym typeface="Century Gothic" panose="020B0502020202020204" pitchFamily="34" charset="0"/>
                  </a:rPr>
                </a:br>
                <a:r>
                  <a:rPr lang="fr-FR" sz="1400" b="1" dirty="0">
                    <a:latin typeface="Century Gothic" panose="020B0502020202020204" pitchFamily="34" charset="0"/>
                    <a:sym typeface="Century Gothic" panose="020B0502020202020204" pitchFamily="34" charset="0"/>
                  </a:rPr>
                  <a:t>« </a:t>
                </a:r>
                <a:r>
                  <a:rPr lang="fr-FR" sz="1400" b="1" i="1" dirty="0">
                    <a:latin typeface="Century Gothic" panose="020B0502020202020204" pitchFamily="34" charset="0"/>
                    <a:sym typeface="Century Gothic" panose="020B0502020202020204" pitchFamily="34" charset="0"/>
                  </a:rPr>
                  <a:t>accountability</a:t>
                </a:r>
                <a:r>
                  <a:rPr lang="fr-FR" sz="1400" b="1" dirty="0">
                    <a:latin typeface="Century Gothic" panose="020B0502020202020204" pitchFamily="34" charset="0"/>
                    <a:sym typeface="Century Gothic" panose="020B0502020202020204" pitchFamily="34" charset="0"/>
                  </a:rPr>
                  <a:t> »</a:t>
                </a:r>
              </a:p>
            </p:txBody>
          </p:sp>
        </p:grpSp>
        <p:sp>
          <p:nvSpPr>
            <p:cNvPr id="43" name="Rectangle 42"/>
            <p:cNvSpPr/>
            <p:nvPr/>
          </p:nvSpPr>
          <p:spPr>
            <a:xfrm>
              <a:off x="5333624" y="3486764"/>
              <a:ext cx="2205236" cy="430509"/>
            </a:xfrm>
            <a:prstGeom prst="rect">
              <a:avLst/>
            </a:prstGeom>
            <a:ln>
              <a:noFill/>
            </a:ln>
            <a:effectLst>
              <a:outerShdw blurRad="149987" dist="250190" dir="8460000" algn="ctr">
                <a:srgbClr val="000000">
                  <a:alpha val="28000"/>
                </a:srgbClr>
              </a:outerShdw>
            </a:effectLst>
            <a:sp3d prstMaterial="metal">
              <a:bevelT w="88900" h="88900"/>
            </a:sp3d>
          </p:spPr>
          <p:txBody>
            <a:bodyPr wrap="none">
              <a:spAutoFit/>
            </a:bodyPr>
            <a:lstStyle/>
            <a:p>
              <a:pPr algn="ctr" eaLnBrk="0" fontAlgn="base" hangingPunct="0">
                <a:spcBef>
                  <a:spcPct val="0"/>
                </a:spcBef>
                <a:spcAft>
                  <a:spcPct val="0"/>
                </a:spcAft>
              </a:pPr>
              <a:r>
                <a:rPr lang="fr-FR" sz="1600" b="1" i="1" dirty="0">
                  <a:solidFill>
                    <a:srgbClr val="000000"/>
                  </a:solidFill>
                  <a:latin typeface="Calibri" panose="020F0502020204030204" pitchFamily="34" charset="0"/>
                  <a:cs typeface="Calibri" panose="020F0502020204030204" pitchFamily="34" charset="0"/>
                  <a:sym typeface="Century Gothic" panose="020B0502020202020204" pitchFamily="34" charset="0"/>
                </a:rPr>
                <a:t>Moins de formalités</a:t>
              </a:r>
            </a:p>
          </p:txBody>
        </p:sp>
        <p:grpSp>
          <p:nvGrpSpPr>
            <p:cNvPr id="44" name="Groupe 43"/>
            <p:cNvGrpSpPr/>
            <p:nvPr/>
          </p:nvGrpSpPr>
          <p:grpSpPr>
            <a:xfrm>
              <a:off x="4463189" y="4157479"/>
              <a:ext cx="4252877" cy="2628048"/>
              <a:chOff x="4463189" y="4157479"/>
              <a:chExt cx="4252877" cy="2628048"/>
            </a:xfrm>
          </p:grpSpPr>
          <p:grpSp>
            <p:nvGrpSpPr>
              <p:cNvPr id="46" name="Groupe 45"/>
              <p:cNvGrpSpPr/>
              <p:nvPr/>
            </p:nvGrpSpPr>
            <p:grpSpPr>
              <a:xfrm>
                <a:off x="4621892" y="4157479"/>
                <a:ext cx="3736360" cy="2583888"/>
                <a:chOff x="8883268" y="1046240"/>
                <a:chExt cx="2397308" cy="2160240"/>
              </a:xfrm>
            </p:grpSpPr>
            <p:sp>
              <p:nvSpPr>
                <p:cNvPr id="49" name="Rectangle à coins arrondis 48"/>
                <p:cNvSpPr/>
                <p:nvPr/>
              </p:nvSpPr>
              <p:spPr bwMode="auto">
                <a:xfrm>
                  <a:off x="8904312" y="1046240"/>
                  <a:ext cx="2376264" cy="2160240"/>
                </a:xfrm>
                <a:prstGeom prst="roundRect">
                  <a:avLst/>
                </a:prstGeom>
                <a:solidFill>
                  <a:srgbClr val="FFFFFF"/>
                </a:solidFill>
                <a:ln w="12700" cap="flat" cmpd="sng" algn="ctr">
                  <a:noFill/>
                  <a:prstDash val="solid"/>
                  <a:miter lim="0"/>
                  <a:headEnd type="none" w="med" len="med"/>
                  <a:tailEnd type="none" w="med" len="med"/>
                </a:ln>
                <a:effectLst>
                  <a:outerShdw blurRad="149987" dist="250190" dir="8460000" algn="ctr">
                    <a:srgbClr val="000000">
                      <a:alpha val="28000"/>
                    </a:srgbClr>
                  </a:outerShdw>
                </a:effectLst>
                <a:sp3d prstMaterial="metal">
                  <a:bevelT w="88900" h="88900"/>
                </a:sp3d>
                <a:extLst/>
              </p:spPr>
              <p:txBody>
                <a:bodyPr vert="horz" wrap="square" lIns="45719" tIns="45719" rIns="45719" bIns="45719" numCol="1" rtlCol="0" anchor="ctr" anchorCtr="0" compatLnSpc="1">
                  <a:prstTxWarp prst="textNoShape">
                    <a:avLst/>
                  </a:prstTxWarp>
                </a:bodyPr>
                <a:lstStyle/>
                <a:p>
                  <a:pPr marL="457200" fontAlgn="base" hangingPunct="0">
                    <a:spcBef>
                      <a:spcPct val="0"/>
                    </a:spcBef>
                    <a:spcAft>
                      <a:spcPct val="0"/>
                    </a:spcAft>
                  </a:pPr>
                  <a:endParaRPr lang="fr-FR" sz="1400" b="1"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endParaRPr>
                </a:p>
              </p:txBody>
            </p:sp>
            <p:sp>
              <p:nvSpPr>
                <p:cNvPr id="50" name="ZoneTexte 49"/>
                <p:cNvSpPr txBox="1"/>
                <p:nvPr/>
              </p:nvSpPr>
              <p:spPr>
                <a:xfrm>
                  <a:off x="8883268" y="1113888"/>
                  <a:ext cx="2328233" cy="383091"/>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spAutoFit/>
                </a:bodyPr>
                <a:lstStyle/>
                <a:p>
                  <a:pPr algn="ctr" eaLnBrk="0" fontAlgn="base" hangingPunct="0">
                    <a:spcBef>
                      <a:spcPct val="0"/>
                    </a:spcBef>
                    <a:spcAft>
                      <a:spcPct val="0"/>
                    </a:spcAft>
                  </a:pPr>
                  <a:r>
                    <a:rPr lang="fr-FR" sz="1600" b="1" dirty="0">
                      <a:solidFill>
                        <a:srgbClr val="006600"/>
                      </a:solidFill>
                      <a:latin typeface="Century Gothic" panose="020B0502020202020204" pitchFamily="34" charset="0"/>
                      <a:sym typeface="Century Gothic" panose="020B0502020202020204" pitchFamily="34" charset="0"/>
                    </a:rPr>
                    <a:t>Portabilité</a:t>
                  </a:r>
                </a:p>
              </p:txBody>
            </p:sp>
          </p:grpSp>
          <p:sp>
            <p:nvSpPr>
              <p:cNvPr id="48" name="ZoneTexte 47"/>
              <p:cNvSpPr txBox="1"/>
              <p:nvPr/>
            </p:nvSpPr>
            <p:spPr>
              <a:xfrm>
                <a:off x="4463189" y="6041921"/>
                <a:ext cx="4252877" cy="743606"/>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spAutoFit/>
              </a:bodyPr>
              <a:lstStyle/>
              <a:p>
                <a:pPr algn="ctr" eaLnBrk="0" fontAlgn="base" hangingPunct="0">
                  <a:spcBef>
                    <a:spcPct val="0"/>
                  </a:spcBef>
                  <a:spcAft>
                    <a:spcPct val="0"/>
                  </a:spcAft>
                </a:pPr>
                <a:r>
                  <a:rPr lang="fr-FR" sz="1600" b="1" i="1" dirty="0">
                    <a:solidFill>
                      <a:srgbClr val="006600"/>
                    </a:solidFill>
                    <a:latin typeface="Calibri" panose="020F0502020204030204" pitchFamily="34" charset="0"/>
                    <a:cs typeface="Calibri" panose="020F0502020204030204" pitchFamily="34" charset="0"/>
                    <a:sym typeface="Century Gothic" panose="020B0502020202020204" pitchFamily="34" charset="0"/>
                  </a:rPr>
                  <a:t>Un droit pour les individus, une opportunité pour les nouveaux entrants</a:t>
                </a:r>
              </a:p>
            </p:txBody>
          </p:sp>
        </p:grpSp>
      </p:grpSp>
      <p:sp>
        <p:nvSpPr>
          <p:cNvPr id="57" name="Rectangle 56"/>
          <p:cNvSpPr/>
          <p:nvPr/>
        </p:nvSpPr>
        <p:spPr>
          <a:xfrm>
            <a:off x="2943120" y="352727"/>
            <a:ext cx="6043833" cy="523220"/>
          </a:xfrm>
          <a:prstGeom prst="rect">
            <a:avLst/>
          </a:prstGeom>
        </p:spPr>
        <p:txBody>
          <a:bodyPr wrap="square">
            <a:spAutoFit/>
          </a:bodyPr>
          <a:lstStyle/>
          <a:p>
            <a:pPr algn="ctr" eaLnBrk="0" fontAlgn="base" hangingPunct="0">
              <a:spcBef>
                <a:spcPct val="0"/>
              </a:spcBef>
              <a:spcAft>
                <a:spcPct val="0"/>
              </a:spcAft>
            </a:pPr>
            <a:r>
              <a:rPr lang="fr-FR" sz="2800" b="1" dirty="0">
                <a:solidFill>
                  <a:srgbClr val="004A99"/>
                </a:solidFill>
                <a:latin typeface="Arial" panose="020B0604020202020204" pitchFamily="34" charset="0"/>
                <a:cs typeface="Arial" panose="020B0604020202020204" pitchFamily="34" charset="0"/>
                <a:sym typeface="Century Gothic" panose="020B0502020202020204" pitchFamily="34" charset="0"/>
              </a:rPr>
              <a:t>Quelques points forts du RGPD</a:t>
            </a:r>
            <a:endParaRPr lang="fr-FR" sz="2000" b="1" dirty="0">
              <a:solidFill>
                <a:srgbClr val="004A99"/>
              </a:solidFill>
              <a:latin typeface="Arial" panose="020B0604020202020204" pitchFamily="34" charset="0"/>
              <a:cs typeface="Arial" panose="020B0604020202020204" pitchFamily="34" charset="0"/>
              <a:sym typeface="Century Gothic" panose="020B0502020202020204" pitchFamily="34" charset="0"/>
            </a:endParaRPr>
          </a:p>
        </p:txBody>
      </p:sp>
      <p:sp>
        <p:nvSpPr>
          <p:cNvPr id="58" name="Rectangle à coins arrondis 57"/>
          <p:cNvSpPr/>
          <p:nvPr/>
        </p:nvSpPr>
        <p:spPr bwMode="auto">
          <a:xfrm>
            <a:off x="8109145" y="2805375"/>
            <a:ext cx="3387130" cy="2501531"/>
          </a:xfrm>
          <a:prstGeom prst="roundRect">
            <a:avLst/>
          </a:prstGeom>
          <a:solidFill>
            <a:srgbClr val="FFFFFF"/>
          </a:solidFill>
          <a:ln w="12700" cap="flat" cmpd="sng" algn="ctr">
            <a:no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19" tIns="45719" rIns="45719" bIns="45719" numCol="1" rtlCol="0" anchor="ctr" anchorCtr="0" compatLnSpc="1">
            <a:prstTxWarp prst="textNoShape">
              <a:avLst/>
            </a:prstTxWarp>
          </a:bodyPr>
          <a:lstStyle/>
          <a:p>
            <a:pPr marL="457200" fontAlgn="base" hangingPunct="0">
              <a:spcBef>
                <a:spcPct val="0"/>
              </a:spcBef>
              <a:spcAft>
                <a:spcPct val="0"/>
              </a:spcAft>
            </a:pPr>
            <a:endParaRPr lang="fr-FR"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endParaRPr>
          </a:p>
        </p:txBody>
      </p:sp>
      <p:sp>
        <p:nvSpPr>
          <p:cNvPr id="59" name="ZoneTexte 58"/>
          <p:cNvSpPr txBox="1"/>
          <p:nvPr/>
        </p:nvSpPr>
        <p:spPr>
          <a:xfrm>
            <a:off x="7947732" y="1937288"/>
            <a:ext cx="3709956" cy="461665"/>
          </a:xfrm>
          <a:prstGeom prst="rect">
            <a:avLst/>
          </a:prstGeom>
          <a:noFill/>
        </p:spPr>
        <p:txBody>
          <a:bodyPr wrap="square" rtlCol="0">
            <a:spAutoFit/>
          </a:bodyPr>
          <a:lstStyle/>
          <a:p>
            <a:pPr algn="ctr" eaLnBrk="0" fontAlgn="base" hangingPunct="0">
              <a:spcBef>
                <a:spcPct val="0"/>
              </a:spcBef>
              <a:spcAft>
                <a:spcPct val="0"/>
              </a:spcAft>
            </a:pPr>
            <a:r>
              <a:rPr lang="fr-FR" sz="2400" b="1" dirty="0">
                <a:solidFill>
                  <a:srgbClr val="663300"/>
                </a:solidFill>
                <a:latin typeface="Calibri" panose="020F0502020204030204" pitchFamily="34" charset="0"/>
                <a:cs typeface="Calibri" panose="020F0502020204030204" pitchFamily="34" charset="0"/>
                <a:sym typeface="Century Gothic" panose="020B0502020202020204" pitchFamily="34" charset="0"/>
              </a:rPr>
              <a:t>Partage des responsabilités</a:t>
            </a:r>
          </a:p>
        </p:txBody>
      </p:sp>
      <p:sp>
        <p:nvSpPr>
          <p:cNvPr id="60" name="Rectangle 59"/>
          <p:cNvSpPr/>
          <p:nvPr/>
        </p:nvSpPr>
        <p:spPr>
          <a:xfrm>
            <a:off x="8326546" y="4330036"/>
            <a:ext cx="2952328" cy="1200329"/>
          </a:xfrm>
          <a:prstGeom prst="rect">
            <a:avLst/>
          </a:prstGeom>
        </p:spPr>
        <p:txBody>
          <a:bodyPr wrap="square">
            <a:spAutoFit/>
          </a:bodyPr>
          <a:lstStyle/>
          <a:p>
            <a:pPr algn="ctr" eaLnBrk="0" fontAlgn="base" hangingPunct="0">
              <a:spcBef>
                <a:spcPct val="0"/>
              </a:spcBef>
              <a:spcAft>
                <a:spcPct val="0"/>
              </a:spcAft>
            </a:pPr>
            <a:r>
              <a:rPr lang="fr-FR" sz="2400" b="1" i="1" dirty="0">
                <a:solidFill>
                  <a:srgbClr val="663300"/>
                </a:solidFill>
                <a:latin typeface="Calibri" panose="020F0502020204030204" pitchFamily="34" charset="0"/>
                <a:cs typeface="Calibri" panose="020F0502020204030204" pitchFamily="34" charset="0"/>
                <a:sym typeface="Century Gothic" panose="020B0502020202020204" pitchFamily="34" charset="0"/>
              </a:rPr>
              <a:t>Co-responsabilité </a:t>
            </a:r>
          </a:p>
          <a:p>
            <a:pPr algn="ctr" eaLnBrk="0" fontAlgn="base" hangingPunct="0">
              <a:spcBef>
                <a:spcPct val="0"/>
              </a:spcBef>
              <a:spcAft>
                <a:spcPct val="0"/>
              </a:spcAft>
            </a:pPr>
            <a:r>
              <a:rPr lang="fr-FR" sz="2400" b="1" i="1" dirty="0">
                <a:solidFill>
                  <a:srgbClr val="663300"/>
                </a:solidFill>
                <a:latin typeface="Calibri" panose="020F0502020204030204" pitchFamily="34" charset="0"/>
                <a:cs typeface="Calibri" panose="020F0502020204030204" pitchFamily="34" charset="0"/>
                <a:sym typeface="Century Gothic" panose="020B0502020202020204" pitchFamily="34" charset="0"/>
              </a:rPr>
              <a:t>et </a:t>
            </a:r>
          </a:p>
          <a:p>
            <a:pPr algn="ctr" eaLnBrk="0" fontAlgn="base" hangingPunct="0">
              <a:spcBef>
                <a:spcPct val="0"/>
              </a:spcBef>
              <a:spcAft>
                <a:spcPct val="0"/>
              </a:spcAft>
            </a:pPr>
            <a:r>
              <a:rPr lang="fr-FR" sz="2400" b="1" i="1" dirty="0">
                <a:solidFill>
                  <a:srgbClr val="663300"/>
                </a:solidFill>
                <a:latin typeface="Calibri" panose="020F0502020204030204" pitchFamily="34" charset="0"/>
                <a:cs typeface="Calibri" panose="020F0502020204030204" pitchFamily="34" charset="0"/>
                <a:sym typeface="Century Gothic" panose="020B0502020202020204" pitchFamily="34" charset="0"/>
              </a:rPr>
              <a:t>sous-traitants</a:t>
            </a:r>
          </a:p>
        </p:txBody>
      </p:sp>
      <p:sp>
        <p:nvSpPr>
          <p:cNvPr id="2" name="Espace réservé du numéro de diapositive 1"/>
          <p:cNvSpPr>
            <a:spLocks noGrp="1"/>
          </p:cNvSpPr>
          <p:nvPr>
            <p:ph type="sldNum" sz="quarter" idx="12"/>
          </p:nvPr>
        </p:nvSpPr>
        <p:spPr>
          <a:xfrm>
            <a:off x="11784632" y="6381328"/>
            <a:ext cx="252512" cy="365125"/>
          </a:xfrm>
        </p:spPr>
        <p:txBody>
          <a:bodyPr/>
          <a:lstStyle/>
          <a:p>
            <a:fld id="{0579DC97-5D12-4D9B-BA49-CCEB784B454D}" type="slidenum">
              <a:rPr lang="fr-FR" b="1" smtClean="0">
                <a:solidFill>
                  <a:schemeClr val="bg1"/>
                </a:solidFill>
              </a:rPr>
              <a:pPr/>
              <a:t>6</a:t>
            </a:fld>
            <a:endParaRPr lang="fr-FR" b="1" dirty="0">
              <a:solidFill>
                <a:schemeClr val="bg1"/>
              </a:solidFill>
            </a:endParaRPr>
          </a:p>
        </p:txBody>
      </p:sp>
      <p:sp>
        <p:nvSpPr>
          <p:cNvPr id="32" name="Espace réservé du pied de page 7">
            <a:extLst>
              <a:ext uri="{FF2B5EF4-FFF2-40B4-BE49-F238E27FC236}">
                <a16:creationId xmlns:a16="http://schemas.microsoft.com/office/drawing/2014/main" id="{9615EBA9-307E-4989-B36C-E2BFD0F75274}"/>
              </a:ext>
            </a:extLst>
          </p:cNvPr>
          <p:cNvSpPr txBox="1">
            <a:spLocks/>
          </p:cNvSpPr>
          <p:nvPr/>
        </p:nvSpPr>
        <p:spPr>
          <a:xfrm>
            <a:off x="3316273" y="6407509"/>
            <a:ext cx="6120680" cy="26161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1400" b="1" dirty="0">
                <a:solidFill>
                  <a:schemeClr val="bg2"/>
                </a:solidFill>
              </a:rPr>
              <a:t>Sophie NERBONNE – Directrice chargée de co-régulation économique</a:t>
            </a:r>
            <a:endParaRPr lang="fr-FR" sz="1400" b="1" dirty="0">
              <a:solidFill>
                <a:schemeClr val="bg2"/>
              </a:solidFill>
            </a:endParaRPr>
          </a:p>
        </p:txBody>
      </p:sp>
      <p:pic>
        <p:nvPicPr>
          <p:cNvPr id="62" name="Image 61">
            <a:extLst>
              <a:ext uri="{FF2B5EF4-FFF2-40B4-BE49-F238E27FC236}">
                <a16:creationId xmlns:a16="http://schemas.microsoft.com/office/drawing/2014/main" id="{087D5D2A-7903-4610-BFFD-4DBA1AE80307}"/>
              </a:ext>
            </a:extLst>
          </p:cNvPr>
          <p:cNvPicPr>
            <a:picLocks noChangeAspect="1"/>
          </p:cNvPicPr>
          <p:nvPr/>
        </p:nvPicPr>
        <p:blipFill>
          <a:blip r:embed="rId3"/>
          <a:stretch>
            <a:fillRect/>
          </a:stretch>
        </p:blipFill>
        <p:spPr>
          <a:xfrm>
            <a:off x="5220133" y="4139156"/>
            <a:ext cx="1105862" cy="9537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3" name="Image 32">
            <a:extLst>
              <a:ext uri="{FF2B5EF4-FFF2-40B4-BE49-F238E27FC236}">
                <a16:creationId xmlns:a16="http://schemas.microsoft.com/office/drawing/2014/main" id="{D29B0E91-0DC3-4E9C-889A-6EAE4EEA55EB}"/>
              </a:ext>
            </a:extLst>
          </p:cNvPr>
          <p:cNvPicPr>
            <a:picLocks noChangeAspect="1"/>
          </p:cNvPicPr>
          <p:nvPr/>
        </p:nvPicPr>
        <p:blipFill>
          <a:blip r:embed="rId4"/>
          <a:stretch>
            <a:fillRect/>
          </a:stretch>
        </p:blipFill>
        <p:spPr>
          <a:xfrm>
            <a:off x="1449052" y="4206696"/>
            <a:ext cx="1316747" cy="10058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4" name="Image 33">
            <a:extLst>
              <a:ext uri="{FF2B5EF4-FFF2-40B4-BE49-F238E27FC236}">
                <a16:creationId xmlns:a16="http://schemas.microsoft.com/office/drawing/2014/main" id="{8C190E38-7434-4784-A898-F2C12D238141}"/>
              </a:ext>
            </a:extLst>
          </p:cNvPr>
          <p:cNvPicPr>
            <a:picLocks noChangeAspect="1"/>
          </p:cNvPicPr>
          <p:nvPr/>
        </p:nvPicPr>
        <p:blipFill>
          <a:blip r:embed="rId5"/>
          <a:stretch>
            <a:fillRect/>
          </a:stretch>
        </p:blipFill>
        <p:spPr>
          <a:xfrm>
            <a:off x="4917701" y="2084889"/>
            <a:ext cx="1684451" cy="9580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3" name="Image 62">
            <a:extLst>
              <a:ext uri="{FF2B5EF4-FFF2-40B4-BE49-F238E27FC236}">
                <a16:creationId xmlns:a16="http://schemas.microsoft.com/office/drawing/2014/main" id="{91B937CB-6EEC-4BBD-A346-69F465B9A920}"/>
              </a:ext>
            </a:extLst>
          </p:cNvPr>
          <p:cNvPicPr>
            <a:picLocks noChangeAspect="1"/>
          </p:cNvPicPr>
          <p:nvPr/>
        </p:nvPicPr>
        <p:blipFill>
          <a:blip r:embed="rId6"/>
          <a:stretch>
            <a:fillRect/>
          </a:stretch>
        </p:blipFill>
        <p:spPr>
          <a:xfrm>
            <a:off x="1371646" y="1968612"/>
            <a:ext cx="1571474" cy="9549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7" name="Image 66">
            <a:extLst>
              <a:ext uri="{FF2B5EF4-FFF2-40B4-BE49-F238E27FC236}">
                <a16:creationId xmlns:a16="http://schemas.microsoft.com/office/drawing/2014/main" id="{171BD470-B831-419F-9AEC-6A9601FC11D3}"/>
              </a:ext>
            </a:extLst>
          </p:cNvPr>
          <p:cNvPicPr>
            <a:picLocks noChangeAspect="1"/>
          </p:cNvPicPr>
          <p:nvPr/>
        </p:nvPicPr>
        <p:blipFill>
          <a:blip r:embed="rId7"/>
          <a:stretch>
            <a:fillRect/>
          </a:stretch>
        </p:blipFill>
        <p:spPr>
          <a:xfrm>
            <a:off x="8382928" y="2515723"/>
            <a:ext cx="2732595" cy="1712970"/>
          </a:xfrm>
          <a:prstGeom prst="ellipse">
            <a:avLst/>
          </a:prstGeom>
          <a:ln w="3175" cap="rnd">
            <a:noFill/>
          </a:ln>
          <a:effectLst>
            <a:outerShdw blurRad="76200" dir="13500000" sy="23000" kx="1200000" algn="br" rotWithShape="0">
              <a:prstClr val="black">
                <a:alpha val="20000"/>
              </a:prst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30077604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23392" y="1268760"/>
            <a:ext cx="10873208" cy="4570482"/>
          </a:xfrm>
          <a:prstGeom prst="rect">
            <a:avLst/>
          </a:prstGeom>
        </p:spPr>
        <p:txBody>
          <a:bodyPr wrap="square">
            <a:spAutoFit/>
          </a:bodyPr>
          <a:lstStyle/>
          <a:p>
            <a:pPr marL="285750" indent="-285750" algn="just">
              <a:spcAft>
                <a:spcPts val="0"/>
              </a:spcAft>
              <a:buClr>
                <a:schemeClr val="accent6">
                  <a:lumMod val="75000"/>
                </a:schemeClr>
              </a:buClr>
              <a:buFont typeface="Wingdings" panose="05000000000000000000" pitchFamily="2" charset="2"/>
              <a:buChar char="¦"/>
            </a:pPr>
            <a:r>
              <a:rPr lang="fr-FR" sz="1400" b="1" u="sng" dirty="0">
                <a:solidFill>
                  <a:srgbClr val="004495"/>
                </a:solidFill>
                <a:latin typeface="Arial" panose="020B0604020202020204" pitchFamily="34" charset="0"/>
                <a:ea typeface="Calibri" panose="020F0502020204030204" pitchFamily="34" charset="0"/>
                <a:cs typeface="Arial" panose="020B0604020202020204" pitchFamily="34" charset="0"/>
              </a:rPr>
              <a:t>SUR LE CRITÈRE ENVIRONNEMENTAL</a:t>
            </a:r>
          </a:p>
          <a:p>
            <a:pPr algn="just">
              <a:spcAft>
                <a:spcPts val="0"/>
              </a:spcAft>
            </a:pPr>
            <a:endParaRPr lang="fr-FR" sz="800" dirty="0">
              <a:solidFill>
                <a:srgbClr val="004495"/>
              </a:solidFill>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fr-FR" sz="1200" b="1" dirty="0">
                <a:latin typeface="Arial" panose="020B0604020202020204" pitchFamily="34" charset="0"/>
                <a:ea typeface="Calibri" panose="020F0502020204030204" pitchFamily="34" charset="0"/>
                <a:cs typeface="Arial" panose="020B0604020202020204" pitchFamily="34" charset="0"/>
              </a:rPr>
              <a:t>Le RGPD aide à la frugalité énergétique </a:t>
            </a:r>
            <a:r>
              <a:rPr lang="fr-FR" sz="1200" dirty="0">
                <a:latin typeface="Arial" panose="020B0604020202020204" pitchFamily="34" charset="0"/>
                <a:ea typeface="Calibri" panose="020F0502020204030204" pitchFamily="34" charset="0"/>
                <a:cs typeface="Arial" panose="020B0604020202020204" pitchFamily="34" charset="0"/>
              </a:rPr>
              <a:t>: </a:t>
            </a:r>
          </a:p>
          <a:p>
            <a:pPr marL="285750" indent="-285750" algn="just">
              <a:buClr>
                <a:srgbClr val="006600"/>
              </a:buClr>
              <a:buSzPct val="85000"/>
              <a:buFont typeface="Wingdings 2" panose="05020102010507070707" pitchFamily="18" charset="2"/>
              <a:buChar char="®"/>
            </a:pPr>
            <a:r>
              <a:rPr lang="fr-FR" sz="1200" dirty="0">
                <a:latin typeface="Arial" panose="020B0604020202020204" pitchFamily="34" charset="0"/>
                <a:ea typeface="Calibri" panose="020F0502020204030204" pitchFamily="34" charset="0"/>
                <a:cs typeface="Arial" panose="020B0604020202020204" pitchFamily="34" charset="0"/>
              </a:rPr>
              <a:t>Le principe de finalité </a:t>
            </a:r>
          </a:p>
          <a:p>
            <a:pPr marL="285750" indent="-285750" algn="just">
              <a:buClr>
                <a:srgbClr val="006600"/>
              </a:buClr>
              <a:buSzPct val="85000"/>
              <a:buFont typeface="Wingdings 2" panose="05020102010507070707" pitchFamily="18" charset="2"/>
              <a:buChar char="®"/>
            </a:pPr>
            <a:r>
              <a:rPr lang="fr-FR" sz="1200" dirty="0">
                <a:latin typeface="Arial" panose="020B0604020202020204" pitchFamily="34" charset="0"/>
                <a:ea typeface="Calibri" panose="020F0502020204030204" pitchFamily="34" charset="0"/>
                <a:cs typeface="Arial" panose="020B0604020202020204" pitchFamily="34" charset="0"/>
              </a:rPr>
              <a:t>Le principe de minimisation des données.</a:t>
            </a:r>
          </a:p>
          <a:p>
            <a:pPr marL="285750" indent="-285750" algn="just">
              <a:buClr>
                <a:srgbClr val="006600"/>
              </a:buClr>
              <a:buSzPct val="85000"/>
              <a:buFont typeface="Wingdings 2" panose="05020102010507070707" pitchFamily="18" charset="2"/>
              <a:buChar char="®"/>
            </a:pPr>
            <a:r>
              <a:rPr lang="fr-FR" sz="1200" dirty="0">
                <a:latin typeface="Arial" panose="020B0604020202020204" pitchFamily="34" charset="0"/>
                <a:ea typeface="Calibri" panose="020F0502020204030204" pitchFamily="34" charset="0"/>
                <a:cs typeface="Arial" panose="020B0604020202020204" pitchFamily="34" charset="0"/>
              </a:rPr>
              <a:t>Le principe de limitation de la durée de conservation Le numérique permet aussi de réduire l’empreinte carbone (transport, bâtiments...)</a:t>
            </a:r>
          </a:p>
          <a:p>
            <a:pPr marL="285750" indent="-285750" algn="just">
              <a:buClr>
                <a:srgbClr val="006600"/>
              </a:buClr>
              <a:buSzPct val="85000"/>
              <a:buFont typeface="Wingdings 2" panose="05020102010507070707" pitchFamily="18" charset="2"/>
              <a:buChar char="®"/>
            </a:pPr>
            <a:r>
              <a:rPr lang="fr-FR" sz="1200" dirty="0">
                <a:latin typeface="Arial" panose="020B0604020202020204" pitchFamily="34" charset="0"/>
                <a:ea typeface="Calibri" panose="020F0502020204030204" pitchFamily="34" charset="0"/>
                <a:cs typeface="Arial" panose="020B0604020202020204" pitchFamily="34" charset="0"/>
              </a:rPr>
              <a:t>Attentes croissantes des investisseurs et de la société civile (cf. étude AMF 2022 sur RSE où 24 investisseurs français expriment un besoin croissant de données environnementales, sociales et sociétales ou de gouvernance et de services associés)</a:t>
            </a:r>
          </a:p>
          <a:p>
            <a:pPr algn="just">
              <a:spcAft>
                <a:spcPts val="0"/>
              </a:spcAft>
            </a:pPr>
            <a:r>
              <a:rPr lang="fr-FR" sz="1200" dirty="0">
                <a:latin typeface="Arial" panose="020B0604020202020204" pitchFamily="34" charset="0"/>
                <a:ea typeface="Calibri" panose="020F0502020204030204" pitchFamily="34" charset="0"/>
                <a:cs typeface="Arial" panose="020B0604020202020204" pitchFamily="34" charset="0"/>
              </a:rPr>
              <a:t> </a:t>
            </a:r>
          </a:p>
          <a:p>
            <a:pPr marL="285750" indent="-285750" algn="just">
              <a:buClr>
                <a:schemeClr val="accent6">
                  <a:lumMod val="75000"/>
                </a:schemeClr>
              </a:buClr>
              <a:buFont typeface="Wingdings" panose="05000000000000000000" pitchFamily="2" charset="2"/>
              <a:buChar char="¦"/>
            </a:pPr>
            <a:r>
              <a:rPr lang="fr-FR" sz="1400" b="1" u="sng" dirty="0">
                <a:solidFill>
                  <a:srgbClr val="004495"/>
                </a:solidFill>
                <a:latin typeface="Arial" panose="020B0604020202020204" pitchFamily="34" charset="0"/>
                <a:cs typeface="Arial" panose="020B0604020202020204" pitchFamily="34" charset="0"/>
              </a:rPr>
              <a:t>SUR LE CRITÈRE SOCIAL</a:t>
            </a:r>
          </a:p>
          <a:p>
            <a:pPr algn="just">
              <a:spcAft>
                <a:spcPts val="0"/>
              </a:spcAft>
            </a:pPr>
            <a:endParaRPr lang="fr-FR" sz="800" b="1" dirty="0">
              <a:solidFill>
                <a:srgbClr val="004495"/>
              </a:solidFill>
              <a:latin typeface="Arial" panose="020B0604020202020204" pitchFamily="34" charset="0"/>
              <a:cs typeface="Arial" panose="020B0604020202020204" pitchFamily="34" charset="0"/>
            </a:endParaRPr>
          </a:p>
          <a:p>
            <a:pPr algn="just">
              <a:spcAft>
                <a:spcPts val="0"/>
              </a:spcAft>
            </a:pPr>
            <a:r>
              <a:rPr lang="fr-FR" sz="1200" b="1" dirty="0">
                <a:latin typeface="Arial" panose="020B0604020202020204" pitchFamily="34" charset="0"/>
                <a:ea typeface="Calibri" panose="020F0502020204030204" pitchFamily="34" charset="0"/>
                <a:cs typeface="Arial" panose="020B0604020202020204" pitchFamily="34" charset="0"/>
              </a:rPr>
              <a:t>L’amélioration de l’organisation et des relations de travail via les outils numériques utilisés dans le respect des droits et libertés des personnes </a:t>
            </a:r>
            <a:r>
              <a:rPr lang="fr-FR" sz="1200" dirty="0">
                <a:latin typeface="Arial" panose="020B0604020202020204" pitchFamily="34" charset="0"/>
                <a:ea typeface="Calibri" panose="020F0502020204030204" pitchFamily="34" charset="0"/>
                <a:cs typeface="Arial" panose="020B0604020202020204" pitchFamily="34" charset="0"/>
              </a:rPr>
              <a:t>:</a:t>
            </a:r>
          </a:p>
          <a:p>
            <a:pPr marL="285750" indent="-285750" algn="just">
              <a:spcAft>
                <a:spcPts val="0"/>
              </a:spcAft>
              <a:buClr>
                <a:srgbClr val="006600"/>
              </a:buClr>
              <a:buSzPct val="85000"/>
              <a:buFont typeface="Wingdings 2" panose="05020102010507070707" pitchFamily="18" charset="2"/>
              <a:buChar char="®"/>
            </a:pPr>
            <a:r>
              <a:rPr lang="fr-FR" sz="1200" dirty="0">
                <a:latin typeface="Arial" panose="020B0604020202020204" pitchFamily="34" charset="0"/>
                <a:cs typeface="Arial" panose="020B0604020202020204" pitchFamily="34" charset="0"/>
              </a:rPr>
              <a:t>Les actions de formation du personnel. </a:t>
            </a:r>
          </a:p>
          <a:p>
            <a:pPr marL="285750" indent="-285750" algn="just">
              <a:spcAft>
                <a:spcPts val="0"/>
              </a:spcAft>
              <a:buClr>
                <a:srgbClr val="006600"/>
              </a:buClr>
              <a:buSzPct val="85000"/>
              <a:buFont typeface="Wingdings 2" panose="05020102010507070707" pitchFamily="18" charset="2"/>
              <a:buChar char="®"/>
            </a:pPr>
            <a:r>
              <a:rPr lang="fr-FR" sz="1200" dirty="0">
                <a:latin typeface="Arial" panose="020B0604020202020204" pitchFamily="34" charset="0"/>
                <a:cs typeface="Arial" panose="020B0604020202020204" pitchFamily="34" charset="0"/>
              </a:rPr>
              <a:t>La capacité de l’employeur de remédier à la dissymétrie des rapports avec les salaries en leur donnant les moyens de contrôler les données les concernant.</a:t>
            </a:r>
          </a:p>
          <a:p>
            <a:pPr marL="285750" indent="-285750" algn="just">
              <a:spcAft>
                <a:spcPts val="0"/>
              </a:spcAft>
              <a:buClr>
                <a:srgbClr val="006600"/>
              </a:buClr>
              <a:buSzPct val="85000"/>
              <a:buFont typeface="Wingdings 2" panose="05020102010507070707" pitchFamily="18" charset="2"/>
              <a:buChar char="®"/>
            </a:pPr>
            <a:r>
              <a:rPr lang="fr-FR" sz="1200" dirty="0">
                <a:latin typeface="Arial" panose="020B0604020202020204" pitchFamily="34" charset="0"/>
                <a:cs typeface="Arial" panose="020B0604020202020204" pitchFamily="34" charset="0"/>
              </a:rPr>
              <a:t>L'application </a:t>
            </a:r>
            <a:r>
              <a:rPr lang="fr-FR" sz="1200" dirty="0">
                <a:latin typeface="Arial" panose="020B0604020202020204" pitchFamily="34" charset="0"/>
                <a:ea typeface="Calibri" panose="020F0502020204030204" pitchFamily="34" charset="0"/>
                <a:cs typeface="Arial" panose="020B0604020202020204" pitchFamily="34" charset="0"/>
              </a:rPr>
              <a:t>du principe de proportionnalité des moyens de contrôle utilisé par l’employeur (ex : vidéo - géolocalisation..)</a:t>
            </a:r>
          </a:p>
          <a:p>
            <a:pPr algn="just">
              <a:spcAft>
                <a:spcPts val="0"/>
              </a:spcAft>
            </a:pPr>
            <a:endParaRPr lang="fr-FR" sz="900" dirty="0">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fr-FR" sz="1200" b="1" dirty="0">
                <a:latin typeface="Arial" panose="020B0604020202020204" pitchFamily="34" charset="0"/>
                <a:ea typeface="Calibri" panose="020F0502020204030204" pitchFamily="34" charset="0"/>
                <a:cs typeface="Arial" panose="020B0604020202020204" pitchFamily="34" charset="0"/>
              </a:rPr>
              <a:t>Le collectif Educ Num créé par la CNIL qui rejoint la lutte contre « </a:t>
            </a:r>
            <a:r>
              <a:rPr lang="fr-FR" sz="1200" b="1" i="1" dirty="0">
                <a:latin typeface="Arial" panose="020B0604020202020204" pitchFamily="34" charset="0"/>
                <a:ea typeface="Calibri" panose="020F0502020204030204" pitchFamily="34" charset="0"/>
                <a:cs typeface="Arial" panose="020B0604020202020204" pitchFamily="34" charset="0"/>
              </a:rPr>
              <a:t>l’illectronisme</a:t>
            </a:r>
            <a:r>
              <a:rPr lang="fr-FR" sz="1200" b="1" dirty="0">
                <a:latin typeface="Arial" panose="020B0604020202020204" pitchFamily="34" charset="0"/>
                <a:ea typeface="Calibri" panose="020F0502020204030204" pitchFamily="34" charset="0"/>
                <a:cs typeface="Arial" panose="020B0604020202020204" pitchFamily="34" charset="0"/>
              </a:rPr>
              <a:t> » qui touche à la fracture numérique inclusion numérique</a:t>
            </a:r>
            <a:r>
              <a:rPr lang="fr-FR" sz="1200" dirty="0">
                <a:latin typeface="Arial" panose="020B0604020202020204" pitchFamily="34" charset="0"/>
                <a:ea typeface="Calibri" panose="020F0502020204030204" pitchFamily="34" charset="0"/>
                <a:cs typeface="Arial" panose="020B0604020202020204" pitchFamily="34" charset="0"/>
              </a:rPr>
              <a:t>.</a:t>
            </a:r>
          </a:p>
          <a:p>
            <a:pPr algn="just">
              <a:spcAft>
                <a:spcPts val="0"/>
              </a:spcAft>
            </a:pPr>
            <a:r>
              <a:rPr lang="fr-FR" sz="1200" dirty="0">
                <a:latin typeface="Arial" panose="020B0604020202020204" pitchFamily="34" charset="0"/>
                <a:ea typeface="Calibri" panose="020F0502020204030204" pitchFamily="34" charset="0"/>
                <a:cs typeface="Arial" panose="020B0604020202020204" pitchFamily="34" charset="0"/>
              </a:rPr>
              <a:t> </a:t>
            </a:r>
          </a:p>
          <a:p>
            <a:pPr marL="285750" indent="-285750" algn="just">
              <a:spcAft>
                <a:spcPts val="0"/>
              </a:spcAft>
              <a:buClr>
                <a:schemeClr val="accent6">
                  <a:lumMod val="75000"/>
                </a:schemeClr>
              </a:buClr>
              <a:buFont typeface="Wingdings" panose="05000000000000000000" pitchFamily="2" charset="2"/>
              <a:buChar char="¦"/>
            </a:pPr>
            <a:r>
              <a:rPr lang="fr-FR" sz="1400" b="1" u="sng" dirty="0">
                <a:solidFill>
                  <a:srgbClr val="004495"/>
                </a:solidFill>
                <a:latin typeface="Arial" panose="020B0604020202020204" pitchFamily="34" charset="0"/>
                <a:cs typeface="Arial" panose="020B0604020202020204" pitchFamily="34" charset="0"/>
              </a:rPr>
              <a:t>SUR LE CRITÈRE DE LA GOUVERNANCE</a:t>
            </a:r>
          </a:p>
          <a:p>
            <a:pPr algn="just">
              <a:spcAft>
                <a:spcPts val="0"/>
              </a:spcAft>
            </a:pPr>
            <a:endParaRPr lang="fr-FR" sz="800" b="1" dirty="0">
              <a:solidFill>
                <a:srgbClr val="004495"/>
              </a:solidFill>
              <a:latin typeface="Arial" panose="020B0604020202020204" pitchFamily="34" charset="0"/>
              <a:cs typeface="Arial" panose="020B0604020202020204" pitchFamily="34" charset="0"/>
            </a:endParaRPr>
          </a:p>
          <a:p>
            <a:pPr marL="285750" indent="-285750" algn="just">
              <a:buClr>
                <a:srgbClr val="006600"/>
              </a:buClr>
              <a:buSzPct val="85000"/>
              <a:buFont typeface="Wingdings 2" panose="05020102010507070707" pitchFamily="18" charset="2"/>
              <a:buChar char="®"/>
            </a:pPr>
            <a:r>
              <a:rPr lang="fr-FR" sz="1200" dirty="0">
                <a:latin typeface="Arial" panose="020B0604020202020204" pitchFamily="34" charset="0"/>
                <a:cs typeface="Arial" panose="020B0604020202020204" pitchFamily="34" charset="0"/>
              </a:rPr>
              <a:t>Culture de la protection des données au travers d’une sensibilisation générale à tous les échelons de l’organisme.</a:t>
            </a:r>
          </a:p>
          <a:p>
            <a:pPr marL="285750" indent="-285750" algn="just">
              <a:buClr>
                <a:srgbClr val="006600"/>
              </a:buClr>
              <a:buSzPct val="85000"/>
              <a:buFont typeface="Wingdings 2" panose="05020102010507070707" pitchFamily="18" charset="2"/>
              <a:buChar char="®"/>
            </a:pPr>
            <a:r>
              <a:rPr lang="fr-FR" sz="1200" dirty="0">
                <a:latin typeface="Arial" panose="020B0604020202020204" pitchFamily="34" charset="0"/>
                <a:cs typeface="Arial" panose="020B0604020202020204" pitchFamily="34" charset="0"/>
              </a:rPr>
              <a:t>Cartographie des risques et des plans d’action associés.</a:t>
            </a:r>
          </a:p>
          <a:p>
            <a:pPr marL="285750" indent="-285750" algn="just">
              <a:buClr>
                <a:srgbClr val="006600"/>
              </a:buClr>
              <a:buSzPct val="85000"/>
              <a:buFont typeface="Wingdings 2" panose="05020102010507070707" pitchFamily="18" charset="2"/>
              <a:buChar char="®"/>
            </a:pPr>
            <a:r>
              <a:rPr lang="fr-FR" sz="1200" dirty="0">
                <a:latin typeface="Arial" panose="020B0604020202020204" pitchFamily="34" charset="0"/>
                <a:cs typeface="Arial" panose="020B0604020202020204" pitchFamily="34" charset="0"/>
              </a:rPr>
              <a:t>Bonne gouvernance des données </a:t>
            </a:r>
            <a:r>
              <a:rPr lang="fr-FR" sz="1200" b="1" dirty="0">
                <a:solidFill>
                  <a:schemeClr val="accent3">
                    <a:lumMod val="50000"/>
                  </a:schemeClr>
                </a:solidFill>
                <a:latin typeface="Arial" panose="020B0604020202020204" pitchFamily="34" charset="0"/>
                <a:cs typeface="Arial" panose="020B0604020202020204" pitchFamily="34" charset="0"/>
              </a:rPr>
              <a:t>=</a:t>
            </a:r>
            <a:r>
              <a:rPr lang="fr-FR" sz="1200" dirty="0">
                <a:latin typeface="Arial" panose="020B0604020202020204" pitchFamily="34" charset="0"/>
                <a:cs typeface="Arial" panose="020B0604020202020204" pitchFamily="34" charset="0"/>
              </a:rPr>
              <a:t> conformité RGPD (respect des principes de finalité, loyauté, pertinence, transparence, sécurité et l’exercice effectif des droits des personnes</a:t>
            </a:r>
            <a:r>
              <a:rPr lang="fr-FR" sz="1200" dirty="0">
                <a:latin typeface="Arial" panose="020B0604020202020204" pitchFamily="34" charset="0"/>
                <a:ea typeface="Calibri" panose="020F0502020204030204" pitchFamily="34" charset="0"/>
                <a:cs typeface="Arial" panose="020B0604020202020204" pitchFamily="34" charset="0"/>
              </a:rPr>
              <a:t>)</a:t>
            </a:r>
          </a:p>
        </p:txBody>
      </p:sp>
      <p:sp>
        <p:nvSpPr>
          <p:cNvPr id="2" name="Espace réservé du numéro de diapositive 1"/>
          <p:cNvSpPr>
            <a:spLocks noGrp="1"/>
          </p:cNvSpPr>
          <p:nvPr>
            <p:ph type="sldNum" sz="quarter" idx="12"/>
          </p:nvPr>
        </p:nvSpPr>
        <p:spPr>
          <a:xfrm>
            <a:off x="11640616" y="6381328"/>
            <a:ext cx="396528" cy="365125"/>
          </a:xfrm>
        </p:spPr>
        <p:txBody>
          <a:bodyPr/>
          <a:lstStyle/>
          <a:p>
            <a:fld id="{0579DC97-5D12-4D9B-BA49-CCEB784B454D}" type="slidenum">
              <a:rPr lang="fr-FR" b="1" smtClean="0">
                <a:solidFill>
                  <a:schemeClr val="bg1"/>
                </a:solidFill>
              </a:rPr>
              <a:pPr/>
              <a:t>7</a:t>
            </a:fld>
            <a:endParaRPr lang="fr-FR" b="1" dirty="0">
              <a:solidFill>
                <a:schemeClr val="bg1"/>
              </a:solidFill>
            </a:endParaRPr>
          </a:p>
        </p:txBody>
      </p:sp>
      <p:sp>
        <p:nvSpPr>
          <p:cNvPr id="7" name="Espace réservé du pied de page 7">
            <a:extLst>
              <a:ext uri="{FF2B5EF4-FFF2-40B4-BE49-F238E27FC236}">
                <a16:creationId xmlns:a16="http://schemas.microsoft.com/office/drawing/2014/main" id="{82EA884B-4CB7-48D8-A92D-88BF9041B205}"/>
              </a:ext>
            </a:extLst>
          </p:cNvPr>
          <p:cNvSpPr txBox="1">
            <a:spLocks/>
          </p:cNvSpPr>
          <p:nvPr/>
        </p:nvSpPr>
        <p:spPr>
          <a:xfrm>
            <a:off x="3359696" y="6433085"/>
            <a:ext cx="6120680" cy="26161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1400" b="1" dirty="0">
                <a:solidFill>
                  <a:schemeClr val="bg2"/>
                </a:solidFill>
              </a:rPr>
              <a:t>Sophie NERBONNE – Directrice chargée de co-régulation économique</a:t>
            </a:r>
            <a:endParaRPr lang="fr-FR" sz="1400" b="1" dirty="0">
              <a:solidFill>
                <a:schemeClr val="bg2"/>
              </a:solidFill>
            </a:endParaRPr>
          </a:p>
        </p:txBody>
      </p:sp>
      <p:sp>
        <p:nvSpPr>
          <p:cNvPr id="8" name="Titre 1">
            <a:extLst>
              <a:ext uri="{FF2B5EF4-FFF2-40B4-BE49-F238E27FC236}">
                <a16:creationId xmlns:a16="http://schemas.microsoft.com/office/drawing/2014/main" id="{35EF75DE-63EB-4B9B-926A-E55FC501BB57}"/>
              </a:ext>
            </a:extLst>
          </p:cNvPr>
          <p:cNvSpPr txBox="1">
            <a:spLocks/>
          </p:cNvSpPr>
          <p:nvPr/>
        </p:nvSpPr>
        <p:spPr>
          <a:xfrm>
            <a:off x="2063552" y="260648"/>
            <a:ext cx="9764919" cy="441773"/>
          </a:xfrm>
          <a:prstGeom prst="rect">
            <a:avLst/>
          </a:prstGeom>
        </p:spPr>
        <p:txBody>
          <a:bodyPr>
            <a:noAutofit/>
          </a:bodyPr>
          <a:lstStyle>
            <a:lvl1pPr algn="ctr" defTabSz="914400" rtl="0" eaLnBrk="1" latinLnBrk="0" hangingPunct="1">
              <a:spcBef>
                <a:spcPct val="0"/>
              </a:spcBef>
              <a:buNone/>
              <a:defRPr sz="4000" b="1" kern="1200">
                <a:solidFill>
                  <a:schemeClr val="tx1"/>
                </a:solidFill>
                <a:latin typeface="+mj-lt"/>
                <a:ea typeface="+mj-ea"/>
                <a:cs typeface="+mj-cs"/>
              </a:defRPr>
            </a:lvl1pPr>
          </a:lstStyle>
          <a:p>
            <a:pPr algn="r" eaLnBrk="0" fontAlgn="base" hangingPunct="0">
              <a:spcAft>
                <a:spcPct val="0"/>
              </a:spcAft>
            </a:pPr>
            <a:r>
              <a:rPr lang="fr-FR" sz="2400" dirty="0">
                <a:solidFill>
                  <a:srgbClr val="004A99"/>
                </a:solidFill>
                <a:latin typeface="Arial" panose="020B0604020202020204" pitchFamily="34" charset="0"/>
                <a:ea typeface="+mn-ea"/>
                <a:cs typeface="Arial" panose="020B0604020202020204" pitchFamily="34" charset="0"/>
                <a:sym typeface="Century Gothic" panose="020B0502020202020204" pitchFamily="34" charset="0"/>
              </a:rPr>
              <a:t>Exercice : Appréhender les trois critères ESG à l’aune du RGPD</a:t>
            </a:r>
            <a:endParaRPr lang="fr-FR" sz="1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13603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439816" y="404557"/>
            <a:ext cx="7344816" cy="545286"/>
          </a:xfrm>
        </p:spPr>
        <p:txBody>
          <a:bodyPr>
            <a:noAutofit/>
          </a:bodyPr>
          <a:lstStyle/>
          <a:p>
            <a:pPr lvl="0" algn="r" eaLnBrk="0" fontAlgn="base" hangingPunct="0">
              <a:spcAft>
                <a:spcPct val="0"/>
              </a:spcAft>
            </a:pPr>
            <a:r>
              <a:rPr lang="fr-FR" sz="2400" dirty="0">
                <a:solidFill>
                  <a:srgbClr val="004A99"/>
                </a:solidFill>
                <a:ea typeface="+mn-ea"/>
                <a:sym typeface="Century Gothic" panose="020B0502020202020204" pitchFamily="34" charset="0"/>
              </a:rPr>
              <a:t>2. Les nombreuses synergies entre RSE et RGPD</a:t>
            </a:r>
            <a:endParaRPr lang="fr-FR" sz="1800" i="1" dirty="0">
              <a:latin typeface="Times New Roman" panose="02020603050405020304" pitchFamily="18" charset="0"/>
              <a:cs typeface="Times New Roman" panose="02020603050405020304" pitchFamily="18" charset="0"/>
            </a:endParaRPr>
          </a:p>
        </p:txBody>
      </p:sp>
      <p:sp>
        <p:nvSpPr>
          <p:cNvPr id="3" name="Espace réservé du numéro de diapositive 2"/>
          <p:cNvSpPr>
            <a:spLocks noGrp="1"/>
          </p:cNvSpPr>
          <p:nvPr>
            <p:ph type="sldNum" sz="quarter" idx="12"/>
          </p:nvPr>
        </p:nvSpPr>
        <p:spPr/>
        <p:txBody>
          <a:bodyPr/>
          <a:lstStyle/>
          <a:p>
            <a:fld id="{C2950AB3-21AA-46C0-83BB-3060DB5EBE6B}" type="slidenum">
              <a:rPr lang="fr-FR" sz="1050" smtClean="0">
                <a:solidFill>
                  <a:schemeClr val="bg1"/>
                </a:solidFill>
                <a:latin typeface="+mn-lt"/>
              </a:rPr>
              <a:pPr/>
              <a:t>8</a:t>
            </a:fld>
            <a:endParaRPr lang="fr-FR" sz="1050" dirty="0">
              <a:solidFill>
                <a:schemeClr val="bg1"/>
              </a:solidFill>
              <a:latin typeface="+mn-lt"/>
            </a:endParaRPr>
          </a:p>
        </p:txBody>
      </p:sp>
      <p:sp>
        <p:nvSpPr>
          <p:cNvPr id="7" name="Espace réservé du pied de page 7">
            <a:extLst>
              <a:ext uri="{FF2B5EF4-FFF2-40B4-BE49-F238E27FC236}">
                <a16:creationId xmlns:a16="http://schemas.microsoft.com/office/drawing/2014/main" id="{5A575E2A-3E58-440A-8AE0-61858B62B25E}"/>
              </a:ext>
            </a:extLst>
          </p:cNvPr>
          <p:cNvSpPr txBox="1">
            <a:spLocks/>
          </p:cNvSpPr>
          <p:nvPr/>
        </p:nvSpPr>
        <p:spPr>
          <a:xfrm>
            <a:off x="3359696" y="6402282"/>
            <a:ext cx="6120680" cy="26161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1400" b="1" dirty="0">
                <a:solidFill>
                  <a:schemeClr val="bg2"/>
                </a:solidFill>
              </a:rPr>
              <a:t>Sophie NERBONNE – Directrice chargée de co-régulation économique</a:t>
            </a:r>
            <a:endParaRPr lang="fr-FR" sz="1400" b="1" dirty="0">
              <a:solidFill>
                <a:schemeClr val="bg2"/>
              </a:solidFill>
            </a:endParaRPr>
          </a:p>
        </p:txBody>
      </p:sp>
      <p:graphicFrame>
        <p:nvGraphicFramePr>
          <p:cNvPr id="4" name="Diagramme 3">
            <a:extLst>
              <a:ext uri="{FF2B5EF4-FFF2-40B4-BE49-F238E27FC236}">
                <a16:creationId xmlns:a16="http://schemas.microsoft.com/office/drawing/2014/main" id="{934FD15C-02B7-4617-B941-CD28FA8066DD}"/>
              </a:ext>
            </a:extLst>
          </p:cNvPr>
          <p:cNvGraphicFramePr/>
          <p:nvPr>
            <p:extLst>
              <p:ext uri="{D42A27DB-BD31-4B8C-83A1-F6EECF244321}">
                <p14:modId xmlns:p14="http://schemas.microsoft.com/office/powerpoint/2010/main" val="874796031"/>
              </p:ext>
            </p:extLst>
          </p:nvPr>
        </p:nvGraphicFramePr>
        <p:xfrm>
          <a:off x="1271464" y="1412776"/>
          <a:ext cx="8384480" cy="42589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5222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ZoneTexte 29"/>
          <p:cNvSpPr txBox="1"/>
          <p:nvPr/>
        </p:nvSpPr>
        <p:spPr>
          <a:xfrm>
            <a:off x="551384" y="1837129"/>
            <a:ext cx="11233248" cy="3785652"/>
          </a:xfrm>
          <a:prstGeom prst="rect">
            <a:avLst/>
          </a:prstGeom>
          <a:noFill/>
        </p:spPr>
        <p:txBody>
          <a:bodyPr wrap="square" rtlCol="0">
            <a:spAutoFit/>
          </a:bodyPr>
          <a:lstStyle/>
          <a:p>
            <a:pPr lvl="0" algn="just">
              <a:buClr>
                <a:srgbClr val="F79646">
                  <a:lumMod val="75000"/>
                </a:srgbClr>
              </a:buClr>
              <a:buSzPct val="120000"/>
              <a:buFont typeface="Wingdings" panose="05000000000000000000" pitchFamily="2" charset="2"/>
              <a:buChar char="§"/>
            </a:pPr>
            <a:r>
              <a:rPr lang="fr-FR" sz="1600" dirty="0">
                <a:solidFill>
                  <a:srgbClr val="333333"/>
                </a:solidFill>
                <a:latin typeface="Arial" panose="020B0604020202020204" pitchFamily="34" charset="0"/>
                <a:cs typeface="Arial" panose="020B0604020202020204" pitchFamily="34" charset="0"/>
              </a:rPr>
              <a:t> </a:t>
            </a:r>
            <a:r>
              <a:rPr lang="fr-FR" sz="2000" b="1" dirty="0">
                <a:solidFill>
                  <a:srgbClr val="004A99"/>
                </a:solidFill>
                <a:latin typeface="Arial" panose="020B0604020202020204" pitchFamily="34" charset="0"/>
                <a:cs typeface="Arial" panose="020B0604020202020204" pitchFamily="34" charset="0"/>
              </a:rPr>
              <a:t>Assumer</a:t>
            </a:r>
            <a:r>
              <a:rPr lang="fr-FR" sz="2000" dirty="0">
                <a:solidFill>
                  <a:srgbClr val="333333"/>
                </a:solidFill>
                <a:latin typeface="Arial" panose="020B0604020202020204" pitchFamily="34" charset="0"/>
                <a:cs typeface="Arial" panose="020B0604020202020204" pitchFamily="34" charset="0"/>
              </a:rPr>
              <a:t> la responsabilité des impacts de ses décisions et activités et en rendre compte ;</a:t>
            </a:r>
          </a:p>
          <a:p>
            <a:pPr lvl="0" algn="just">
              <a:buClr>
                <a:srgbClr val="F79646">
                  <a:lumMod val="75000"/>
                </a:srgbClr>
              </a:buClr>
              <a:buSzPct val="120000"/>
            </a:pPr>
            <a:r>
              <a:rPr lang="fr-FR" sz="2000" dirty="0">
                <a:solidFill>
                  <a:srgbClr val="333333"/>
                </a:solidFill>
                <a:latin typeface="Arial" panose="020B0604020202020204" pitchFamily="34" charset="0"/>
                <a:cs typeface="Arial" panose="020B0604020202020204" pitchFamily="34" charset="0"/>
              </a:rPr>
              <a:t>  responsabilité d’une organisation vis-à-vis des impacts de ses décisions et de ses activités </a:t>
            </a:r>
          </a:p>
          <a:p>
            <a:pPr lvl="0" algn="just">
              <a:buClr>
                <a:srgbClr val="F79646">
                  <a:lumMod val="75000"/>
                </a:srgbClr>
              </a:buClr>
              <a:buSzPct val="120000"/>
            </a:pPr>
            <a:r>
              <a:rPr lang="fr-FR" sz="2000" dirty="0">
                <a:solidFill>
                  <a:srgbClr val="333333"/>
                </a:solidFill>
                <a:latin typeface="Arial" panose="020B0604020202020204" pitchFamily="34" charset="0"/>
                <a:cs typeface="Arial" panose="020B0604020202020204" pitchFamily="34" charset="0"/>
              </a:rPr>
              <a:t>  sur la société et sur l’environnement, se traduisant par un comportement transparent et éthique.</a:t>
            </a:r>
          </a:p>
          <a:p>
            <a:pPr lvl="0" algn="just">
              <a:buClr>
                <a:srgbClr val="F79646">
                  <a:lumMod val="75000"/>
                </a:srgbClr>
              </a:buClr>
            </a:pPr>
            <a:endParaRPr lang="fr-FR" sz="2000" dirty="0">
              <a:solidFill>
                <a:srgbClr val="333333"/>
              </a:solidFill>
              <a:latin typeface="Arial" panose="020B0604020202020204" pitchFamily="34" charset="0"/>
              <a:cs typeface="Arial" panose="020B0604020202020204" pitchFamily="34" charset="0"/>
            </a:endParaRPr>
          </a:p>
          <a:p>
            <a:pPr lvl="0" algn="just">
              <a:buClr>
                <a:srgbClr val="F79646">
                  <a:lumMod val="75000"/>
                </a:srgbClr>
              </a:buClr>
              <a:buSzPct val="120000"/>
              <a:buFont typeface="Wingdings" panose="05000000000000000000" pitchFamily="2" charset="2"/>
              <a:buChar char="§"/>
            </a:pPr>
            <a:r>
              <a:rPr lang="fr-FR" sz="2000" dirty="0">
                <a:solidFill>
                  <a:srgbClr val="333333"/>
                </a:solidFill>
                <a:latin typeface="Arial" panose="020B0604020202020204" pitchFamily="34" charset="0"/>
                <a:cs typeface="Arial" panose="020B0604020202020204" pitchFamily="34" charset="0"/>
              </a:rPr>
              <a:t> </a:t>
            </a:r>
            <a:r>
              <a:rPr lang="fr-FR" sz="2000" b="1" dirty="0">
                <a:solidFill>
                  <a:srgbClr val="004A99"/>
                </a:solidFill>
                <a:latin typeface="Arial" panose="020B0604020202020204" pitchFamily="34" charset="0"/>
                <a:cs typeface="Arial" panose="020B0604020202020204" pitchFamily="34" charset="0"/>
              </a:rPr>
              <a:t>Contribuer</a:t>
            </a:r>
            <a:r>
              <a:rPr lang="fr-FR" sz="2000" dirty="0">
                <a:solidFill>
                  <a:srgbClr val="333333"/>
                </a:solidFill>
                <a:latin typeface="Arial" panose="020B0604020202020204" pitchFamily="34" charset="0"/>
                <a:cs typeface="Arial" panose="020B0604020202020204" pitchFamily="34" charset="0"/>
              </a:rPr>
              <a:t> à un développement durable y compris à la santé et au bien-être de la société.</a:t>
            </a:r>
          </a:p>
          <a:p>
            <a:pPr lvl="0" algn="just">
              <a:buClr>
                <a:srgbClr val="F79646">
                  <a:lumMod val="75000"/>
                </a:srgbClr>
              </a:buClr>
            </a:pPr>
            <a:endParaRPr lang="fr-FR" sz="2000" dirty="0">
              <a:solidFill>
                <a:srgbClr val="333333"/>
              </a:solidFill>
              <a:latin typeface="Arial" panose="020B0604020202020204" pitchFamily="34" charset="0"/>
              <a:cs typeface="Arial" panose="020B0604020202020204" pitchFamily="34" charset="0"/>
            </a:endParaRPr>
          </a:p>
          <a:p>
            <a:pPr lvl="0" algn="just">
              <a:buClr>
                <a:srgbClr val="F79646">
                  <a:lumMod val="75000"/>
                </a:srgbClr>
              </a:buClr>
              <a:buSzPct val="120000"/>
              <a:buFont typeface="Wingdings" panose="05000000000000000000" pitchFamily="2" charset="2"/>
              <a:buChar char="§"/>
            </a:pPr>
            <a:r>
              <a:rPr lang="fr-FR" sz="2000" dirty="0">
                <a:solidFill>
                  <a:srgbClr val="333333"/>
                </a:solidFill>
                <a:latin typeface="Arial" panose="020B0604020202020204" pitchFamily="34" charset="0"/>
                <a:cs typeface="Arial" panose="020B0604020202020204" pitchFamily="34" charset="0"/>
              </a:rPr>
              <a:t> </a:t>
            </a:r>
            <a:r>
              <a:rPr lang="fr-FR" sz="2000" b="1" dirty="0">
                <a:solidFill>
                  <a:srgbClr val="004A99"/>
                </a:solidFill>
                <a:latin typeface="Arial" panose="020B0604020202020204" pitchFamily="34" charset="0"/>
                <a:cs typeface="Arial" panose="020B0604020202020204" pitchFamily="34" charset="0"/>
              </a:rPr>
              <a:t>Prendre en compte </a:t>
            </a:r>
            <a:r>
              <a:rPr lang="fr-FR" sz="2000" dirty="0">
                <a:solidFill>
                  <a:srgbClr val="333333"/>
                </a:solidFill>
                <a:latin typeface="Arial" panose="020B0604020202020204" pitchFamily="34" charset="0"/>
                <a:cs typeface="Arial" panose="020B0604020202020204" pitchFamily="34" charset="0"/>
              </a:rPr>
              <a:t>les attentes des parties prenantes.  </a:t>
            </a:r>
          </a:p>
          <a:p>
            <a:pPr lvl="0" algn="just">
              <a:buClr>
                <a:srgbClr val="F79646">
                  <a:lumMod val="75000"/>
                </a:srgbClr>
              </a:buClr>
            </a:pPr>
            <a:endParaRPr lang="fr-FR" sz="2000" dirty="0">
              <a:solidFill>
                <a:srgbClr val="333333"/>
              </a:solidFill>
              <a:latin typeface="Arial" panose="020B0604020202020204" pitchFamily="34" charset="0"/>
              <a:cs typeface="Arial" panose="020B0604020202020204" pitchFamily="34" charset="0"/>
            </a:endParaRPr>
          </a:p>
          <a:p>
            <a:pPr lvl="0" algn="just">
              <a:buClr>
                <a:srgbClr val="F79646">
                  <a:lumMod val="75000"/>
                </a:srgbClr>
              </a:buClr>
              <a:buSzPct val="120000"/>
              <a:buFont typeface="Wingdings" panose="05000000000000000000" pitchFamily="2" charset="2"/>
              <a:buChar char="§"/>
            </a:pPr>
            <a:r>
              <a:rPr lang="fr-FR" sz="2000" dirty="0">
                <a:solidFill>
                  <a:srgbClr val="333333"/>
                </a:solidFill>
                <a:latin typeface="Arial" panose="020B0604020202020204" pitchFamily="34" charset="0"/>
                <a:cs typeface="Arial" panose="020B0604020202020204" pitchFamily="34" charset="0"/>
              </a:rPr>
              <a:t> </a:t>
            </a:r>
            <a:r>
              <a:rPr lang="fr-FR" sz="2000" b="1" dirty="0">
                <a:solidFill>
                  <a:srgbClr val="004A99"/>
                </a:solidFill>
                <a:latin typeface="Arial" panose="020B0604020202020204" pitchFamily="34" charset="0"/>
                <a:cs typeface="Arial" panose="020B0604020202020204" pitchFamily="34" charset="0"/>
              </a:rPr>
              <a:t>Respecter</a:t>
            </a:r>
            <a:r>
              <a:rPr lang="fr-FR" sz="2000" dirty="0">
                <a:solidFill>
                  <a:srgbClr val="333333"/>
                </a:solidFill>
                <a:latin typeface="Arial" panose="020B0604020202020204" pitchFamily="34" charset="0"/>
                <a:cs typeface="Arial" panose="020B0604020202020204" pitchFamily="34" charset="0"/>
              </a:rPr>
              <a:t> les lois en vigueur et est compatible avec les normes internationales.</a:t>
            </a:r>
          </a:p>
          <a:p>
            <a:pPr lvl="0" algn="just">
              <a:buClr>
                <a:srgbClr val="F79646">
                  <a:lumMod val="75000"/>
                </a:srgbClr>
              </a:buClr>
            </a:pPr>
            <a:endParaRPr lang="fr-FR" sz="2000" dirty="0">
              <a:solidFill>
                <a:srgbClr val="333333"/>
              </a:solidFill>
              <a:latin typeface="Arial" panose="020B0604020202020204" pitchFamily="34" charset="0"/>
              <a:cs typeface="Arial" panose="020B0604020202020204" pitchFamily="34" charset="0"/>
            </a:endParaRPr>
          </a:p>
          <a:p>
            <a:pPr lvl="0" algn="just">
              <a:buClr>
                <a:srgbClr val="F79646">
                  <a:lumMod val="75000"/>
                </a:srgbClr>
              </a:buClr>
              <a:buSzPct val="120000"/>
              <a:buFont typeface="Wingdings" panose="05000000000000000000" pitchFamily="2" charset="2"/>
              <a:buChar char="§"/>
            </a:pPr>
            <a:r>
              <a:rPr lang="fr-FR" sz="2000" dirty="0">
                <a:solidFill>
                  <a:srgbClr val="333333"/>
                </a:solidFill>
                <a:latin typeface="Arial" panose="020B0604020202020204" pitchFamily="34" charset="0"/>
                <a:cs typeface="Arial" panose="020B0604020202020204" pitchFamily="34" charset="0"/>
              </a:rPr>
              <a:t> </a:t>
            </a:r>
            <a:r>
              <a:rPr lang="fr-FR" sz="2000" b="1" dirty="0">
                <a:solidFill>
                  <a:srgbClr val="004A99"/>
                </a:solidFill>
                <a:latin typeface="Arial" panose="020B0604020202020204" pitchFamily="34" charset="0"/>
                <a:cs typeface="Arial" panose="020B0604020202020204" pitchFamily="34" charset="0"/>
              </a:rPr>
              <a:t>Être intégré </a:t>
            </a:r>
            <a:r>
              <a:rPr lang="fr-FR" sz="2000" dirty="0">
                <a:solidFill>
                  <a:srgbClr val="333333"/>
                </a:solidFill>
                <a:latin typeface="Arial" panose="020B0604020202020204" pitchFamily="34" charset="0"/>
                <a:cs typeface="Arial" panose="020B0604020202020204" pitchFamily="34" charset="0"/>
              </a:rPr>
              <a:t>dans l’ensemble de l’organisation et mis en œuvre dans ses relations avec</a:t>
            </a:r>
          </a:p>
          <a:p>
            <a:pPr lvl="0" algn="just">
              <a:buClr>
                <a:srgbClr val="F79646">
                  <a:lumMod val="75000"/>
                </a:srgbClr>
              </a:buClr>
              <a:buSzPct val="120000"/>
            </a:pPr>
            <a:r>
              <a:rPr lang="fr-FR" sz="2000" dirty="0">
                <a:solidFill>
                  <a:srgbClr val="333333"/>
                </a:solidFill>
                <a:latin typeface="Arial" panose="020B0604020202020204" pitchFamily="34" charset="0"/>
                <a:cs typeface="Arial" panose="020B0604020202020204" pitchFamily="34" charset="0"/>
              </a:rPr>
              <a:t>   les parties prenantes (effet direct et indirect/par capillarité)</a:t>
            </a:r>
            <a:endParaRPr kumimoji="0" lang="fr-FR" sz="2000" b="1" i="0" u="none" strike="noStrike" kern="1200" cap="none" spc="0" normalizeH="0" baseline="0" noProof="0" dirty="0">
              <a:ln>
                <a:noFill/>
              </a:ln>
              <a:solidFill>
                <a:srgbClr val="333333"/>
              </a:solidFill>
              <a:effectLst/>
              <a:uLnTx/>
              <a:uFillTx/>
              <a:latin typeface="open sans "/>
              <a:ea typeface="+mn-ea"/>
              <a:cs typeface="+mn-cs"/>
            </a:endParaRPr>
          </a:p>
        </p:txBody>
      </p:sp>
      <p:sp>
        <p:nvSpPr>
          <p:cNvPr id="3" name="Espace réservé du numéro de diapositive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950AB3-21AA-46C0-83BB-3060DB5EBE6B}" type="slidenum">
              <a:rPr kumimoji="0" lang="fr-FR" sz="1050" b="1" i="0" u="none" strike="noStrike" kern="1200" cap="none" spc="0" normalizeH="0" baseline="0" noProof="0" smtClean="0">
                <a:ln>
                  <a:noFill/>
                </a:ln>
                <a:solidFill>
                  <a:prstClr val="white"/>
                </a:solidFill>
                <a:effectLst/>
                <a:uLnTx/>
                <a:uFillTx/>
                <a:latin typeface="open sans "/>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050" b="1" i="0" u="none" strike="noStrike" kern="1200" cap="none" spc="0" normalizeH="0" baseline="0" noProof="0" dirty="0">
              <a:ln>
                <a:noFill/>
              </a:ln>
              <a:solidFill>
                <a:prstClr val="white"/>
              </a:solidFill>
              <a:effectLst/>
              <a:uLnTx/>
              <a:uFillTx/>
              <a:latin typeface="open sans "/>
              <a:ea typeface="+mn-ea"/>
              <a:cs typeface="Arial" pitchFamily="34" charset="0"/>
            </a:endParaRPr>
          </a:p>
        </p:txBody>
      </p:sp>
      <p:sp>
        <p:nvSpPr>
          <p:cNvPr id="7" name="Espace réservé du pied de page 7">
            <a:extLst>
              <a:ext uri="{FF2B5EF4-FFF2-40B4-BE49-F238E27FC236}">
                <a16:creationId xmlns:a16="http://schemas.microsoft.com/office/drawing/2014/main" id="{5A575E2A-3E58-440A-8AE0-61858B62B25E}"/>
              </a:ext>
            </a:extLst>
          </p:cNvPr>
          <p:cNvSpPr txBox="1">
            <a:spLocks/>
          </p:cNvSpPr>
          <p:nvPr/>
        </p:nvSpPr>
        <p:spPr>
          <a:xfrm>
            <a:off x="3359696" y="6402282"/>
            <a:ext cx="6120680" cy="26161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FFFFFF"/>
                </a:solidFill>
                <a:effectLst/>
                <a:uLnTx/>
                <a:uFillTx/>
                <a:latin typeface="open sans "/>
                <a:ea typeface="+mn-ea"/>
                <a:cs typeface="+mn-cs"/>
              </a:rPr>
              <a:t>Sophie NERBONNE – Directrice chargée de co-régulation économique</a:t>
            </a:r>
            <a:endParaRPr kumimoji="0" lang="fr-FR" sz="1400" b="1" i="0" u="none" strike="noStrike" kern="1200" cap="none" spc="0" normalizeH="0" baseline="0" noProof="0" dirty="0">
              <a:ln>
                <a:noFill/>
              </a:ln>
              <a:solidFill>
                <a:srgbClr val="FFFFFF"/>
              </a:solidFill>
              <a:effectLst/>
              <a:uLnTx/>
              <a:uFillTx/>
              <a:latin typeface="open sans "/>
              <a:ea typeface="+mn-ea"/>
              <a:cs typeface="+mn-cs"/>
            </a:endParaRPr>
          </a:p>
        </p:txBody>
      </p:sp>
      <p:grpSp>
        <p:nvGrpSpPr>
          <p:cNvPr id="8" name="Groupe 7">
            <a:extLst>
              <a:ext uri="{FF2B5EF4-FFF2-40B4-BE49-F238E27FC236}">
                <a16:creationId xmlns:a16="http://schemas.microsoft.com/office/drawing/2014/main" id="{D40E98E5-888B-4E59-AC04-6BDEAD637DD7}"/>
              </a:ext>
            </a:extLst>
          </p:cNvPr>
          <p:cNvGrpSpPr/>
          <p:nvPr/>
        </p:nvGrpSpPr>
        <p:grpSpPr>
          <a:xfrm>
            <a:off x="7468653" y="512343"/>
            <a:ext cx="4023445" cy="545286"/>
            <a:chOff x="3242838" y="1694246"/>
            <a:chExt cx="4931132" cy="1603549"/>
          </a:xfrm>
          <a:solidFill>
            <a:srgbClr val="C8FCCE"/>
          </a:solidFill>
          <a:effectLst>
            <a:outerShdw blurRad="76200" dir="13500000" sy="23000" kx="1200000" algn="br" rotWithShape="0">
              <a:prstClr val="black">
                <a:alpha val="20000"/>
              </a:prstClr>
            </a:outerShdw>
          </a:effectLst>
        </p:grpSpPr>
        <p:sp>
          <p:nvSpPr>
            <p:cNvPr id="9" name="Rectangle à coins arrondis 10">
              <a:extLst>
                <a:ext uri="{FF2B5EF4-FFF2-40B4-BE49-F238E27FC236}">
                  <a16:creationId xmlns:a16="http://schemas.microsoft.com/office/drawing/2014/main" id="{40A25DB7-EB7C-4301-9107-1B8C86321FD4}"/>
                </a:ext>
              </a:extLst>
            </p:cNvPr>
            <p:cNvSpPr/>
            <p:nvPr/>
          </p:nvSpPr>
          <p:spPr>
            <a:xfrm>
              <a:off x="3242838" y="1694246"/>
              <a:ext cx="4931132" cy="1603549"/>
            </a:xfrm>
            <a:prstGeom prst="roundRect">
              <a:avLst>
                <a:gd name="adj" fmla="val 10000"/>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sp>
        <p:sp>
          <p:nvSpPr>
            <p:cNvPr id="10" name="Rectangle 9">
              <a:extLst>
                <a:ext uri="{FF2B5EF4-FFF2-40B4-BE49-F238E27FC236}">
                  <a16:creationId xmlns:a16="http://schemas.microsoft.com/office/drawing/2014/main" id="{1A89276D-9BDF-456F-A55C-A82AFFDC1F83}"/>
                </a:ext>
              </a:extLst>
            </p:cNvPr>
            <p:cNvSpPr/>
            <p:nvPr/>
          </p:nvSpPr>
          <p:spPr>
            <a:xfrm>
              <a:off x="3289804" y="1741213"/>
              <a:ext cx="4837200" cy="1509616"/>
            </a:xfrm>
            <a:prstGeom prst="rect">
              <a:avLst/>
            </a:prstGeom>
            <a:grpFill/>
            <a:ln>
              <a:noFill/>
            </a:ln>
            <a:effectLst>
              <a:outerShdw blurRad="76200" dist="12700" dir="2700000" sy="-23000" kx="-800400" algn="bl" rotWithShape="0">
                <a:prstClr val="black">
                  <a:alpha val="20000"/>
                </a:prst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spcFirstLastPara="0" vert="horz" wrap="square" lIns="30480" tIns="20320" rIns="30480" bIns="20320" numCol="1" spcCol="1270" anchor="ctr" anchorCtr="0">
              <a:noAutofit/>
            </a:bodyPr>
            <a:lstStyle/>
            <a:p>
              <a:r>
                <a:rPr lang="fr-FR" b="1" dirty="0">
                  <a:solidFill>
                    <a:srgbClr val="004495"/>
                  </a:solidFill>
                </a:rPr>
                <a:t> </a:t>
              </a:r>
            </a:p>
            <a:p>
              <a:r>
                <a:rPr lang="fr-FR" b="1" dirty="0">
                  <a:solidFill>
                    <a:srgbClr val="006600"/>
                  </a:solidFill>
                  <a:latin typeface="Arial" panose="020B0604020202020204" pitchFamily="34" charset="0"/>
                  <a:cs typeface="Arial" panose="020B0604020202020204" pitchFamily="34" charset="0"/>
                </a:rPr>
                <a:t>  </a:t>
              </a:r>
              <a:r>
                <a:rPr lang="fr-FR" sz="2400" b="1" dirty="0">
                  <a:solidFill>
                    <a:srgbClr val="006600"/>
                  </a:solidFill>
                  <a:latin typeface="Arial" panose="020B0604020202020204" pitchFamily="34" charset="0"/>
                  <a:cs typeface="Arial" panose="020B0604020202020204" pitchFamily="34" charset="0"/>
                </a:rPr>
                <a:t>Dans leurs objectifs</a:t>
              </a:r>
            </a:p>
            <a:p>
              <a:endParaRPr lang="fr-FR" b="1" dirty="0">
                <a:solidFill>
                  <a:srgbClr val="006600"/>
                </a:solidFill>
              </a:endParaRPr>
            </a:p>
          </p:txBody>
        </p:sp>
      </p:grpSp>
    </p:spTree>
    <p:extLst>
      <p:ext uri="{BB962C8B-B14F-4D97-AF65-F5344CB8AC3E}">
        <p14:creationId xmlns:p14="http://schemas.microsoft.com/office/powerpoint/2010/main" val="4259183201"/>
      </p:ext>
    </p:extLst>
  </p:cSld>
  <p:clrMapOvr>
    <a:masterClrMapping/>
  </p:clrMapOvr>
</p:sld>
</file>

<file path=ppt/theme/theme1.xml><?xml version="1.0" encoding="utf-8"?>
<a:theme xmlns:a="http://schemas.openxmlformats.org/drawingml/2006/main" name="Thème Office">
  <a:themeElements>
    <a:clrScheme name="Personnalisé 1">
      <a:dk1>
        <a:srgbClr val="333333"/>
      </a:dk1>
      <a:lt1>
        <a:sysClr val="window" lastClr="FFFFFF"/>
      </a:lt1>
      <a:dk2>
        <a:srgbClr val="333333"/>
      </a:dk2>
      <a:lt2>
        <a:srgbClr val="FFFFFF"/>
      </a:lt2>
      <a:accent1>
        <a:srgbClr val="004495"/>
      </a:accent1>
      <a:accent2>
        <a:srgbClr val="4596EC"/>
      </a:accent2>
      <a:accent3>
        <a:srgbClr val="E52E2F"/>
      </a:accent3>
      <a:accent4>
        <a:srgbClr val="8064A2"/>
      </a:accent4>
      <a:accent5>
        <a:srgbClr val="4BACC6"/>
      </a:accent5>
      <a:accent6>
        <a:srgbClr val="F79646"/>
      </a:accent6>
      <a:hlink>
        <a:srgbClr val="4596EC"/>
      </a:hlink>
      <a:folHlink>
        <a:srgbClr val="4596EC"/>
      </a:folHlink>
    </a:clrScheme>
    <a:fontScheme name="Personnalisé 1">
      <a:majorFont>
        <a:latin typeface="open sans"/>
        <a:ea typeface=""/>
        <a:cs typeface=""/>
      </a:majorFont>
      <a:minorFont>
        <a:latin typeface="open sans "/>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9" id="{462A0D79-05BB-4376-A87D-CD5C375515FD}" vid="{81F4CCDC-B038-48DA-8E71-786FA23A7B26}"/>
    </a:ext>
  </a:extLst>
</a:theme>
</file>

<file path=ppt/theme/theme2.xml><?xml version="1.0" encoding="utf-8"?>
<a:theme xmlns:a="http://schemas.openxmlformats.org/drawingml/2006/main" name="1_Thème Office">
  <a:themeElements>
    <a:clrScheme name="Personnalisé 1">
      <a:dk1>
        <a:srgbClr val="333333"/>
      </a:dk1>
      <a:lt1>
        <a:sysClr val="window" lastClr="FFFFFF"/>
      </a:lt1>
      <a:dk2>
        <a:srgbClr val="333333"/>
      </a:dk2>
      <a:lt2>
        <a:srgbClr val="FFFFFF"/>
      </a:lt2>
      <a:accent1>
        <a:srgbClr val="004495"/>
      </a:accent1>
      <a:accent2>
        <a:srgbClr val="4596EC"/>
      </a:accent2>
      <a:accent3>
        <a:srgbClr val="E52E2F"/>
      </a:accent3>
      <a:accent4>
        <a:srgbClr val="8064A2"/>
      </a:accent4>
      <a:accent5>
        <a:srgbClr val="4BACC6"/>
      </a:accent5>
      <a:accent6>
        <a:srgbClr val="F79646"/>
      </a:accent6>
      <a:hlink>
        <a:srgbClr val="4596EC"/>
      </a:hlink>
      <a:folHlink>
        <a:srgbClr val="4596EC"/>
      </a:folHlink>
    </a:clrScheme>
    <a:fontScheme name="Personnalisé 1">
      <a:majorFont>
        <a:latin typeface="open sans"/>
        <a:ea typeface=""/>
        <a:cs typeface=""/>
      </a:majorFont>
      <a:minorFont>
        <a:latin typeface="open sans "/>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9" id="{462A0D79-05BB-4376-A87D-CD5C375515FD}" vid="{81F4CCDC-B038-48DA-8E71-786FA23A7B26}"/>
    </a:ext>
  </a:extLst>
</a:theme>
</file>

<file path=ppt/theme/theme3.xml><?xml version="1.0" encoding="utf-8"?>
<a:theme xmlns:a="http://schemas.openxmlformats.org/drawingml/2006/main" name="2_Thème Office">
  <a:themeElements>
    <a:clrScheme name="Personnalisé 1">
      <a:dk1>
        <a:srgbClr val="333333"/>
      </a:dk1>
      <a:lt1>
        <a:sysClr val="window" lastClr="FFFFFF"/>
      </a:lt1>
      <a:dk2>
        <a:srgbClr val="333333"/>
      </a:dk2>
      <a:lt2>
        <a:srgbClr val="FFFFFF"/>
      </a:lt2>
      <a:accent1>
        <a:srgbClr val="004495"/>
      </a:accent1>
      <a:accent2>
        <a:srgbClr val="4596EC"/>
      </a:accent2>
      <a:accent3>
        <a:srgbClr val="E52E2F"/>
      </a:accent3>
      <a:accent4>
        <a:srgbClr val="8064A2"/>
      </a:accent4>
      <a:accent5>
        <a:srgbClr val="4BACC6"/>
      </a:accent5>
      <a:accent6>
        <a:srgbClr val="F79646"/>
      </a:accent6>
      <a:hlink>
        <a:srgbClr val="4596EC"/>
      </a:hlink>
      <a:folHlink>
        <a:srgbClr val="4596EC"/>
      </a:folHlink>
    </a:clrScheme>
    <a:fontScheme name="Personnalisé 1">
      <a:majorFont>
        <a:latin typeface="open sans"/>
        <a:ea typeface=""/>
        <a:cs typeface=""/>
      </a:majorFont>
      <a:minorFont>
        <a:latin typeface="open sans "/>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9" id="{462A0D79-05BB-4376-A87D-CD5C375515FD}" vid="{81F4CCDC-B038-48DA-8E71-786FA23A7B26}"/>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Modèles Power Point_16-9</Template>
  <TotalTime>1843</TotalTime>
  <Words>4133</Words>
  <Application>Microsoft Office PowerPoint</Application>
  <PresentationFormat>Grand écran</PresentationFormat>
  <Paragraphs>325</Paragraphs>
  <Slides>17</Slides>
  <Notes>17</Notes>
  <HiddenSlides>0</HiddenSlides>
  <MMClips>0</MMClips>
  <ScaleCrop>false</ScaleCrop>
  <HeadingPairs>
    <vt:vector size="6" baseType="variant">
      <vt:variant>
        <vt:lpstr>Polices utilisées</vt:lpstr>
      </vt:variant>
      <vt:variant>
        <vt:i4>14</vt:i4>
      </vt:variant>
      <vt:variant>
        <vt:lpstr>Thème</vt:lpstr>
      </vt:variant>
      <vt:variant>
        <vt:i4>3</vt:i4>
      </vt:variant>
      <vt:variant>
        <vt:lpstr>Titres des diapositives</vt:lpstr>
      </vt:variant>
      <vt:variant>
        <vt:i4>17</vt:i4>
      </vt:variant>
    </vt:vector>
  </HeadingPairs>
  <TitlesOfParts>
    <vt:vector size="34" baseType="lpstr">
      <vt:lpstr>Arial</vt:lpstr>
      <vt:lpstr>Calibri</vt:lpstr>
      <vt:lpstr>Century Gothic</vt:lpstr>
      <vt:lpstr>Georgia</vt:lpstr>
      <vt:lpstr>Neris</vt:lpstr>
      <vt:lpstr>open sans</vt:lpstr>
      <vt:lpstr>open sans </vt:lpstr>
      <vt:lpstr>Open Sans Extrabold</vt:lpstr>
      <vt:lpstr>Open Sans Light</vt:lpstr>
      <vt:lpstr>Symbol</vt:lpstr>
      <vt:lpstr>Times New Roman</vt:lpstr>
      <vt:lpstr>Wingdings</vt:lpstr>
      <vt:lpstr>Wingdings 2</vt:lpstr>
      <vt:lpstr>Wingdings 3</vt:lpstr>
      <vt:lpstr>Thème Office</vt:lpstr>
      <vt:lpstr>1_Thème Office</vt:lpstr>
      <vt:lpstr>2_Thème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2. Les nombreuses synergies entre RSE et RGPD</vt:lpstr>
      <vt:lpstr>Présentation PowerPoint</vt:lpstr>
      <vt:lpstr>Présentation PowerPoint</vt:lpstr>
      <vt:lpstr>Présentation PowerPoint</vt:lpstr>
      <vt:lpstr>Présentation PowerPoint</vt:lpstr>
      <vt:lpstr>3. Similarité des principes et des outils utilisés  pour la déclinaison opérationnelle du RGPD et de la RSE </vt:lpstr>
      <vt:lpstr>3. Similarité des principes et des outils utilisés  pour la déclinaison opérationnelle du RGPD et de la RSE </vt:lpstr>
      <vt:lpstr>Plan d’action CNIL pour une finance responsable intégrant le RGPD</vt:lpstr>
      <vt:lpstr>Plan d’action CNIL pour une finance responsable intégrant le RGPD (suite)</vt:lpstr>
      <vt:lpstr>Présentation PowerPoint</vt:lpstr>
    </vt:vector>
  </TitlesOfParts>
  <Company>CNIL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LEMAITRE Valérie</dc:creator>
  <cp:lastModifiedBy>LEMAITRE Valérie</cp:lastModifiedBy>
  <cp:revision>298</cp:revision>
  <cp:lastPrinted>2023-04-13T13:04:14Z</cp:lastPrinted>
  <dcterms:created xsi:type="dcterms:W3CDTF">2019-10-21T11:54:24Z</dcterms:created>
  <dcterms:modified xsi:type="dcterms:W3CDTF">2023-04-18T15:19:45Z</dcterms:modified>
</cp:coreProperties>
</file>