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9" r:id="rId4"/>
    <p:sldMasterId id="2147483843" r:id="rId5"/>
    <p:sldMasterId id="2147483854" r:id="rId6"/>
    <p:sldMasterId id="2147483864" r:id="rId7"/>
    <p:sldMasterId id="2147483878" r:id="rId8"/>
    <p:sldMasterId id="2147483892" r:id="rId9"/>
    <p:sldMasterId id="2147483907" r:id="rId10"/>
    <p:sldMasterId id="2147483922" r:id="rId11"/>
    <p:sldMasterId id="2147483943" r:id="rId12"/>
    <p:sldMasterId id="2147483966" r:id="rId13"/>
    <p:sldMasterId id="2147483975" r:id="rId14"/>
  </p:sldMasterIdLst>
  <p:notesMasterIdLst>
    <p:notesMasterId r:id="rId23"/>
  </p:notesMasterIdLst>
  <p:handoutMasterIdLst>
    <p:handoutMasterId r:id="rId24"/>
  </p:handoutMasterIdLst>
  <p:sldIdLst>
    <p:sldId id="310" r:id="rId15"/>
    <p:sldId id="362" r:id="rId16"/>
    <p:sldId id="372" r:id="rId17"/>
    <p:sldId id="375" r:id="rId18"/>
    <p:sldId id="368" r:id="rId19"/>
    <p:sldId id="376" r:id="rId20"/>
    <p:sldId id="363" r:id="rId21"/>
    <p:sldId id="369" r:id="rId22"/>
  </p:sldIdLst>
  <p:sldSz cx="12192000" cy="6858000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Montserrat Bold" panose="00000800000000000000" pitchFamily="2" charset="0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SemiBold" panose="00000700000000000000" pitchFamily="2" charset="0"/>
      <p:bold r:id="rId38"/>
      <p:boldItalic r:id="rId39"/>
    </p:embeddedFont>
    <p:embeddedFont>
      <p:font typeface="Montserrat Medium" panose="00000600000000000000" pitchFamily="2" charset="0"/>
      <p:regular r:id="rId40"/>
      <p:italic r:id="rId41"/>
    </p:embeddedFont>
    <p:embeddedFont>
      <p:font typeface="ＭＳ Ｐゴシック" panose="020B0600070205080204" pitchFamily="34" charset="-128"/>
      <p:regular r:id="rId42"/>
    </p:embeddedFont>
    <p:embeddedFont>
      <p:font typeface="Montserrat Light" panose="00000400000000000000" pitchFamily="2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ontserrat ExtraBold" panose="00000900000000000000" pitchFamily="2" charset="0"/>
      <p:bold r:id="rId49"/>
      <p:boldItalic r:id="rId50"/>
    </p:embeddedFont>
    <p:embeddedFont>
      <p:font typeface="Montserrat ExtraBold" panose="00000900000000000000" pitchFamily="2" charset="0"/>
      <p:bold r:id="rId49"/>
      <p:boldItalic r:id="rId5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 Poste Groupe" id="{C461CC0E-3D04-44B0-95CA-0EC600E5A197}">
          <p14:sldIdLst>
            <p14:sldId id="310"/>
            <p14:sldId id="362"/>
            <p14:sldId id="372"/>
            <p14:sldId id="375"/>
            <p14:sldId id="368"/>
            <p14:sldId id="376"/>
            <p14:sldId id="363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6788" autoAdjust="0"/>
  </p:normalViewPr>
  <p:slideViewPr>
    <p:cSldViewPr snapToGrid="0">
      <p:cViewPr varScale="1">
        <p:scale>
          <a:sx n="125" d="100"/>
          <a:sy n="125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8"/>
    </p:cViewPr>
  </p:sorterViewPr>
  <p:notesViewPr>
    <p:cSldViewPr snapToGrid="0">
      <p:cViewPr varScale="1">
        <p:scale>
          <a:sx n="117" d="100"/>
          <a:sy n="117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FF7133F8-67CD-49ED-9F27-D5DEA3EEA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93DE8CA-D338-4653-A6DB-633BD5CB9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91B3-E947-4895-B88C-79C352001CC9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AE69A69-C6D7-4FA9-9FD6-0F5D86EE1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8001C18-FB12-470B-A3E5-1F4C0AAF4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B1634-B651-4BDB-B633-A357AF065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8C5E-9C7C-4335-B242-B5093478F40D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F7D5-9349-4EA4-8F47-859456731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3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7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6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RSE est incluse au système de management par l’excellence de la BSCC : Carnet de bord unique (performance financière et extra-financière, SST), Pilier RSE de la Maison de l’Excellence 2023 avec 7 standards RSE, Indicateurs du MDP </a:t>
            </a:r>
          </a:p>
          <a:p>
            <a:r>
              <a:rPr lang="fr-FR" dirty="0" smtClean="0"/>
              <a:t>Des chantiers d’accélération sur la performance RSE </a:t>
            </a:r>
          </a:p>
          <a:p>
            <a:r>
              <a:rPr lang="fr-FR" dirty="0" smtClean="0"/>
              <a:t>La RSE est incluse à la part variable collective dès 2022</a:t>
            </a:r>
          </a:p>
          <a:p>
            <a:r>
              <a:rPr lang="fr-FR" dirty="0" smtClean="0"/>
              <a:t>Outils RSE : Auto-évaluation RSE 360, RSE Score, Grille RSE projets territoriaux, </a:t>
            </a:r>
          </a:p>
          <a:p>
            <a:r>
              <a:rPr lang="fr-FR" dirty="0" smtClean="0"/>
              <a:t>Acculturation RSE : Tous acteurs tous ambassadeurs de la RSE, Fresque du climat, éco conduite, ateliers lutte contre les discriminations et diversité, acculturation biodiversité, qualité de l’air … (des formations socles et des dédiées  : 15 GLP, 7 BSCC)</a:t>
            </a:r>
          </a:p>
          <a:p>
            <a:r>
              <a:rPr lang="fr-FR" dirty="0" smtClean="0"/>
              <a:t>Supports communication BSCC : Documentaire Cyril Dion Facteurs de changement, Campagne 1,5°C, Kit RSE SCORE et totem, plan de sobriété, campagne diversité « talents indispensables »…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4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400 directeurs d’établissements et leurs équipes</a:t>
            </a:r>
          </a:p>
          <a:p>
            <a:r>
              <a:rPr lang="fr-FR" dirty="0" smtClean="0"/>
              <a:t>Responsables </a:t>
            </a:r>
            <a:r>
              <a:rPr lang="fr-FR" dirty="0" err="1" smtClean="0"/>
              <a:t>prod</a:t>
            </a:r>
            <a:r>
              <a:rPr lang="fr-FR" dirty="0" smtClean="0"/>
              <a:t> et d’équipes 2500 sites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4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66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7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0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3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0.jpe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3.jpe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rte de visite&#10;&#10;Description générée automatiquement">
            <a:extLst>
              <a:ext uri="{FF2B5EF4-FFF2-40B4-BE49-F238E27FC236}">
                <a16:creationId xmlns="" xmlns:a16="http://schemas.microsoft.com/office/drawing/2014/main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="" xmlns:a16="http://schemas.microsoft.com/office/drawing/2014/main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31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86815C-BFEB-90D9-28C4-5529089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="" xmlns:a16="http://schemas.microsoft.com/office/drawing/2014/main" id="{4AEFCB67-B51D-F2FC-61F9-38857A1785D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86226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="" xmlns:a16="http://schemas.microsoft.com/office/drawing/2014/main" id="{30C3F3EE-63E4-C643-88E9-B8E3D88CA75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72450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80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955504"/>
            <a:ext cx="9840000" cy="864000"/>
          </a:xfrm>
        </p:spPr>
        <p:txBody>
          <a:bodyPr/>
          <a:lstStyle>
            <a:lvl1pPr marL="0" indent="0" algn="l"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330059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5333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0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727875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939200"/>
            <a:ext cx="6504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431989" indent="-95998">
              <a:defRPr/>
            </a:lvl4pPr>
            <a:lvl5pPr marL="527987" indent="-95998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944000" y="1656000"/>
            <a:ext cx="3456000" cy="386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77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727875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939200"/>
            <a:ext cx="6504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8760000" y="1656000"/>
            <a:ext cx="1824000" cy="182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8760000" y="3696000"/>
            <a:ext cx="1824000" cy="182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42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22444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256000"/>
            <a:ext cx="4800000" cy="1200000"/>
          </a:xfrm>
        </p:spPr>
        <p:txBody>
          <a:bodyPr anchor="b" anchorCtr="0"/>
          <a:lstStyle>
            <a:lvl1pPr algn="ctr">
              <a:defRPr sz="1333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28800" y="3624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6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22444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256000"/>
            <a:ext cx="4800000" cy="1200000"/>
          </a:xfrm>
        </p:spPr>
        <p:txBody>
          <a:bodyPr anchor="b" anchorCtr="0"/>
          <a:lstStyle>
            <a:lvl1pPr algn="ctr">
              <a:defRPr sz="1333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28800" y="3624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79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idx="10"/>
          </p:nvPr>
        </p:nvSpPr>
        <p:spPr bwMode="auto">
          <a:xfrm>
            <a:off x="624419" y="1340775"/>
            <a:ext cx="11040533" cy="45361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111520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08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9999" y="1938451"/>
            <a:ext cx="1044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727875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60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5132020-9D56-4B8C-89EA-520E1B3BB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4" imgW="411" imgH="412" progId="TCLayout.ActiveDocument.1">
                  <p:embed/>
                </p:oleObj>
              </mc:Choice>
              <mc:Fallback>
                <p:oleObj name="think-cell Slide" r:id="rId4" imgW="411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809695-571B-44B9-9FC9-7CD119A37BB3}"/>
              </a:ext>
            </a:extLst>
          </p:cNvPr>
          <p:cNvSpPr/>
          <p:nvPr userDrawn="1"/>
        </p:nvSpPr>
        <p:spPr>
          <a:xfrm>
            <a:off x="0" y="0"/>
            <a:ext cx="5720080" cy="6858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6" tIns="97536" rIns="97536" bIns="97536" rtlCol="0" anchor="ctr"/>
          <a:lstStyle/>
          <a:p>
            <a:pPr algn="ctr"/>
            <a:endParaRPr lang="en-GB" sz="2400" kern="0">
              <a:solidFill>
                <a:prstClr val="white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339841" y="2448559"/>
            <a:ext cx="4941279" cy="2377520"/>
          </a:xfr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91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4000" cap="none" baseline="0">
                <a:solidFill>
                  <a:schemeClr val="tx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26708" y="2448560"/>
            <a:ext cx="4807293" cy="237752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96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/>
              <a:t>Titre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EC1AC9A-4CE1-46FE-B2A7-BAA7141F42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1" y="6176048"/>
            <a:ext cx="1344149" cy="343541"/>
          </a:xfrm>
          <a:prstGeom prst="rect">
            <a:avLst/>
          </a:prstGeom>
        </p:spPr>
      </p:pic>
      <p:pic>
        <p:nvPicPr>
          <p:cNvPr id="7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EE7FD108-07D1-421C-A87C-B5E5309972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1" y="6176551"/>
            <a:ext cx="1344149" cy="343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F8A6A1C-CA22-4DC0-A8A3-B2CEB3297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40" y="99133"/>
            <a:ext cx="2049661" cy="11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D99A-CD92-47F6-B809-0E509EC278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19/04/2023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34A-C88C-4C7D-999A-642D728459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68000" y="5562000"/>
            <a:ext cx="1440000" cy="1080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26114"/>
            <a:ext cx="984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</a:t>
            </a:r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69677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959999" y="6011393"/>
            <a:ext cx="9360000" cy="288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009CBD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5001630"/>
            <a:ext cx="9360000" cy="1008000"/>
          </a:xfrm>
        </p:spPr>
        <p:txBody>
          <a:bodyPr anchor="b" anchorCtr="0"/>
          <a:lstStyle>
            <a:lvl1pPr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06309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760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60618"/>
            <a:ext cx="984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78303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187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4000" indent="-72000">
              <a:defRPr/>
            </a:lvl4pPr>
            <a:lvl5pPr marL="396000" indent="-72000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00123" y="1818000"/>
            <a:ext cx="4176000" cy="3330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37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7896000" y="1595618"/>
            <a:ext cx="2304000" cy="1728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896000" y="3687374"/>
            <a:ext cx="2304000" cy="1728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6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846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748620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20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1988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9831743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4"/>
            <a:ext cx="12192000" cy="11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711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955504"/>
            <a:ext cx="9840000" cy="864000"/>
          </a:xfrm>
        </p:spPr>
        <p:txBody>
          <a:bodyPr/>
          <a:lstStyle>
            <a:lvl1pPr marL="0" indent="0" algn="l"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</a:t>
            </a:r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330059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959999" y="5916507"/>
            <a:ext cx="9360000" cy="2880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4906744"/>
            <a:ext cx="9360000" cy="1008000"/>
          </a:xfrm>
        </p:spPr>
        <p:txBody>
          <a:bodyPr anchor="b" anchorCtr="0"/>
          <a:lstStyle>
            <a:lvl1pPr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560000" y="5280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77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955504"/>
            <a:ext cx="9840000" cy="864000"/>
          </a:xfrm>
        </p:spPr>
        <p:txBody>
          <a:bodyPr/>
          <a:lstStyle>
            <a:lvl1pPr marL="0" indent="0" algn="l"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330059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5333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1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727875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939200"/>
            <a:ext cx="6504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431989" indent="-95998">
              <a:defRPr/>
            </a:lvl4pPr>
            <a:lvl5pPr marL="527987" indent="-95998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944000" y="1656000"/>
            <a:ext cx="3456000" cy="386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555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727875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939200"/>
            <a:ext cx="6504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8760000" y="1656000"/>
            <a:ext cx="1824000" cy="182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8760000" y="3696000"/>
            <a:ext cx="1824000" cy="1824000"/>
          </a:xfrm>
        </p:spPr>
        <p:txBody>
          <a:bodyPr tIns="540000" anchor="ctr" anchorCtr="0"/>
          <a:lstStyle>
            <a:lvl1pPr algn="ctr">
              <a:defRPr sz="1333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  <a:noFill/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8992981B-95F7-E873-0217-43812AE0C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4A71039F-EF63-0003-5B49-ED6D7F9C21AA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411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22444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256000"/>
            <a:ext cx="4800000" cy="1200000"/>
          </a:xfrm>
        </p:spPr>
        <p:txBody>
          <a:bodyPr anchor="b" anchorCtr="0"/>
          <a:lstStyle>
            <a:lvl1pPr algn="ctr">
              <a:defRPr sz="1333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28800" y="3624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3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22444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256000"/>
            <a:ext cx="4800000" cy="1200000"/>
          </a:xfrm>
        </p:spPr>
        <p:txBody>
          <a:bodyPr anchor="b" anchorCtr="0"/>
          <a:lstStyle>
            <a:lvl1pPr algn="ctr">
              <a:defRPr sz="1333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28800" y="3624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23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0"/>
          <p:cNvSpPr txBox="1">
            <a:spLocks/>
          </p:cNvSpPr>
          <p:nvPr userDrawn="1"/>
        </p:nvSpPr>
        <p:spPr>
          <a:xfrm>
            <a:off x="-99647" y="6465891"/>
            <a:ext cx="949571" cy="2635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7793A7E-BC9A-4C75-921F-A235610ED65C}" type="slidenum">
              <a:rPr lang="fr-FR" altLang="fr-FR" sz="1000" b="1" smtClean="0">
                <a:solidFill>
                  <a:srgbClr val="000000"/>
                </a:solidFill>
                <a:latin typeface="Verdana" pitchFamily="1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000" b="1">
              <a:solidFill>
                <a:srgbClr val="000000"/>
              </a:solidFill>
              <a:latin typeface="Verdana" pitchFamily="1" charset="0"/>
            </a:endParaRPr>
          </a:p>
        </p:txBody>
      </p:sp>
      <p:pic>
        <p:nvPicPr>
          <p:cNvPr id="6" name="Picture 6" descr="Sans-titre---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188" y="5924551"/>
            <a:ext cx="84796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7791" y="1268760"/>
            <a:ext cx="10720376" cy="5040560"/>
          </a:xfrm>
        </p:spPr>
        <p:txBody>
          <a:bodyPr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14391" y="373583"/>
            <a:ext cx="11121784" cy="287584"/>
          </a:xfrm>
          <a:solidFill>
            <a:srgbClr val="EAEDFA"/>
          </a:solidFill>
          <a:ln w="9525">
            <a:noFill/>
          </a:ln>
        </p:spPr>
        <p:txBody>
          <a:bodyPr>
            <a:normAutofit/>
          </a:bodyPr>
          <a:lstStyle>
            <a:lvl1pPr>
              <a:defRPr sz="1400" b="1" i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3400" y="840165"/>
            <a:ext cx="11080881" cy="284579"/>
          </a:xfrm>
        </p:spPr>
        <p:txBody>
          <a:bodyPr anchor="ctr">
            <a:normAutofit/>
          </a:bodyPr>
          <a:lstStyle>
            <a:lvl1pPr algn="l">
              <a:lnSpc>
                <a:spcPts val="1600"/>
              </a:lnSpc>
              <a:spcAft>
                <a:spcPts val="0"/>
              </a:spcAft>
              <a:defRPr sz="1200" b="1" i="1" cap="none" baseline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8369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9999" y="1495170"/>
            <a:ext cx="10440000" cy="399528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463604"/>
            <a:ext cx="10440000" cy="864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856002" y="6196211"/>
            <a:ext cx="657535" cy="323381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54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F576-B039-4F78-8C06-4F96BB19ABAC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0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0F4-66D2-4081-9F15-9F1E5047FBBF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238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6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24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05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68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39967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48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4B09-7A8E-4596-8804-8A531E7A1C57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17073"/>
                </a:solidFill>
              </a:rPr>
              <a:pPr/>
              <a:t>‹N°›</a:t>
            </a:fld>
            <a:endParaRPr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927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+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0B080B1-040B-4CB8-88CA-035F6A3B8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30737"/>
            <a:ext cx="1007533" cy="115265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015" y="2433232"/>
            <a:ext cx="10080000" cy="131370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706F6F"/>
                </a:solidFill>
              </a:rPr>
              <a:pPr/>
              <a:t>‹N°›</a:t>
            </a:fld>
            <a:endParaRPr lang="fr-FR">
              <a:solidFill>
                <a:srgbClr val="706F6F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429FBFB-A189-46F4-9C6B-5E8BC5D9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8668" y="6018002"/>
            <a:ext cx="1550459" cy="667911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99" y="4855388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AA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7675" y="4855388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AA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6847" y="4855388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AA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492" y="5259915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8667" y="5259915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07841" y="5259915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410BDC7D-807F-4842-863D-CAC6A8BC3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357" y="1"/>
            <a:ext cx="1666424" cy="166618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xmlns="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5" y="792623"/>
            <a:ext cx="10080000" cy="1390987"/>
          </a:xfrm>
        </p:spPr>
        <p:txBody>
          <a:bodyPr/>
          <a:lstStyle>
            <a:lvl1pPr>
              <a:defRPr sz="2469">
                <a:solidFill>
                  <a:schemeClr val="tx2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643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695" y="1196756"/>
            <a:ext cx="10720375" cy="468017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004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rte de visite&#10;&#10;Description générée automatiquement">
            <a:extLst>
              <a:ext uri="{FF2B5EF4-FFF2-40B4-BE49-F238E27FC236}">
                <a16:creationId xmlns="" xmlns:a16="http://schemas.microsoft.com/office/drawing/2014/main" id="{E3EEE69C-AA61-C9C4-7199-128214A3D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32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2F4BE02-2B9E-4C46-BCDB-8D0A288C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D956948-DE0F-4145-88FD-ABCA77C6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7181391-843C-8B4F-AC74-CB1D1307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anchor="ctr"/>
          <a:lstStyle>
            <a:lvl1pPr algn="ctr">
              <a:defRPr sz="825"/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88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7"/>
            <a:ext cx="12192000" cy="111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4"/>
            <a:endParaRPr lang="fr-FR" sz="66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4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e +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D0B080B1-040B-4CB8-88CA-035F6A3B8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30738"/>
            <a:ext cx="1007533" cy="115265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015" y="2433232"/>
            <a:ext cx="10080000" cy="131370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706F6F"/>
                </a:solidFill>
              </a:rPr>
              <a:pPr/>
              <a:t>‹N°›</a:t>
            </a:fld>
            <a:endParaRPr lang="fr-FR">
              <a:solidFill>
                <a:srgbClr val="706F6F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429FBFB-A189-46F4-9C6B-5E8BC5D9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8669" y="6018003"/>
            <a:ext cx="1550459" cy="667911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=""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99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=""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7675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=""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6847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=""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492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=""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8667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=""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07841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410BDC7D-807F-4842-863D-CAC6A8BC3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357" y="1"/>
            <a:ext cx="1666424" cy="166618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=""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5" y="792624"/>
            <a:ext cx="10080000" cy="1390987"/>
          </a:xfrm>
        </p:spPr>
        <p:txBody>
          <a:bodyPr/>
          <a:lstStyle>
            <a:lvl1pPr>
              <a:defRPr sz="2469">
                <a:solidFill>
                  <a:schemeClr val="tx2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221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+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86146EDF-57F3-47F9-A2F7-0E2A90417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402" y="1"/>
            <a:ext cx="3428271" cy="27590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CEA5F0C-E76A-4E8E-9BAC-38FA7F75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45681"/>
            <a:ext cx="1007533" cy="115265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015" y="2433232"/>
            <a:ext cx="10080000" cy="131370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BAB6-D37E-4E21-ADA1-ACC49A15AA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19/04/2023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5" y="792623"/>
            <a:ext cx="10080000" cy="1390987"/>
          </a:xfrm>
        </p:spPr>
        <p:txBody>
          <a:bodyPr/>
          <a:lstStyle>
            <a:lvl1pPr>
              <a:defRPr sz="2469">
                <a:solidFill>
                  <a:schemeClr val="tx2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="" xmlns:a16="http://schemas.microsoft.com/office/drawing/2014/main" id="{FB0DF7AC-2D8B-467A-A747-9352E0CFBF7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51015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1" name="Espace réservé du graphique 9">
            <a:extLst>
              <a:ext uri="{FF2B5EF4-FFF2-40B4-BE49-F238E27FC236}">
                <a16:creationId xmlns="" xmlns:a16="http://schemas.microsoft.com/office/drawing/2014/main" id="{2BB52E4A-6AC4-4069-A3EE-3AA02A0524A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83013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9">
            <a:extLst>
              <a:ext uri="{FF2B5EF4-FFF2-40B4-BE49-F238E27FC236}">
                <a16:creationId xmlns="" xmlns:a16="http://schemas.microsoft.com/office/drawing/2014/main" id="{F8C599DC-1ACE-4392-9673-428CA0ED2E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915015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429FBFB-A189-46F4-9C6B-5E8BC5D9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8668" y="6018002"/>
            <a:ext cx="1550459" cy="6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69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60619"/>
            <a:ext cx="9840000" cy="864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78303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4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9999" y="1796400"/>
            <a:ext cx="1044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055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7"/>
            <a:ext cx="12192000" cy="111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4"/>
            <a:endParaRPr lang="fr-FR" sz="66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37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e +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D0B080B1-040B-4CB8-88CA-035F6A3B8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30738"/>
            <a:ext cx="1007533" cy="115265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015" y="2433232"/>
            <a:ext cx="10080000" cy="131370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06F6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706F6F"/>
                </a:solidFill>
              </a:rPr>
              <a:pPr/>
              <a:t>‹N°›</a:t>
            </a:fld>
            <a:endParaRPr lang="fr-FR">
              <a:solidFill>
                <a:srgbClr val="706F6F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429FBFB-A189-46F4-9C6B-5E8BC5D9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8669" y="6018003"/>
            <a:ext cx="1550459" cy="667911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=""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99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=""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7675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=""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6847" y="4855389"/>
            <a:ext cx="1161988" cy="347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AA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=""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492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=""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8667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=""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07841" y="5259916"/>
            <a:ext cx="3120000" cy="57957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410BDC7D-807F-4842-863D-CAC6A8BC3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357" y="1"/>
            <a:ext cx="1666424" cy="166618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=""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5" y="792624"/>
            <a:ext cx="10080000" cy="1390987"/>
          </a:xfrm>
        </p:spPr>
        <p:txBody>
          <a:bodyPr/>
          <a:lstStyle>
            <a:lvl1pPr>
              <a:defRPr sz="2469">
                <a:solidFill>
                  <a:schemeClr val="tx2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91212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e +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86146EDF-57F3-47F9-A2F7-0E2A90417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402" y="1"/>
            <a:ext cx="3428271" cy="27590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CEA5F0C-E76A-4E8E-9BAC-38FA7F75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45681"/>
            <a:ext cx="1007533" cy="115265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015" y="2433232"/>
            <a:ext cx="10080000" cy="131370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BAB6-D37E-4E21-ADA1-ACC49A15AA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19/04/2023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5" y="792623"/>
            <a:ext cx="10080000" cy="1390987"/>
          </a:xfrm>
        </p:spPr>
        <p:txBody>
          <a:bodyPr/>
          <a:lstStyle>
            <a:lvl1pPr>
              <a:defRPr sz="2469">
                <a:solidFill>
                  <a:schemeClr val="tx2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="" xmlns:a16="http://schemas.microsoft.com/office/drawing/2014/main" id="{FB0DF7AC-2D8B-467A-A747-9352E0CFBF7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51015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1" name="Espace réservé du graphique 9">
            <a:extLst>
              <a:ext uri="{FF2B5EF4-FFF2-40B4-BE49-F238E27FC236}">
                <a16:creationId xmlns="" xmlns:a16="http://schemas.microsoft.com/office/drawing/2014/main" id="{2BB52E4A-6AC4-4069-A3EE-3AA02A0524A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83013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9">
            <a:extLst>
              <a:ext uri="{FF2B5EF4-FFF2-40B4-BE49-F238E27FC236}">
                <a16:creationId xmlns="" xmlns:a16="http://schemas.microsoft.com/office/drawing/2014/main" id="{F8C599DC-1ACE-4392-9673-428CA0ED2E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915015" y="3936436"/>
            <a:ext cx="3216000" cy="1931925"/>
          </a:xfrm>
        </p:spPr>
        <p:txBody>
          <a:bodyPr anchor="ctr"/>
          <a:lstStyle>
            <a:lvl1pPr algn="ctr">
              <a:defRPr sz="1504"/>
            </a:lvl1pPr>
          </a:lstStyle>
          <a:p>
            <a:r>
              <a:rPr lang="fr-FR"/>
              <a:t>Cliquez sur l'icône pour ajouter un graphique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429FBFB-A189-46F4-9C6B-5E8BC5D9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8668" y="6018002"/>
            <a:ext cx="1550459" cy="6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71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60619"/>
            <a:ext cx="9840000" cy="864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78303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BB4C2A4-5F04-EEB8-4D25-F3FDBB147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9999" y="1796400"/>
            <a:ext cx="1044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3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7"/>
            <a:ext cx="12192000" cy="111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4"/>
            <a:endParaRPr lang="fr-FR" sz="66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34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2" y="142083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2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prstClr val="black"/>
                </a:solidFill>
              </a:rPr>
              <a:pPr/>
              <a:t>19/04/2023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de la communication Institutionnelle /juillet 2022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6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=""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50" y="1550741"/>
            <a:ext cx="5467351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30218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68000" y="5562000"/>
            <a:ext cx="1440000" cy="1080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26114"/>
            <a:ext cx="9840000" cy="864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</a:t>
            </a:r>
            <a:br>
              <a:rPr lang="fr-FR" dirty="0" smtClean="0"/>
            </a:b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69677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959999" y="6011393"/>
            <a:ext cx="9360000" cy="288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>
                <a:solidFill>
                  <a:srgbClr val="009CBD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375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5001630"/>
            <a:ext cx="9360000" cy="1008000"/>
          </a:xfrm>
        </p:spPr>
        <p:txBody>
          <a:bodyPr anchor="b" anchorCtr="0"/>
          <a:lstStyle>
            <a:lvl1pPr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028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60618"/>
            <a:ext cx="9840000" cy="864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78303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243000" indent="-54000">
              <a:defRPr/>
            </a:lvl4pPr>
            <a:lvl5pPr marL="297000" indent="-54000"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00123" y="1818000"/>
            <a:ext cx="4176000" cy="3330000"/>
          </a:xfrm>
        </p:spPr>
        <p:txBody>
          <a:bodyPr tIns="540000" anchor="ctr" anchorCtr="0"/>
          <a:lstStyle>
            <a:lvl1pPr algn="ctr">
              <a:defRPr sz="750" cap="all" baseline="0"/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 smtClean="0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fr-FR" smtClean="0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3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7896000" y="1595618"/>
            <a:ext cx="2304000" cy="1728000"/>
          </a:xfrm>
        </p:spPr>
        <p:txBody>
          <a:bodyPr tIns="540000" anchor="ctr" anchorCtr="0"/>
          <a:lstStyle>
            <a:lvl1pPr algn="ctr">
              <a:defRPr sz="750" cap="all" baseline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896000" y="3687374"/>
            <a:ext cx="2304000" cy="1728000"/>
          </a:xfrm>
        </p:spPr>
        <p:txBody>
          <a:bodyPr tIns="540000" anchor="ctr" anchorCtr="0"/>
          <a:lstStyle>
            <a:lvl1pPr algn="ctr">
              <a:defRPr sz="750" cap="all" baseline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 smtClean="0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 smtClean="0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846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375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375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200000"/>
          </a:xfrm>
        </p:spPr>
        <p:txBody>
          <a:bodyPr anchor="b" anchorCtr="0"/>
          <a:lstStyle>
            <a:lvl1pPr algn="ctr">
              <a:defRPr sz="75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76821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="" xmlns:a16="http://schemas.microsoft.com/office/drawing/2014/main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20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225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375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375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198800"/>
          </a:xfrm>
        </p:spPr>
        <p:txBody>
          <a:bodyPr anchor="b" anchorCtr="0"/>
          <a:lstStyle>
            <a:lvl1pPr algn="ctr">
              <a:defRPr sz="75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05125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78F7-7DF5-484B-A1EE-DCFAFC734ACE}" type="datetimeFigureOut">
              <a:rPr lang="fr-FR" smtClean="0">
                <a:solidFill>
                  <a:srgbClr val="717073"/>
                </a:solidFill>
              </a:rPr>
              <a:pPr/>
              <a:t>19/04/2023</a:t>
            </a:fld>
            <a:endParaRPr lang="fr-FR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0F4-66D2-4081-9F15-9F1E5047FBBF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5"/>
            <a:ext cx="12192000" cy="111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7"/>
            <a:endParaRPr lang="fr-FR" sz="66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14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68000" y="5562000"/>
            <a:ext cx="1440000" cy="1080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26114"/>
            <a:ext cx="984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</a:t>
            </a:r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69677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959999" y="6011393"/>
            <a:ext cx="9360000" cy="288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009CBD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5001630"/>
            <a:ext cx="9360000" cy="1008000"/>
          </a:xfrm>
        </p:spPr>
        <p:txBody>
          <a:bodyPr anchor="b" anchorCtr="0"/>
          <a:lstStyle>
            <a:lvl1pPr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8250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860618"/>
            <a:ext cx="984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278303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9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4000" indent="-72000">
              <a:defRPr/>
            </a:lvl4pPr>
            <a:lvl5pPr marL="396000" indent="-72000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00123" y="1818000"/>
            <a:ext cx="4176000" cy="3330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7896000" y="1595618"/>
            <a:ext cx="2304000" cy="1728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896000" y="3687374"/>
            <a:ext cx="2304000" cy="1728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32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846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418558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0" y="4273200"/>
            <a:ext cx="1440000" cy="1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200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717073">
                    <a:alpha val="0"/>
                  </a:srgbClr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1988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4561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="" xmlns:a16="http://schemas.microsoft.com/office/drawing/2014/main" id="{F461B8C0-B758-0170-FC07-628C4B698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8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2774"/>
            <a:ext cx="12192000" cy="111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xmlns="" id="{638C4610-9B6C-4B79-8212-E1277B038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16341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BACB59-113E-4A8E-B616-95061515874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9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77DDCE6-6692-475A-A995-D0CC8C06F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578B7E5-0F89-44DF-B5AA-3205E7E6F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19D3A7-45DE-4B6F-9849-0C38DF35DBBC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67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86128B2-5975-444A-847D-EE7FAB373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E1308-7617-4D20-8F75-ACCC445FD874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  <a:endParaRPr lang="fr-FR" dirty="0">
              <a:solidFill>
                <a:srgbClr val="FFCB0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20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AF96D-6F5E-4545-BE31-8BC4AF1C69FE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578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xmlns="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16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675E6A-8A9E-49C0-B84C-DAE0BAB3D065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52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010656-1D27-4AF3-A43A-7F9E4BDECDEB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04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xmlns="" id="{0A1A46CC-A089-47D3-9DCC-8A40447B4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2FBAC-B52D-4767-B5A8-6673271A6359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  <a:endParaRPr lang="fr-FR" dirty="0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21397A-A206-5024-E7B6-001DCF70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6711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67E34F-9E04-4BFF-AA1D-C847F864F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D77914-2B0B-4A99-BDD2-FFB95DBC4829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8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72D43AA-F02F-4708-9E68-442AC935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6720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5"/>
          <p:cNvSpPr>
            <a:spLocks noGrp="1"/>
          </p:cNvSpPr>
          <p:nvPr>
            <p:ph type="media" sz="quarter" idx="14"/>
          </p:nvPr>
        </p:nvSpPr>
        <p:spPr>
          <a:xfrm>
            <a:off x="720000" y="2102543"/>
            <a:ext cx="10080005" cy="3568692"/>
          </a:xfrm>
          <a:prstGeom prst="rect">
            <a:avLst/>
          </a:prstGeom>
        </p:spPr>
        <p:txBody>
          <a:bodyPr vert="horz"/>
          <a:lstStyle>
            <a:lvl1pPr marL="342882" indent="-342882" algn="l" defTabSz="457178" rtl="0" eaLnBrk="1" latinLnBrk="0" hangingPunct="1">
              <a:spcBef>
                <a:spcPct val="20000"/>
              </a:spcBef>
              <a:buFont typeface="Arial"/>
              <a:buChar char="•"/>
              <a:defRPr lang="fr-FR" sz="2400" b="0" i="0" kern="1200" dirty="0">
                <a:solidFill>
                  <a:schemeClr val="bg1">
                    <a:lumMod val="50000"/>
                  </a:schemeClr>
                </a:solidFill>
                <a:latin typeface="Montserrat Light"/>
                <a:ea typeface="+mn-ea"/>
                <a:cs typeface="Montserrat Light"/>
              </a:defRPr>
            </a:lvl1pPr>
          </a:lstStyle>
          <a:p>
            <a:r>
              <a:rPr lang="fr-FR" dirty="0"/>
              <a:t>Cliquez sur l'icône pour ajouter l'élément multimédia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638382"/>
            <a:ext cx="10080005" cy="4641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000" b="1" i="0" cap="none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257453" y="6329717"/>
            <a:ext cx="11754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232AB-21C6-439B-83F7-9388F3DFB31A}" type="slidenum">
              <a:rPr lang="fr-FR" smtClean="0">
                <a:solidFill>
                  <a:srgbClr val="003DA5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3DA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>
                <a:solidFill>
                  <a:srgbClr val="003DA5"/>
                </a:solidFill>
              </a:rPr>
              <a:pPr algn="r"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60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xmlns="" id="{638C4610-9B6C-4B79-8212-E1277B038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47701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BACB59-113E-4A8E-B616-95061515874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97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77DDCE6-6692-475A-A995-D0CC8C06F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578B7E5-0F89-44DF-B5AA-3205E7E6F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19D3A7-45DE-4B6F-9849-0C38DF35DBBC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15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86128B2-5975-444A-847D-EE7FAB373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E1308-7617-4D20-8F75-ACCC445FD874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  <a:endParaRPr lang="fr-FR" dirty="0">
              <a:solidFill>
                <a:srgbClr val="FFCB0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6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AF96D-6F5E-4545-BE31-8BC4AF1C69FE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823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xmlns="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288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34" y="870661"/>
            <a:ext cx="10800000" cy="2160000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234" y="311678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="" xmlns:a16="http://schemas.microsoft.com/office/drawing/2014/main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B2E-950C-44D5-8A68-6E49192B7475}" type="datetime1">
              <a:rPr lang="fr-FR" smtClean="0"/>
              <a:pPr/>
              <a:t>19/04/2023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="" xmlns:a16="http://schemas.microsoft.com/office/drawing/2014/main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="" xmlns:a16="http://schemas.microsoft.com/office/drawing/2014/main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69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675E6A-8A9E-49C0-B84C-DAE0BAB3D065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938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010656-1D27-4AF3-A43A-7F9E4BDECDEB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753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xmlns="" id="{0A1A46CC-A089-47D3-9DCC-8A40447B4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2FBAC-B52D-4767-B5A8-6673271A6359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  <a:endParaRPr lang="fr-FR" dirty="0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27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67E34F-9E04-4BFF-AA1D-C847F864F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D77914-2B0B-4A99-BDD2-FFB95DBC4829}" type="datetime1">
              <a:rPr lang="fr-FR" smtClean="0">
                <a:solidFill>
                  <a:srgbClr val="FFCB05"/>
                </a:solidFill>
              </a:rPr>
              <a:pPr/>
              <a:t>19/04/2023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62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72D43AA-F02F-4708-9E68-442AC935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93768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5"/>
          <p:cNvSpPr>
            <a:spLocks noGrp="1"/>
          </p:cNvSpPr>
          <p:nvPr>
            <p:ph type="media" sz="quarter" idx="14"/>
          </p:nvPr>
        </p:nvSpPr>
        <p:spPr>
          <a:xfrm>
            <a:off x="720000" y="2102543"/>
            <a:ext cx="10080005" cy="3568692"/>
          </a:xfrm>
          <a:prstGeom prst="rect">
            <a:avLst/>
          </a:prstGeom>
        </p:spPr>
        <p:txBody>
          <a:bodyPr vert="horz"/>
          <a:lstStyle>
            <a:lvl1pPr marL="342882" indent="-342882" algn="l" defTabSz="457178" rtl="0" eaLnBrk="1" latinLnBrk="0" hangingPunct="1">
              <a:spcBef>
                <a:spcPct val="20000"/>
              </a:spcBef>
              <a:buFont typeface="Arial"/>
              <a:buChar char="•"/>
              <a:defRPr lang="fr-FR" sz="2400" b="0" i="0" kern="1200" dirty="0">
                <a:solidFill>
                  <a:schemeClr val="bg1">
                    <a:lumMod val="50000"/>
                  </a:schemeClr>
                </a:solidFill>
                <a:latin typeface="Montserrat Light"/>
                <a:ea typeface="+mn-ea"/>
                <a:cs typeface="Montserrat Light"/>
              </a:defRPr>
            </a:lvl1pPr>
          </a:lstStyle>
          <a:p>
            <a:r>
              <a:rPr lang="fr-FR" dirty="0"/>
              <a:t>Cliquez sur l'icône pour ajouter l'élément multimédia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638382"/>
            <a:ext cx="10080005" cy="4641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000" b="1" i="0" cap="none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257453" y="6329717"/>
            <a:ext cx="11754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232AB-21C6-439B-83F7-9388F3DFB31A}" type="slidenum">
              <a:rPr lang="fr-FR" smtClean="0">
                <a:solidFill>
                  <a:srgbClr val="003DA5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3DA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3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599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937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F461B8C0-B758-0170-FC07-628C4B698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21397A-A206-5024-E7B6-001DCF70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296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929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34" y="870661"/>
            <a:ext cx="10800000" cy="2160000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234" y="311678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xmlns="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52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3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216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46D4FF-E2FE-7316-BE87-C264A06C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40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xmlns="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360800"/>
            <a:ext cx="5467350" cy="4495541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8241D-B855-9161-E11C-1C6758B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424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58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525" y="802482"/>
            <a:ext cx="5705475" cy="45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FF3C1C8-6AB3-1D1D-C793-F26092E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558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91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86815C-BFEB-90D9-28C4-5529089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xmlns="" id="{4AEFCB67-B51D-F2FC-61F9-38857A1785D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86226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xmlns="" id="{30C3F3EE-63E4-C643-88E9-B8E3D88CA75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72450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907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09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  <a:noFill/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992981B-95F7-E873-0217-43812AE0C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4A71039F-EF63-0003-5B49-ED6D7F9C21AA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86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E3EEE69C-AA61-C9C4-7199-128214A3D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60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4C2A4-5F04-EEB8-4D25-F3FDBB147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2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=""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=""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=""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=""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=""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=""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216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46D4FF-E2FE-7316-BE87-C264A06C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75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49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638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F461B8C0-B758-0170-FC07-628C4B698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21397A-A206-5024-E7B6-001DCF70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295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34" y="870661"/>
            <a:ext cx="10800000" cy="2160000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234" y="311678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xmlns="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97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216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46D4FF-E2FE-7316-BE87-C264A06C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025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40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xmlns="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360800"/>
            <a:ext cx="5467350" cy="4495541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8241D-B855-9161-E11C-1C6758B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23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58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525" y="802482"/>
            <a:ext cx="5705475" cy="45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FF3C1C8-6AB3-1D1D-C793-F26092E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558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37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86815C-BFEB-90D9-28C4-5529089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xmlns="" id="{4AEFCB67-B51D-F2FC-61F9-38857A1785D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86226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xmlns="" id="{30C3F3EE-63E4-C643-88E9-B8E3D88CA75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72450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42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40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=""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360800"/>
            <a:ext cx="5467350" cy="4495541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58241D-B855-9161-E11C-1C6758B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462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65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  <a:noFill/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992981B-95F7-E873-0217-43812AE0C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4A71039F-EF63-0003-5B49-ED6D7F9C21AA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31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E3EEE69C-AA61-C9C4-7199-128214A3D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859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4C2A4-5F04-EEB8-4D25-F3FDBB147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715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982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Oiseau Oversiz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BDD939-FC2B-634E-B894-E465D50F8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C9E9BCE9-16CD-E1D0-D237-1818B01E9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2" y="2676527"/>
            <a:ext cx="8073349" cy="3587377"/>
          </a:xfrm>
          <a:custGeom>
            <a:avLst/>
            <a:gdLst>
              <a:gd name="connsiteX0" fmla="*/ 5351249 w 8073349"/>
              <a:gd name="connsiteY0" fmla="*/ 2509076 h 3587377"/>
              <a:gd name="connsiteX1" fmla="*/ 5005865 w 8073349"/>
              <a:gd name="connsiteY1" fmla="*/ 3108456 h 3587377"/>
              <a:gd name="connsiteX2" fmla="*/ 4250129 w 8073349"/>
              <a:gd name="connsiteY2" fmla="*/ 3533739 h 3587377"/>
              <a:gd name="connsiteX3" fmla="*/ 1370399 w 8073349"/>
              <a:gd name="connsiteY3" fmla="*/ 3587348 h 3587377"/>
              <a:gd name="connsiteX4" fmla="*/ 1370272 w 8073349"/>
              <a:gd name="connsiteY4" fmla="*/ 3587348 h 3587377"/>
              <a:gd name="connsiteX5" fmla="*/ 3586804 w 8073349"/>
              <a:gd name="connsiteY5" fmla="*/ 1240242 h 3587377"/>
              <a:gd name="connsiteX6" fmla="*/ 7973538 w 8073349"/>
              <a:gd name="connsiteY6" fmla="*/ 1240242 h 3587377"/>
              <a:gd name="connsiteX7" fmla="*/ 8073349 w 8073349"/>
              <a:gd name="connsiteY7" fmla="*/ 1339288 h 3587377"/>
              <a:gd name="connsiteX8" fmla="*/ 8001235 w 8073349"/>
              <a:gd name="connsiteY8" fmla="*/ 1435910 h 3587377"/>
              <a:gd name="connsiteX9" fmla="*/ 63913 w 8073349"/>
              <a:gd name="connsiteY9" fmla="*/ 3585433 h 3587377"/>
              <a:gd name="connsiteX10" fmla="*/ 19367 w 8073349"/>
              <a:gd name="connsiteY10" fmla="*/ 3498130 h 3587377"/>
              <a:gd name="connsiteX11" fmla="*/ 1847375 w 8073349"/>
              <a:gd name="connsiteY11" fmla="*/ 0 h 3587377"/>
              <a:gd name="connsiteX12" fmla="*/ 6231047 w 8073349"/>
              <a:gd name="connsiteY12" fmla="*/ 0 h 3587377"/>
              <a:gd name="connsiteX13" fmla="*/ 6502655 w 8073349"/>
              <a:gd name="connsiteY13" fmla="*/ 510418 h 3587377"/>
              <a:gd name="connsiteX14" fmla="*/ 6279803 w 8073349"/>
              <a:gd name="connsiteY14" fmla="*/ 897284 h 3587377"/>
              <a:gd name="connsiteX15" fmla="*/ 3586676 w 8073349"/>
              <a:gd name="connsiteY15" fmla="*/ 897284 h 3587377"/>
              <a:gd name="connsiteX16" fmla="*/ 1828485 w 8073349"/>
              <a:gd name="connsiteY16" fmla="*/ 97898 h 3587377"/>
              <a:gd name="connsiteX17" fmla="*/ 1847375 w 8073349"/>
              <a:gd name="connsiteY17" fmla="*/ 0 h 35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73349" h="3587377">
                <a:moveTo>
                  <a:pt x="5351249" y="2509076"/>
                </a:moveTo>
                <a:lnTo>
                  <a:pt x="5005865" y="3108456"/>
                </a:lnTo>
                <a:cubicBezTo>
                  <a:pt x="4856657" y="3367558"/>
                  <a:pt x="4529526" y="3528507"/>
                  <a:pt x="4250129" y="3533739"/>
                </a:cubicBezTo>
                <a:lnTo>
                  <a:pt x="1370399" y="3587348"/>
                </a:lnTo>
                <a:lnTo>
                  <a:pt x="1370272" y="3587348"/>
                </a:lnTo>
                <a:close/>
                <a:moveTo>
                  <a:pt x="3586804" y="1240242"/>
                </a:moveTo>
                <a:lnTo>
                  <a:pt x="7973538" y="1240242"/>
                </a:lnTo>
                <a:cubicBezTo>
                  <a:pt x="8024209" y="1240242"/>
                  <a:pt x="8073349" y="1280065"/>
                  <a:pt x="8073349" y="1339288"/>
                </a:cubicBezTo>
                <a:cubicBezTo>
                  <a:pt x="8073349" y="1391747"/>
                  <a:pt x="8037482" y="1425826"/>
                  <a:pt x="8001235" y="1435910"/>
                </a:cubicBezTo>
                <a:lnTo>
                  <a:pt x="63913" y="3585433"/>
                </a:lnTo>
                <a:cubicBezTo>
                  <a:pt x="12220" y="3599601"/>
                  <a:pt x="-24157" y="3532847"/>
                  <a:pt x="19367" y="3498130"/>
                </a:cubicBezTo>
                <a:close/>
                <a:moveTo>
                  <a:pt x="1847375" y="0"/>
                </a:moveTo>
                <a:lnTo>
                  <a:pt x="6231047" y="0"/>
                </a:lnTo>
                <a:cubicBezTo>
                  <a:pt x="6474959" y="0"/>
                  <a:pt x="6636419" y="278503"/>
                  <a:pt x="6502655" y="510418"/>
                </a:cubicBezTo>
                <a:lnTo>
                  <a:pt x="6279803" y="897284"/>
                </a:lnTo>
                <a:lnTo>
                  <a:pt x="3586676" y="897284"/>
                </a:lnTo>
                <a:lnTo>
                  <a:pt x="1828485" y="97898"/>
                </a:lnTo>
                <a:cubicBezTo>
                  <a:pt x="1773474" y="72881"/>
                  <a:pt x="1787769" y="0"/>
                  <a:pt x="1847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51" y="550612"/>
            <a:ext cx="6840000" cy="1800000"/>
          </a:xfrm>
        </p:spPr>
        <p:txBody>
          <a:bodyPr anchor="b">
            <a:noAutofit/>
          </a:bodyPr>
          <a:lstStyle>
            <a:lvl1pPr algn="l"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51" y="2551470"/>
            <a:ext cx="6840000" cy="108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535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F461B8C0-B758-0170-FC07-628C4B698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22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21397A-A206-5024-E7B6-001DCF70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4" y="723968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625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34" y="870661"/>
            <a:ext cx="10800000" cy="2160000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234" y="3116789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xmlns="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4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2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58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/>
              <a:pPr/>
              <a:t>19/04/2023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525" y="802482"/>
            <a:ext cx="5705475" cy="45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EFF3C1C8-6AB3-1D1D-C793-F26092E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558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0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5083514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xmlns="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71436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11160000" cy="216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46D4FF-E2FE-7316-BE87-C264A06C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17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sché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40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xmlns="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360800"/>
            <a:ext cx="5467350" cy="4495541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8241D-B855-9161-E11C-1C6758B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93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5" y="1360800"/>
            <a:ext cx="5580000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525" y="802482"/>
            <a:ext cx="5705475" cy="45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FF3C1C8-6AB3-1D1D-C793-F26092E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558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38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86815C-BFEB-90D9-28C4-5529089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xmlns="" id="{4AEFCB67-B51D-F2FC-61F9-38857A1785D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86226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xmlns="" id="{30C3F3EE-63E4-C643-88E9-B8E3D88CA75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72450" y="1938341"/>
            <a:ext cx="4019550" cy="298925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54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65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588" y="1219200"/>
            <a:ext cx="7920000" cy="3491566"/>
          </a:xfrm>
          <a:noFill/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992981B-95F7-E873-0217-43812AE0C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4A71039F-EF63-0003-5B49-ED6D7F9C21AA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4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xmlns="" id="{E3EEE69C-AA61-C9C4-7199-128214A3D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05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so b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4C2A4-5F04-EEB8-4D25-F3FDBB147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676" y="5212556"/>
            <a:ext cx="2105024" cy="154781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31" y="5269277"/>
            <a:ext cx="5400000" cy="1225181"/>
          </a:xfrm>
        </p:spPr>
        <p:txBody>
          <a:bodyPr anchor="t"/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rgbClr val="FF0000"/>
                </a:solidFill>
              </a:defRPr>
            </a:lvl4pPr>
            <a:lvl5pPr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52633-2CD2-FCFE-4D63-BEC385C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0" y="1922461"/>
            <a:ext cx="5400000" cy="2160000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0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959999" y="676800"/>
            <a:ext cx="10440000" cy="864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1796400"/>
            <a:ext cx="5760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4000" indent="-72000">
              <a:defRPr/>
            </a:lvl4pPr>
            <a:lvl5pPr marL="396000" indent="-7200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00123" y="1818000"/>
            <a:ext cx="4176000" cy="3330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fr-FR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Séminaire RM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2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9997" y="3955504"/>
            <a:ext cx="9840000" cy="864000"/>
          </a:xfrm>
        </p:spPr>
        <p:txBody>
          <a:bodyPr/>
          <a:lstStyle>
            <a:lvl1pPr marL="0" indent="0" algn="l"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</a:t>
            </a:r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9" y="2330059"/>
            <a:ext cx="984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959999" y="5916507"/>
            <a:ext cx="9360000" cy="2880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009CBD">
                    <a:alpha val="0"/>
                  </a:srgbClr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667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0000" y="4906744"/>
            <a:ext cx="9360000" cy="1008000"/>
          </a:xfrm>
        </p:spPr>
        <p:txBody>
          <a:bodyPr anchor="b" anchorCtr="0"/>
          <a:lstStyle>
            <a:lvl1pPr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60000" y="5280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image" Target="../media/image2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8AEE61C7-42D8-5C6A-0111-4DF62E857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75" y="1376364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/>
              <a:pPr/>
              <a:t>19/04/2023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25" r:id="rId2"/>
    <p:sldLayoutId id="2147483827" r:id="rId3"/>
    <p:sldLayoutId id="2147483823" r:id="rId4"/>
    <p:sldLayoutId id="2147483826" r:id="rId5"/>
    <p:sldLayoutId id="2147483775" r:id="rId6"/>
    <p:sldLayoutId id="2147483776" r:id="rId7"/>
    <p:sldLayoutId id="2147483822" r:id="rId8"/>
    <p:sldLayoutId id="2147483777" r:id="rId9"/>
    <p:sldLayoutId id="2147483787" r:id="rId10"/>
    <p:sldLayoutId id="2147483763" r:id="rId11"/>
    <p:sldLayoutId id="2147483829" r:id="rId12"/>
    <p:sldLayoutId id="2147483788" r:id="rId13"/>
    <p:sldLayoutId id="2147483830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9999" y="674882"/>
            <a:ext cx="984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9999" y="1797320"/>
            <a:ext cx="984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111520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85" y="6096674"/>
            <a:ext cx="627375" cy="5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52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000" kern="1200">
          <a:solidFill>
            <a:schemeClr val="tx2"/>
          </a:solidFill>
          <a:latin typeface="+mj-lt"/>
          <a:ea typeface="+mn-ea"/>
          <a:cs typeface="+mn-cs"/>
        </a:defRPr>
      </a:lvl3pPr>
      <a:lvl4pPr marL="323850" indent="-71438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9999" y="727875"/>
            <a:ext cx="984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9999" y="1938451"/>
            <a:ext cx="984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087768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pPr algn="l"/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44000" y="5712000"/>
            <a:ext cx="96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03" r:id="rId28"/>
  </p:sldLayoutIdLs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667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buFontTx/>
        <a:buNone/>
        <a:defRPr sz="1733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335992" indent="-9599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333" kern="1200">
          <a:solidFill>
            <a:schemeClr val="tx2"/>
          </a:solidFill>
          <a:latin typeface="+mj-lt"/>
          <a:ea typeface="+mn-ea"/>
          <a:cs typeface="+mn-cs"/>
        </a:defRPr>
      </a:lvl3pPr>
      <a:lvl4pPr marL="431789" indent="-9524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4pPr>
      <a:lvl5pPr marL="527987" indent="-9599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56000" y="5976000"/>
            <a:ext cx="96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9999" y="674882"/>
            <a:ext cx="984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9999" y="1797320"/>
            <a:ext cx="984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111520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6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smtClean="0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5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75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35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2pPr>
      <a:lvl3pPr marL="189000" indent="-54000" algn="l" defTabSz="68580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750" kern="1200">
          <a:solidFill>
            <a:schemeClr val="tx2"/>
          </a:solidFill>
          <a:latin typeface="+mj-lt"/>
          <a:ea typeface="+mn-ea"/>
          <a:cs typeface="+mn-cs"/>
        </a:defRPr>
      </a:lvl3pPr>
      <a:lvl4pPr marL="242888" indent="-53579" algn="l" defTabSz="6858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297000" indent="-54000" algn="l" defTabSz="6858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6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9999" y="674882"/>
            <a:ext cx="984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9999" y="1797320"/>
            <a:ext cx="984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111520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85" y="6096674"/>
            <a:ext cx="627375" cy="5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52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000" kern="1200">
          <a:solidFill>
            <a:schemeClr val="tx2"/>
          </a:solidFill>
          <a:latin typeface="+mj-lt"/>
          <a:ea typeface="+mn-ea"/>
          <a:cs typeface="+mn-cs"/>
        </a:defRPr>
      </a:lvl3pPr>
      <a:lvl4pPr marL="323850" indent="-71438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3F418ED-72C8-434D-9492-BF90981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EC776684-ABE0-4D4E-8D51-614FC78A5C63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1889A89-01C5-B6A6-5D6B-6CABD20E23C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791962" y="6705600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5431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3F418ED-72C8-434D-9492-BF90981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EC776684-ABE0-4D4E-8D51-614FC78A5C63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1889A89-01C5-B6A6-5D6B-6CABD20E23C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791962" y="6705600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52864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AEE61C7-42D8-5C6A-0111-4DF62E857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75" y="1376364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AEE61C7-42D8-5C6A-0111-4DF62E857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75" y="1376364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0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AEE61C7-42D8-5C6A-0111-4DF62E857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169" y="5584030"/>
            <a:ext cx="1507331" cy="108585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5" y="144463"/>
            <a:ext cx="1116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75" y="1376364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19/04/2023</a:t>
            </a:fld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  <a:endParaRPr lang="fr-FR" dirty="0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 dirty="0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3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4004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9999" y="727875"/>
            <a:ext cx="984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9999" y="1938451"/>
            <a:ext cx="984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59999" y="6327589"/>
            <a:ext cx="48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717073"/>
                </a:solidFill>
              </a:rPr>
              <a:t>C0 - Public / C1 - Interne / C2 - Restreint / C3 - Confidentiel / C4 - Secret - 10/04/2018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60000" y="6087768"/>
            <a:ext cx="48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pPr algn="l"/>
            <a:r>
              <a:rPr lang="fr-FR">
                <a:solidFill>
                  <a:srgbClr val="717073"/>
                </a:solidFill>
              </a:rPr>
              <a:t>Titre de la présentation (menu "Insertion / En-tête et pied de page")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856000" y="6327589"/>
            <a:ext cx="48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44000" y="5712000"/>
            <a:ext cx="96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</p:sldLayoutIdLs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667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buFontTx/>
        <a:buNone/>
        <a:defRPr sz="1733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335992" indent="-9599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333" kern="1200">
          <a:solidFill>
            <a:schemeClr val="tx2"/>
          </a:solidFill>
          <a:latin typeface="+mj-lt"/>
          <a:ea typeface="+mn-ea"/>
          <a:cs typeface="+mn-cs"/>
        </a:defRPr>
      </a:lvl3pPr>
      <a:lvl4pPr marL="431789" indent="-9524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4pPr>
      <a:lvl5pPr marL="527987" indent="-95998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xd.adobe.com/view/ab8b134f-ccf8-4173-8ec8-dfbb5ed45174-fed8/?fullscreen=&amp;hints=off" TargetMode="External"/><Relationship Id="rId3" Type="http://schemas.openxmlformats.org/officeDocument/2006/relationships/hyperlink" Target="https://www.lapostegroupe.com/fr/focus/nos-actions-sociales-et-societales" TargetMode="External"/><Relationship Id="rId7" Type="http://schemas.openxmlformats.org/officeDocument/2006/relationships/hyperlink" Target="https://marvelapp.com/prototype/7a5d3jc/screen/83629251" TargetMode="External"/><Relationship Id="rId2" Type="http://schemas.openxmlformats.org/officeDocument/2006/relationships/hyperlink" Target="https://www.lapostegroupe.com/fr/focus/nos-actions-pour-lenvironnement" TargetMode="Externa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www.laposte.fr/score-ecologique" TargetMode="External"/><Relationship Id="rId5" Type="http://schemas.openxmlformats.org/officeDocument/2006/relationships/hyperlink" Target="https://www.lapostegroupe.com/fr/actualite/acteurs-et-engages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s://www.lapostegroupe.com/fr/notre-engagement-societal" TargetMode="External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E6A4CAB7-00DF-362D-15C6-D8BA93963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RSE SCORE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pour Webinaire </a:t>
            </a:r>
            <a:r>
              <a:rPr lang="fr-FR" sz="2400" dirty="0">
                <a:solidFill>
                  <a:schemeClr val="bg1"/>
                </a:solidFill>
              </a:rPr>
              <a:t>C3D : Mécanique des Indices RSE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Sous-titre 8">
            <a:extLst>
              <a:ext uri="{FF2B5EF4-FFF2-40B4-BE49-F238E27FC236}">
                <a16:creationId xmlns="" xmlns:a16="http://schemas.microsoft.com/office/drawing/2014/main" id="{6FF2CEF0-2968-705B-663F-EC3B13743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4" y="3379669"/>
            <a:ext cx="10800000" cy="621880"/>
          </a:xfrm>
        </p:spPr>
        <p:txBody>
          <a:bodyPr/>
          <a:lstStyle/>
          <a:p>
            <a:r>
              <a:rPr lang="fr-FR" dirty="0" smtClean="0"/>
              <a:t>19 Avril </a:t>
            </a:r>
            <a:r>
              <a:rPr lang="fr-FR" dirty="0" smtClean="0"/>
              <a:t>2023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="" xmlns:a16="http://schemas.microsoft.com/office/drawing/2014/main" id="{4F2C387C-1F8F-4192-9CE8-0D1C8F432CEA}"/>
              </a:ext>
            </a:extLst>
          </p:cNvPr>
          <p:cNvSpPr txBox="1">
            <a:spLocks/>
          </p:cNvSpPr>
          <p:nvPr/>
        </p:nvSpPr>
        <p:spPr>
          <a:xfrm>
            <a:off x="661514" y="5995035"/>
            <a:ext cx="8952018" cy="252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Branche </a:t>
            </a:r>
            <a:r>
              <a:rPr lang="fr-FR" sz="1200" dirty="0" smtClean="0"/>
              <a:t>Services Courrier Colis-La Poste</a:t>
            </a:r>
            <a:endParaRPr lang="fr-FR" sz="1200" dirty="0"/>
          </a:p>
          <a:p>
            <a:r>
              <a:rPr lang="fr-FR" sz="1200" dirty="0"/>
              <a:t>DIRECTION DE LA QUALITE ET DE LA SATISFACTION CLIENT</a:t>
            </a:r>
          </a:p>
          <a:p>
            <a:r>
              <a:rPr lang="fr-FR" sz="1200" dirty="0"/>
              <a:t>Direction de la responsabilité sociétale et environnementale</a:t>
            </a:r>
          </a:p>
          <a:p>
            <a:r>
              <a:rPr lang="fr-FR" sz="1200" dirty="0" smtClean="0"/>
              <a:t>DRSE Pôle animation RSE et performance sociétale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88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 services Courrier Colis La Poste?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2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005281" y="6365665"/>
            <a:ext cx="5499356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</p:txBody>
      </p:sp>
      <p:sp>
        <p:nvSpPr>
          <p:cNvPr id="8" name="object 3"/>
          <p:cNvSpPr txBox="1"/>
          <p:nvPr/>
        </p:nvSpPr>
        <p:spPr>
          <a:xfrm>
            <a:off x="847305" y="1528719"/>
            <a:ext cx="8063345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600" b="1" spc="-2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500</a:t>
            </a:r>
            <a:r>
              <a:rPr sz="1600" b="1" spc="-2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 </a:t>
            </a:r>
            <a:r>
              <a:rPr sz="1600" b="1" dirty="0">
                <a:solidFill>
                  <a:srgbClr val="034EA2"/>
                </a:solidFill>
                <a:latin typeface="Montserrat ExtraBold"/>
                <a:cs typeface="Montserrat ExtraBold"/>
              </a:rPr>
              <a:t>M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de </a:t>
            </a:r>
            <a:r>
              <a:rPr sz="1200" spc="5" dirty="0">
                <a:solidFill>
                  <a:srgbClr val="6D6E71"/>
                </a:solidFill>
                <a:cs typeface="Montserrat"/>
              </a:rPr>
              <a:t>Colissimo </a:t>
            </a:r>
            <a:r>
              <a:rPr sz="1200" spc="-5" dirty="0">
                <a:solidFill>
                  <a:srgbClr val="6D6E71"/>
                </a:solidFill>
                <a:cs typeface="Montserrat"/>
              </a:rPr>
              <a:t>(+ </a:t>
            </a:r>
            <a:r>
              <a:rPr sz="1200" spc="10" dirty="0">
                <a:solidFill>
                  <a:srgbClr val="6D6E71"/>
                </a:solidFill>
                <a:cs typeface="Montserrat"/>
              </a:rPr>
              <a:t>28,9% </a:t>
            </a:r>
            <a:r>
              <a:rPr sz="1200" spc="20" dirty="0">
                <a:solidFill>
                  <a:srgbClr val="6D6E71"/>
                </a:solidFill>
                <a:cs typeface="Montserrat"/>
              </a:rPr>
              <a:t>vs</a:t>
            </a:r>
            <a:r>
              <a:rPr sz="1200" spc="-90" dirty="0">
                <a:solidFill>
                  <a:srgbClr val="6D6E71"/>
                </a:solidFill>
                <a:cs typeface="Montserrat"/>
              </a:rPr>
              <a:t> </a:t>
            </a:r>
            <a:r>
              <a:rPr sz="1200" spc="10" dirty="0">
                <a:solidFill>
                  <a:srgbClr val="6D6E71"/>
                </a:solidFill>
                <a:cs typeface="Montserrat"/>
              </a:rPr>
              <a:t>2019)</a:t>
            </a:r>
            <a:endParaRPr sz="1200" dirty="0">
              <a:solidFill>
                <a:prstClr val="black"/>
              </a:solidFill>
              <a:cs typeface="Montserrat"/>
            </a:endParaRPr>
          </a:p>
          <a:p>
            <a:pPr marL="12700"/>
            <a:r>
              <a:rPr sz="1600" b="1" spc="-5" dirty="0">
                <a:solidFill>
                  <a:srgbClr val="034EA2"/>
                </a:solidFill>
                <a:latin typeface="Montserrat ExtraBold"/>
                <a:cs typeface="Montserrat ExtraBold"/>
              </a:rPr>
              <a:t>27 </a:t>
            </a:r>
            <a:r>
              <a:rPr sz="1600" b="1" dirty="0">
                <a:solidFill>
                  <a:srgbClr val="034EA2"/>
                </a:solidFill>
                <a:latin typeface="Montserrat ExtraBold"/>
                <a:cs typeface="Montserrat ExtraBold"/>
              </a:rPr>
              <a:t>M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de </a:t>
            </a:r>
            <a:r>
              <a:rPr sz="1200" spc="5" dirty="0">
                <a:solidFill>
                  <a:srgbClr val="6D6E71"/>
                </a:solidFill>
                <a:cs typeface="Montserrat"/>
              </a:rPr>
              <a:t>prestations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de </a:t>
            </a:r>
            <a:r>
              <a:rPr sz="1200" spc="15" dirty="0">
                <a:solidFill>
                  <a:srgbClr val="6D6E71"/>
                </a:solidFill>
                <a:cs typeface="Montserrat"/>
              </a:rPr>
              <a:t>services</a:t>
            </a:r>
            <a:r>
              <a:rPr sz="1200" spc="-130" dirty="0">
                <a:solidFill>
                  <a:srgbClr val="6D6E71"/>
                </a:solidFill>
                <a:cs typeface="Montserrat"/>
              </a:rPr>
              <a:t> </a:t>
            </a:r>
            <a:r>
              <a:rPr sz="1200" spc="5" dirty="0">
                <a:solidFill>
                  <a:srgbClr val="6D6E71"/>
                </a:solidFill>
                <a:cs typeface="Montserrat"/>
              </a:rPr>
              <a:t>facteurs</a:t>
            </a:r>
            <a:endParaRPr sz="1200" dirty="0">
              <a:solidFill>
                <a:prstClr val="black"/>
              </a:solidFill>
              <a:cs typeface="Montserrat"/>
            </a:endParaRPr>
          </a:p>
          <a:p>
            <a:pPr marL="12700"/>
            <a:r>
              <a:rPr sz="1600" b="1" dirty="0">
                <a:solidFill>
                  <a:srgbClr val="034EA2"/>
                </a:solidFill>
                <a:latin typeface="Montserrat ExtraBold"/>
                <a:cs typeface="Montserrat ExtraBold"/>
              </a:rPr>
              <a:t>7 Mds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de courriers</a:t>
            </a:r>
            <a:r>
              <a:rPr sz="1200" spc="-130" dirty="0">
                <a:solidFill>
                  <a:srgbClr val="6D6E71"/>
                </a:solidFill>
                <a:cs typeface="Montserrat"/>
              </a:rPr>
              <a:t>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relationnels</a:t>
            </a:r>
            <a:endParaRPr sz="1200" dirty="0">
              <a:solidFill>
                <a:prstClr val="black"/>
              </a:solidFill>
              <a:cs typeface="Montserrat"/>
            </a:endParaRPr>
          </a:p>
          <a:p>
            <a:pPr marL="12700">
              <a:lnSpc>
                <a:spcPts val="1880"/>
              </a:lnSpc>
            </a:pPr>
            <a:r>
              <a:rPr sz="1600" b="1" dirty="0">
                <a:solidFill>
                  <a:srgbClr val="034EA2"/>
                </a:solidFill>
                <a:latin typeface="Montserrat ExtraBold"/>
                <a:cs typeface="Montserrat ExtraBold"/>
              </a:rPr>
              <a:t>7 Mds</a:t>
            </a:r>
            <a:r>
              <a:rPr sz="1600" b="1" dirty="0">
                <a:solidFill>
                  <a:srgbClr val="034EA2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de </a:t>
            </a:r>
            <a:r>
              <a:rPr sz="1200" dirty="0" err="1" smtClean="0">
                <a:solidFill>
                  <a:srgbClr val="6D6E71"/>
                </a:solidFill>
                <a:cs typeface="Montserrat"/>
              </a:rPr>
              <a:t>cour</a:t>
            </a:r>
            <a:r>
              <a:rPr lang="fr-FR" sz="1200" dirty="0" smtClean="0">
                <a:solidFill>
                  <a:srgbClr val="6D6E71"/>
                </a:solidFill>
                <a:cs typeface="Montserrat"/>
              </a:rPr>
              <a:t>r</a:t>
            </a:r>
            <a:r>
              <a:rPr sz="1200" dirty="0" err="1" smtClean="0">
                <a:solidFill>
                  <a:srgbClr val="6D6E71"/>
                </a:solidFill>
                <a:cs typeface="Montserrat"/>
              </a:rPr>
              <a:t>iers</a:t>
            </a:r>
            <a:r>
              <a:rPr sz="1200" spc="5" dirty="0" smtClean="0">
                <a:solidFill>
                  <a:srgbClr val="6D6E71"/>
                </a:solidFill>
                <a:cs typeface="Montserrat"/>
              </a:rPr>
              <a:t> </a:t>
            </a:r>
            <a:r>
              <a:rPr sz="1200" dirty="0" err="1" smtClean="0">
                <a:solidFill>
                  <a:srgbClr val="6D6E71"/>
                </a:solidFill>
                <a:cs typeface="Montserrat"/>
              </a:rPr>
              <a:t>publicitaires</a:t>
            </a:r>
            <a:r>
              <a:rPr lang="fr-FR" sz="1200" dirty="0" smtClean="0">
                <a:solidFill>
                  <a:srgbClr val="6D6E71"/>
                </a:solidFill>
                <a:cs typeface="Montserrat"/>
              </a:rPr>
              <a:t> </a:t>
            </a:r>
            <a:r>
              <a:rPr sz="1200" spc="-10" dirty="0" smtClean="0">
                <a:solidFill>
                  <a:srgbClr val="6D6E71"/>
                </a:solidFill>
                <a:cs typeface="Montserrat"/>
              </a:rPr>
              <a:t>+ </a:t>
            </a:r>
            <a:r>
              <a:rPr sz="1200" spc="5" dirty="0">
                <a:solidFill>
                  <a:srgbClr val="6D6E71"/>
                </a:solidFill>
                <a:cs typeface="Montserrat"/>
              </a:rPr>
              <a:t>solutions</a:t>
            </a:r>
            <a:r>
              <a:rPr sz="1200" spc="25" dirty="0">
                <a:solidFill>
                  <a:srgbClr val="6D6E71"/>
                </a:solidFill>
                <a:cs typeface="Montserrat"/>
              </a:rPr>
              <a:t> </a:t>
            </a:r>
            <a:r>
              <a:rPr sz="1200" dirty="0">
                <a:solidFill>
                  <a:srgbClr val="6D6E71"/>
                </a:solidFill>
                <a:cs typeface="Montserrat"/>
              </a:rPr>
              <a:t>digitales</a:t>
            </a:r>
            <a:endParaRPr sz="1200" dirty="0">
              <a:solidFill>
                <a:prstClr val="black"/>
              </a:solidFill>
              <a:cs typeface="Montserrat"/>
            </a:endParaRPr>
          </a:p>
        </p:txBody>
      </p:sp>
      <p:sp>
        <p:nvSpPr>
          <p:cNvPr id="9" name="object 90"/>
          <p:cNvSpPr/>
          <p:nvPr/>
        </p:nvSpPr>
        <p:spPr>
          <a:xfrm>
            <a:off x="5152886" y="1559478"/>
            <a:ext cx="201714" cy="23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91"/>
          <p:cNvSpPr/>
          <p:nvPr/>
        </p:nvSpPr>
        <p:spPr>
          <a:xfrm>
            <a:off x="5461934" y="1607368"/>
            <a:ext cx="652780" cy="125095"/>
          </a:xfrm>
          <a:custGeom>
            <a:avLst/>
            <a:gdLst/>
            <a:ahLst/>
            <a:cxnLst/>
            <a:rect l="l" t="t" r="r" b="b"/>
            <a:pathLst>
              <a:path w="652780" h="125094">
                <a:moveTo>
                  <a:pt x="69100" y="96939"/>
                </a:moveTo>
                <a:lnTo>
                  <a:pt x="62674" y="101854"/>
                </a:lnTo>
                <a:lnTo>
                  <a:pt x="55702" y="104495"/>
                </a:lnTo>
                <a:lnTo>
                  <a:pt x="47764" y="104495"/>
                </a:lnTo>
                <a:lnTo>
                  <a:pt x="37414" y="102730"/>
                </a:lnTo>
                <a:lnTo>
                  <a:pt x="29565" y="97790"/>
                </a:lnTo>
                <a:lnTo>
                  <a:pt x="24574" y="90157"/>
                </a:lnTo>
                <a:lnTo>
                  <a:pt x="22834" y="80327"/>
                </a:lnTo>
                <a:lnTo>
                  <a:pt x="24612" y="70243"/>
                </a:lnTo>
                <a:lnTo>
                  <a:pt x="29591" y="62776"/>
                </a:lnTo>
                <a:lnTo>
                  <a:pt x="37172" y="58140"/>
                </a:lnTo>
                <a:lnTo>
                  <a:pt x="46824" y="56553"/>
                </a:lnTo>
                <a:lnTo>
                  <a:pt x="54559" y="56553"/>
                </a:lnTo>
                <a:lnTo>
                  <a:pt x="61366" y="58623"/>
                </a:lnTo>
                <a:lnTo>
                  <a:pt x="68338" y="64287"/>
                </a:lnTo>
                <a:lnTo>
                  <a:pt x="68338" y="56553"/>
                </a:lnTo>
                <a:lnTo>
                  <a:pt x="68338" y="42760"/>
                </a:lnTo>
                <a:lnTo>
                  <a:pt x="61175" y="38417"/>
                </a:lnTo>
                <a:lnTo>
                  <a:pt x="54000" y="36537"/>
                </a:lnTo>
                <a:lnTo>
                  <a:pt x="44361" y="36537"/>
                </a:lnTo>
                <a:lnTo>
                  <a:pt x="26593" y="39687"/>
                </a:lnTo>
                <a:lnTo>
                  <a:pt x="12547" y="48641"/>
                </a:lnTo>
                <a:lnTo>
                  <a:pt x="3314" y="62572"/>
                </a:lnTo>
                <a:lnTo>
                  <a:pt x="0" y="80708"/>
                </a:lnTo>
                <a:lnTo>
                  <a:pt x="3136" y="98704"/>
                </a:lnTo>
                <a:lnTo>
                  <a:pt x="12077" y="112522"/>
                </a:lnTo>
                <a:lnTo>
                  <a:pt x="26123" y="121386"/>
                </a:lnTo>
                <a:lnTo>
                  <a:pt x="44551" y="124510"/>
                </a:lnTo>
                <a:lnTo>
                  <a:pt x="53238" y="124510"/>
                </a:lnTo>
                <a:lnTo>
                  <a:pt x="61544" y="122809"/>
                </a:lnTo>
                <a:lnTo>
                  <a:pt x="69100" y="118275"/>
                </a:lnTo>
                <a:lnTo>
                  <a:pt x="69100" y="104495"/>
                </a:lnTo>
                <a:lnTo>
                  <a:pt x="69100" y="96939"/>
                </a:lnTo>
                <a:close/>
              </a:path>
              <a:path w="652780" h="125094">
                <a:moveTo>
                  <a:pt x="163195" y="80518"/>
                </a:moveTo>
                <a:lnTo>
                  <a:pt x="159816" y="62572"/>
                </a:lnTo>
                <a:lnTo>
                  <a:pt x="155536" y="56172"/>
                </a:lnTo>
                <a:lnTo>
                  <a:pt x="150520" y="48691"/>
                </a:lnTo>
                <a:lnTo>
                  <a:pt x="140169" y="42062"/>
                </a:lnTo>
                <a:lnTo>
                  <a:pt x="140169" y="80518"/>
                </a:lnTo>
                <a:lnTo>
                  <a:pt x="138582" y="90690"/>
                </a:lnTo>
                <a:lnTo>
                  <a:pt x="134188" y="98361"/>
                </a:lnTo>
                <a:lnTo>
                  <a:pt x="127495" y="103187"/>
                </a:lnTo>
                <a:lnTo>
                  <a:pt x="119024" y="104876"/>
                </a:lnTo>
                <a:lnTo>
                  <a:pt x="110540" y="103187"/>
                </a:lnTo>
                <a:lnTo>
                  <a:pt x="103847" y="98361"/>
                </a:lnTo>
                <a:lnTo>
                  <a:pt x="99453" y="90690"/>
                </a:lnTo>
                <a:lnTo>
                  <a:pt x="97878" y="80518"/>
                </a:lnTo>
                <a:lnTo>
                  <a:pt x="99453" y="70345"/>
                </a:lnTo>
                <a:lnTo>
                  <a:pt x="103847" y="62674"/>
                </a:lnTo>
                <a:lnTo>
                  <a:pt x="110540" y="57848"/>
                </a:lnTo>
                <a:lnTo>
                  <a:pt x="119024" y="56172"/>
                </a:lnTo>
                <a:lnTo>
                  <a:pt x="127495" y="57848"/>
                </a:lnTo>
                <a:lnTo>
                  <a:pt x="134188" y="62674"/>
                </a:lnTo>
                <a:lnTo>
                  <a:pt x="138582" y="70345"/>
                </a:lnTo>
                <a:lnTo>
                  <a:pt x="140169" y="80518"/>
                </a:lnTo>
                <a:lnTo>
                  <a:pt x="140169" y="42062"/>
                </a:lnTo>
                <a:lnTo>
                  <a:pt x="136512" y="39712"/>
                </a:lnTo>
                <a:lnTo>
                  <a:pt x="119024" y="36537"/>
                </a:lnTo>
                <a:lnTo>
                  <a:pt x="101549" y="39712"/>
                </a:lnTo>
                <a:lnTo>
                  <a:pt x="87604" y="48691"/>
                </a:lnTo>
                <a:lnTo>
                  <a:pt x="78371" y="62572"/>
                </a:lnTo>
                <a:lnTo>
                  <a:pt x="75031" y="80518"/>
                </a:lnTo>
                <a:lnTo>
                  <a:pt x="78371" y="98463"/>
                </a:lnTo>
                <a:lnTo>
                  <a:pt x="87604" y="112356"/>
                </a:lnTo>
                <a:lnTo>
                  <a:pt x="101549" y="121323"/>
                </a:lnTo>
                <a:lnTo>
                  <a:pt x="119024" y="124510"/>
                </a:lnTo>
                <a:lnTo>
                  <a:pt x="136512" y="121323"/>
                </a:lnTo>
                <a:lnTo>
                  <a:pt x="150520" y="112356"/>
                </a:lnTo>
                <a:lnTo>
                  <a:pt x="155524" y="104876"/>
                </a:lnTo>
                <a:lnTo>
                  <a:pt x="159816" y="98463"/>
                </a:lnTo>
                <a:lnTo>
                  <a:pt x="163195" y="80518"/>
                </a:lnTo>
                <a:close/>
              </a:path>
              <a:path w="652780" h="125094">
                <a:moveTo>
                  <a:pt x="207073" y="103136"/>
                </a:moveTo>
                <a:lnTo>
                  <a:pt x="198704" y="102438"/>
                </a:lnTo>
                <a:lnTo>
                  <a:pt x="194424" y="97637"/>
                </a:lnTo>
                <a:lnTo>
                  <a:pt x="194424" y="0"/>
                </a:lnTo>
                <a:lnTo>
                  <a:pt x="171818" y="0"/>
                </a:lnTo>
                <a:lnTo>
                  <a:pt x="171818" y="90525"/>
                </a:lnTo>
                <a:lnTo>
                  <a:pt x="174307" y="106070"/>
                </a:lnTo>
                <a:lnTo>
                  <a:pt x="181406" y="116192"/>
                </a:lnTo>
                <a:lnTo>
                  <a:pt x="192519" y="121691"/>
                </a:lnTo>
                <a:lnTo>
                  <a:pt x="207073" y="123405"/>
                </a:lnTo>
                <a:lnTo>
                  <a:pt x="207073" y="103136"/>
                </a:lnTo>
                <a:close/>
              </a:path>
              <a:path w="652780" h="125094">
                <a:moveTo>
                  <a:pt x="240271" y="38227"/>
                </a:moveTo>
                <a:lnTo>
                  <a:pt x="217563" y="38227"/>
                </a:lnTo>
                <a:lnTo>
                  <a:pt x="217563" y="122618"/>
                </a:lnTo>
                <a:lnTo>
                  <a:pt x="240271" y="122618"/>
                </a:lnTo>
                <a:lnTo>
                  <a:pt x="240271" y="38227"/>
                </a:lnTo>
                <a:close/>
              </a:path>
              <a:path w="652780" h="125094">
                <a:moveTo>
                  <a:pt x="240271" y="9626"/>
                </a:moveTo>
                <a:lnTo>
                  <a:pt x="235191" y="4546"/>
                </a:lnTo>
                <a:lnTo>
                  <a:pt x="222643" y="4546"/>
                </a:lnTo>
                <a:lnTo>
                  <a:pt x="217563" y="9626"/>
                </a:lnTo>
                <a:lnTo>
                  <a:pt x="217563" y="22161"/>
                </a:lnTo>
                <a:lnTo>
                  <a:pt x="222643" y="27241"/>
                </a:lnTo>
                <a:lnTo>
                  <a:pt x="235191" y="27241"/>
                </a:lnTo>
                <a:lnTo>
                  <a:pt x="240271" y="22161"/>
                </a:lnTo>
                <a:lnTo>
                  <a:pt x="240271" y="9626"/>
                </a:lnTo>
                <a:close/>
              </a:path>
              <a:path w="652780" h="125094">
                <a:moveTo>
                  <a:pt x="315061" y="96939"/>
                </a:moveTo>
                <a:lnTo>
                  <a:pt x="285991" y="69557"/>
                </a:lnTo>
                <a:lnTo>
                  <a:pt x="278053" y="67678"/>
                </a:lnTo>
                <a:lnTo>
                  <a:pt x="275043" y="65417"/>
                </a:lnTo>
                <a:lnTo>
                  <a:pt x="275043" y="57111"/>
                </a:lnTo>
                <a:lnTo>
                  <a:pt x="278257" y="53911"/>
                </a:lnTo>
                <a:lnTo>
                  <a:pt x="294487" y="53911"/>
                </a:lnTo>
                <a:lnTo>
                  <a:pt x="301840" y="56743"/>
                </a:lnTo>
                <a:lnTo>
                  <a:pt x="309778" y="62014"/>
                </a:lnTo>
                <a:lnTo>
                  <a:pt x="309778" y="53911"/>
                </a:lnTo>
                <a:lnTo>
                  <a:pt x="309778" y="41821"/>
                </a:lnTo>
                <a:lnTo>
                  <a:pt x="304203" y="39090"/>
                </a:lnTo>
                <a:lnTo>
                  <a:pt x="298399" y="37147"/>
                </a:lnTo>
                <a:lnTo>
                  <a:pt x="292087" y="35979"/>
                </a:lnTo>
                <a:lnTo>
                  <a:pt x="285038" y="35598"/>
                </a:lnTo>
                <a:lnTo>
                  <a:pt x="272376" y="37211"/>
                </a:lnTo>
                <a:lnTo>
                  <a:pt x="262204" y="42151"/>
                </a:lnTo>
                <a:lnTo>
                  <a:pt x="255422" y="50558"/>
                </a:lnTo>
                <a:lnTo>
                  <a:pt x="252958" y="62585"/>
                </a:lnTo>
                <a:lnTo>
                  <a:pt x="254495" y="72656"/>
                </a:lnTo>
                <a:lnTo>
                  <a:pt x="259295" y="80175"/>
                </a:lnTo>
                <a:lnTo>
                  <a:pt x="267677" y="85445"/>
                </a:lnTo>
                <a:lnTo>
                  <a:pt x="279946" y="88836"/>
                </a:lnTo>
                <a:lnTo>
                  <a:pt x="289204" y="90728"/>
                </a:lnTo>
                <a:lnTo>
                  <a:pt x="292785" y="92798"/>
                </a:lnTo>
                <a:lnTo>
                  <a:pt x="292785" y="103174"/>
                </a:lnTo>
                <a:lnTo>
                  <a:pt x="288074" y="105257"/>
                </a:lnTo>
                <a:lnTo>
                  <a:pt x="281089" y="105257"/>
                </a:lnTo>
                <a:lnTo>
                  <a:pt x="274497" y="104597"/>
                </a:lnTo>
                <a:lnTo>
                  <a:pt x="267538" y="102730"/>
                </a:lnTo>
                <a:lnTo>
                  <a:pt x="260642" y="99758"/>
                </a:lnTo>
                <a:lnTo>
                  <a:pt x="254279" y="95821"/>
                </a:lnTo>
                <a:lnTo>
                  <a:pt x="254279" y="116763"/>
                </a:lnTo>
                <a:lnTo>
                  <a:pt x="259981" y="119659"/>
                </a:lnTo>
                <a:lnTo>
                  <a:pt x="266687" y="121793"/>
                </a:lnTo>
                <a:lnTo>
                  <a:pt x="274015" y="123113"/>
                </a:lnTo>
                <a:lnTo>
                  <a:pt x="281647" y="123571"/>
                </a:lnTo>
                <a:lnTo>
                  <a:pt x="295148" y="121983"/>
                </a:lnTo>
                <a:lnTo>
                  <a:pt x="305714" y="117119"/>
                </a:lnTo>
                <a:lnTo>
                  <a:pt x="312597" y="108826"/>
                </a:lnTo>
                <a:lnTo>
                  <a:pt x="313334" y="105257"/>
                </a:lnTo>
                <a:lnTo>
                  <a:pt x="315061" y="96939"/>
                </a:lnTo>
                <a:close/>
              </a:path>
              <a:path w="652780" h="125094">
                <a:moveTo>
                  <a:pt x="383451" y="96939"/>
                </a:moveTo>
                <a:lnTo>
                  <a:pt x="354380" y="69557"/>
                </a:lnTo>
                <a:lnTo>
                  <a:pt x="346443" y="67678"/>
                </a:lnTo>
                <a:lnTo>
                  <a:pt x="343433" y="65417"/>
                </a:lnTo>
                <a:lnTo>
                  <a:pt x="343433" y="57111"/>
                </a:lnTo>
                <a:lnTo>
                  <a:pt x="346646" y="53911"/>
                </a:lnTo>
                <a:lnTo>
                  <a:pt x="362877" y="53911"/>
                </a:lnTo>
                <a:lnTo>
                  <a:pt x="370230" y="56743"/>
                </a:lnTo>
                <a:lnTo>
                  <a:pt x="378167" y="62014"/>
                </a:lnTo>
                <a:lnTo>
                  <a:pt x="378167" y="53911"/>
                </a:lnTo>
                <a:lnTo>
                  <a:pt x="378167" y="41821"/>
                </a:lnTo>
                <a:lnTo>
                  <a:pt x="372592" y="39090"/>
                </a:lnTo>
                <a:lnTo>
                  <a:pt x="366788" y="37147"/>
                </a:lnTo>
                <a:lnTo>
                  <a:pt x="360476" y="35979"/>
                </a:lnTo>
                <a:lnTo>
                  <a:pt x="353428" y="35598"/>
                </a:lnTo>
                <a:lnTo>
                  <a:pt x="340766" y="37211"/>
                </a:lnTo>
                <a:lnTo>
                  <a:pt x="330593" y="42151"/>
                </a:lnTo>
                <a:lnTo>
                  <a:pt x="323811" y="50558"/>
                </a:lnTo>
                <a:lnTo>
                  <a:pt x="321348" y="62585"/>
                </a:lnTo>
                <a:lnTo>
                  <a:pt x="322884" y="72656"/>
                </a:lnTo>
                <a:lnTo>
                  <a:pt x="327685" y="80175"/>
                </a:lnTo>
                <a:lnTo>
                  <a:pt x="336067" y="85445"/>
                </a:lnTo>
                <a:lnTo>
                  <a:pt x="348335" y="88836"/>
                </a:lnTo>
                <a:lnTo>
                  <a:pt x="357593" y="90728"/>
                </a:lnTo>
                <a:lnTo>
                  <a:pt x="361175" y="92798"/>
                </a:lnTo>
                <a:lnTo>
                  <a:pt x="361175" y="103174"/>
                </a:lnTo>
                <a:lnTo>
                  <a:pt x="356463" y="105257"/>
                </a:lnTo>
                <a:lnTo>
                  <a:pt x="349478" y="105257"/>
                </a:lnTo>
                <a:lnTo>
                  <a:pt x="342887" y="104597"/>
                </a:lnTo>
                <a:lnTo>
                  <a:pt x="335927" y="102730"/>
                </a:lnTo>
                <a:lnTo>
                  <a:pt x="329031" y="99758"/>
                </a:lnTo>
                <a:lnTo>
                  <a:pt x="322668" y="95821"/>
                </a:lnTo>
                <a:lnTo>
                  <a:pt x="322668" y="116763"/>
                </a:lnTo>
                <a:lnTo>
                  <a:pt x="328371" y="119659"/>
                </a:lnTo>
                <a:lnTo>
                  <a:pt x="335076" y="121793"/>
                </a:lnTo>
                <a:lnTo>
                  <a:pt x="342404" y="123113"/>
                </a:lnTo>
                <a:lnTo>
                  <a:pt x="350037" y="123571"/>
                </a:lnTo>
                <a:lnTo>
                  <a:pt x="363537" y="121983"/>
                </a:lnTo>
                <a:lnTo>
                  <a:pt x="374103" y="117119"/>
                </a:lnTo>
                <a:lnTo>
                  <a:pt x="380987" y="108826"/>
                </a:lnTo>
                <a:lnTo>
                  <a:pt x="381723" y="105257"/>
                </a:lnTo>
                <a:lnTo>
                  <a:pt x="383451" y="96939"/>
                </a:lnTo>
                <a:close/>
              </a:path>
              <a:path w="652780" h="125094">
                <a:moveTo>
                  <a:pt x="415899" y="38227"/>
                </a:moveTo>
                <a:lnTo>
                  <a:pt x="393192" y="38227"/>
                </a:lnTo>
                <a:lnTo>
                  <a:pt x="393192" y="122618"/>
                </a:lnTo>
                <a:lnTo>
                  <a:pt x="415899" y="122618"/>
                </a:lnTo>
                <a:lnTo>
                  <a:pt x="415899" y="38227"/>
                </a:lnTo>
                <a:close/>
              </a:path>
              <a:path w="652780" h="125094">
                <a:moveTo>
                  <a:pt x="415899" y="9626"/>
                </a:moveTo>
                <a:lnTo>
                  <a:pt x="410819" y="4546"/>
                </a:lnTo>
                <a:lnTo>
                  <a:pt x="398272" y="4546"/>
                </a:lnTo>
                <a:lnTo>
                  <a:pt x="393192" y="9626"/>
                </a:lnTo>
                <a:lnTo>
                  <a:pt x="393192" y="22161"/>
                </a:lnTo>
                <a:lnTo>
                  <a:pt x="398272" y="27241"/>
                </a:lnTo>
                <a:lnTo>
                  <a:pt x="410819" y="27241"/>
                </a:lnTo>
                <a:lnTo>
                  <a:pt x="415899" y="22161"/>
                </a:lnTo>
                <a:lnTo>
                  <a:pt x="415899" y="9626"/>
                </a:lnTo>
                <a:close/>
              </a:path>
              <a:path w="652780" h="125094">
                <a:moveTo>
                  <a:pt x="554710" y="69049"/>
                </a:moveTo>
                <a:lnTo>
                  <a:pt x="552869" y="56591"/>
                </a:lnTo>
                <a:lnTo>
                  <a:pt x="552424" y="53555"/>
                </a:lnTo>
                <a:lnTo>
                  <a:pt x="545884" y="43561"/>
                </a:lnTo>
                <a:lnTo>
                  <a:pt x="545211" y="43205"/>
                </a:lnTo>
                <a:lnTo>
                  <a:pt x="535609" y="38188"/>
                </a:lnTo>
                <a:lnTo>
                  <a:pt x="522071" y="36601"/>
                </a:lnTo>
                <a:lnTo>
                  <a:pt x="513511" y="37147"/>
                </a:lnTo>
                <a:lnTo>
                  <a:pt x="506056" y="38620"/>
                </a:lnTo>
                <a:lnTo>
                  <a:pt x="499491" y="40728"/>
                </a:lnTo>
                <a:lnTo>
                  <a:pt x="493585" y="43205"/>
                </a:lnTo>
                <a:lnTo>
                  <a:pt x="488492" y="39052"/>
                </a:lnTo>
                <a:lnTo>
                  <a:pt x="480199" y="36601"/>
                </a:lnTo>
                <a:lnTo>
                  <a:pt x="470382" y="36601"/>
                </a:lnTo>
                <a:lnTo>
                  <a:pt x="460844" y="37109"/>
                </a:lnTo>
                <a:lnTo>
                  <a:pt x="451142" y="38569"/>
                </a:lnTo>
                <a:lnTo>
                  <a:pt x="441566" y="40894"/>
                </a:lnTo>
                <a:lnTo>
                  <a:pt x="432473" y="43954"/>
                </a:lnTo>
                <a:lnTo>
                  <a:pt x="432473" y="122618"/>
                </a:lnTo>
                <a:lnTo>
                  <a:pt x="455104" y="122618"/>
                </a:lnTo>
                <a:lnTo>
                  <a:pt x="455104" y="58674"/>
                </a:lnTo>
                <a:lnTo>
                  <a:pt x="459638" y="57353"/>
                </a:lnTo>
                <a:lnTo>
                  <a:pt x="463778" y="56591"/>
                </a:lnTo>
                <a:lnTo>
                  <a:pt x="477939" y="56591"/>
                </a:lnTo>
                <a:lnTo>
                  <a:pt x="482079" y="61125"/>
                </a:lnTo>
                <a:lnTo>
                  <a:pt x="482079" y="122618"/>
                </a:lnTo>
                <a:lnTo>
                  <a:pt x="504913" y="122618"/>
                </a:lnTo>
                <a:lnTo>
                  <a:pt x="504913" y="64516"/>
                </a:lnTo>
                <a:lnTo>
                  <a:pt x="503974" y="61683"/>
                </a:lnTo>
                <a:lnTo>
                  <a:pt x="503212" y="59804"/>
                </a:lnTo>
                <a:lnTo>
                  <a:pt x="506984" y="57912"/>
                </a:lnTo>
                <a:lnTo>
                  <a:pt x="513029" y="56591"/>
                </a:lnTo>
                <a:lnTo>
                  <a:pt x="527926" y="56591"/>
                </a:lnTo>
                <a:lnTo>
                  <a:pt x="531888" y="61125"/>
                </a:lnTo>
                <a:lnTo>
                  <a:pt x="531888" y="122618"/>
                </a:lnTo>
                <a:lnTo>
                  <a:pt x="554710" y="122618"/>
                </a:lnTo>
                <a:lnTo>
                  <a:pt x="554710" y="69049"/>
                </a:lnTo>
                <a:close/>
              </a:path>
              <a:path w="652780" h="125094">
                <a:moveTo>
                  <a:pt x="652183" y="80518"/>
                </a:moveTo>
                <a:lnTo>
                  <a:pt x="648804" y="62572"/>
                </a:lnTo>
                <a:lnTo>
                  <a:pt x="644512" y="56172"/>
                </a:lnTo>
                <a:lnTo>
                  <a:pt x="639508" y="48691"/>
                </a:lnTo>
                <a:lnTo>
                  <a:pt x="629145" y="42062"/>
                </a:lnTo>
                <a:lnTo>
                  <a:pt x="629145" y="80518"/>
                </a:lnTo>
                <a:lnTo>
                  <a:pt x="627557" y="90690"/>
                </a:lnTo>
                <a:lnTo>
                  <a:pt x="623163" y="98361"/>
                </a:lnTo>
                <a:lnTo>
                  <a:pt x="616470" y="103187"/>
                </a:lnTo>
                <a:lnTo>
                  <a:pt x="607999" y="104876"/>
                </a:lnTo>
                <a:lnTo>
                  <a:pt x="599516" y="103187"/>
                </a:lnTo>
                <a:lnTo>
                  <a:pt x="592823" y="98361"/>
                </a:lnTo>
                <a:lnTo>
                  <a:pt x="588429" y="90690"/>
                </a:lnTo>
                <a:lnTo>
                  <a:pt x="586854" y="80518"/>
                </a:lnTo>
                <a:lnTo>
                  <a:pt x="588429" y="70345"/>
                </a:lnTo>
                <a:lnTo>
                  <a:pt x="592823" y="62674"/>
                </a:lnTo>
                <a:lnTo>
                  <a:pt x="599516" y="57848"/>
                </a:lnTo>
                <a:lnTo>
                  <a:pt x="607999" y="56172"/>
                </a:lnTo>
                <a:lnTo>
                  <a:pt x="616470" y="57848"/>
                </a:lnTo>
                <a:lnTo>
                  <a:pt x="623163" y="62674"/>
                </a:lnTo>
                <a:lnTo>
                  <a:pt x="627557" y="70345"/>
                </a:lnTo>
                <a:lnTo>
                  <a:pt x="629145" y="80518"/>
                </a:lnTo>
                <a:lnTo>
                  <a:pt x="629145" y="42062"/>
                </a:lnTo>
                <a:lnTo>
                  <a:pt x="625487" y="39712"/>
                </a:lnTo>
                <a:lnTo>
                  <a:pt x="607999" y="36537"/>
                </a:lnTo>
                <a:lnTo>
                  <a:pt x="590524" y="39712"/>
                </a:lnTo>
                <a:lnTo>
                  <a:pt x="576580" y="48691"/>
                </a:lnTo>
                <a:lnTo>
                  <a:pt x="567347" y="62572"/>
                </a:lnTo>
                <a:lnTo>
                  <a:pt x="564007" y="80518"/>
                </a:lnTo>
                <a:lnTo>
                  <a:pt x="567347" y="98463"/>
                </a:lnTo>
                <a:lnTo>
                  <a:pt x="576580" y="112356"/>
                </a:lnTo>
                <a:lnTo>
                  <a:pt x="590524" y="121323"/>
                </a:lnTo>
                <a:lnTo>
                  <a:pt x="607999" y="124510"/>
                </a:lnTo>
                <a:lnTo>
                  <a:pt x="625487" y="121323"/>
                </a:lnTo>
                <a:lnTo>
                  <a:pt x="639508" y="112356"/>
                </a:lnTo>
                <a:lnTo>
                  <a:pt x="644512" y="104876"/>
                </a:lnTo>
                <a:lnTo>
                  <a:pt x="648804" y="98463"/>
                </a:lnTo>
                <a:lnTo>
                  <a:pt x="652183" y="8051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2"/>
          <p:cNvSpPr/>
          <p:nvPr/>
        </p:nvSpPr>
        <p:spPr>
          <a:xfrm>
            <a:off x="5152886" y="2242232"/>
            <a:ext cx="1062628" cy="235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8862460" y="1201196"/>
            <a:ext cx="2001520" cy="4984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50" spc="-30" dirty="0">
                <a:solidFill>
                  <a:srgbClr val="21409A"/>
                </a:solidFill>
                <a:latin typeface="Montserrat"/>
                <a:cs typeface="Montserrat"/>
              </a:rPr>
              <a:t>Un </a:t>
            </a:r>
            <a:r>
              <a:rPr sz="1350" spc="10" dirty="0">
                <a:solidFill>
                  <a:srgbClr val="21409A"/>
                </a:solidFill>
                <a:latin typeface="Montserrat"/>
                <a:cs typeface="Montserrat"/>
              </a:rPr>
              <a:t>modèle</a:t>
            </a:r>
            <a:r>
              <a:rPr sz="1350" spc="60" dirty="0">
                <a:solidFill>
                  <a:srgbClr val="21409A"/>
                </a:solidFill>
                <a:latin typeface="Montserrat"/>
                <a:cs typeface="Montserrat"/>
              </a:rPr>
              <a:t> </a:t>
            </a:r>
            <a:r>
              <a:rPr sz="1350" spc="10" dirty="0">
                <a:solidFill>
                  <a:srgbClr val="21409A"/>
                </a:solidFill>
                <a:latin typeface="Montserrat"/>
                <a:cs typeface="Montserrat"/>
              </a:rPr>
              <a:t>centré</a:t>
            </a:r>
            <a:endParaRPr sz="135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dirty="0">
                <a:solidFill>
                  <a:srgbClr val="21409A"/>
                </a:solidFill>
                <a:latin typeface="Montserrat"/>
                <a:cs typeface="Montserrat"/>
              </a:rPr>
              <a:t>sur </a:t>
            </a:r>
            <a:r>
              <a:rPr sz="1350" spc="30" dirty="0">
                <a:solidFill>
                  <a:srgbClr val="21409A"/>
                </a:solidFill>
                <a:latin typeface="Montserrat"/>
                <a:cs typeface="Montserrat"/>
              </a:rPr>
              <a:t>3 </a:t>
            </a:r>
            <a:r>
              <a:rPr sz="1350" spc="25" dirty="0">
                <a:solidFill>
                  <a:srgbClr val="21409A"/>
                </a:solidFill>
                <a:latin typeface="Montserrat"/>
                <a:cs typeface="Montserrat"/>
              </a:rPr>
              <a:t>pôles </a:t>
            </a:r>
            <a:r>
              <a:rPr sz="1350" spc="15" dirty="0">
                <a:solidFill>
                  <a:srgbClr val="21409A"/>
                </a:solidFill>
                <a:latin typeface="Montserrat"/>
                <a:cs typeface="Montserrat"/>
              </a:rPr>
              <a:t>d’activités</a:t>
            </a:r>
            <a:r>
              <a:rPr sz="1350" spc="-5" dirty="0">
                <a:solidFill>
                  <a:srgbClr val="21409A"/>
                </a:solidFill>
                <a:latin typeface="Montserrat"/>
                <a:cs typeface="Montserrat"/>
              </a:rPr>
              <a:t> </a:t>
            </a:r>
            <a:r>
              <a:rPr sz="1350" spc="114" dirty="0">
                <a:solidFill>
                  <a:srgbClr val="21409A"/>
                </a:solidFill>
                <a:latin typeface="Montserrat"/>
                <a:cs typeface="Montserrat"/>
              </a:rPr>
              <a:t>:</a:t>
            </a:r>
            <a:endParaRPr sz="1350" dirty="0">
              <a:latin typeface="Montserrat"/>
              <a:cs typeface="Montserrat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7857891" y="1692717"/>
            <a:ext cx="1004569" cy="1004569"/>
          </a:xfrm>
          <a:custGeom>
            <a:avLst/>
            <a:gdLst/>
            <a:ahLst/>
            <a:cxnLst/>
            <a:rect l="l" t="t" r="r" b="b"/>
            <a:pathLst>
              <a:path w="1004570" h="1004570">
                <a:moveTo>
                  <a:pt x="502132" y="0"/>
                </a:moveTo>
                <a:lnTo>
                  <a:pt x="453774" y="2298"/>
                </a:lnTo>
                <a:lnTo>
                  <a:pt x="406716" y="9054"/>
                </a:lnTo>
                <a:lnTo>
                  <a:pt x="361169" y="20056"/>
                </a:lnTo>
                <a:lnTo>
                  <a:pt x="317343" y="35094"/>
                </a:lnTo>
                <a:lnTo>
                  <a:pt x="275450" y="53958"/>
                </a:lnTo>
                <a:lnTo>
                  <a:pt x="235698" y="76438"/>
                </a:lnTo>
                <a:lnTo>
                  <a:pt x="198299" y="102322"/>
                </a:lnTo>
                <a:lnTo>
                  <a:pt x="163463" y="131400"/>
                </a:lnTo>
                <a:lnTo>
                  <a:pt x="131400" y="163463"/>
                </a:lnTo>
                <a:lnTo>
                  <a:pt x="102322" y="198299"/>
                </a:lnTo>
                <a:lnTo>
                  <a:pt x="76438" y="235698"/>
                </a:lnTo>
                <a:lnTo>
                  <a:pt x="53958" y="275450"/>
                </a:lnTo>
                <a:lnTo>
                  <a:pt x="35094" y="317343"/>
                </a:lnTo>
                <a:lnTo>
                  <a:pt x="20056" y="361169"/>
                </a:lnTo>
                <a:lnTo>
                  <a:pt x="9054" y="406716"/>
                </a:lnTo>
                <a:lnTo>
                  <a:pt x="2298" y="453774"/>
                </a:lnTo>
                <a:lnTo>
                  <a:pt x="0" y="502132"/>
                </a:lnTo>
                <a:lnTo>
                  <a:pt x="2298" y="550490"/>
                </a:lnTo>
                <a:lnTo>
                  <a:pt x="9054" y="597548"/>
                </a:lnTo>
                <a:lnTo>
                  <a:pt x="20056" y="643095"/>
                </a:lnTo>
                <a:lnTo>
                  <a:pt x="35094" y="686921"/>
                </a:lnTo>
                <a:lnTo>
                  <a:pt x="53958" y="728815"/>
                </a:lnTo>
                <a:lnTo>
                  <a:pt x="76438" y="768566"/>
                </a:lnTo>
                <a:lnTo>
                  <a:pt x="102322" y="805965"/>
                </a:lnTo>
                <a:lnTo>
                  <a:pt x="131400" y="840801"/>
                </a:lnTo>
                <a:lnTo>
                  <a:pt x="163463" y="872864"/>
                </a:lnTo>
                <a:lnTo>
                  <a:pt x="198299" y="901942"/>
                </a:lnTo>
                <a:lnTo>
                  <a:pt x="235698" y="927826"/>
                </a:lnTo>
                <a:lnTo>
                  <a:pt x="275450" y="950306"/>
                </a:lnTo>
                <a:lnTo>
                  <a:pt x="317343" y="969170"/>
                </a:lnTo>
                <a:lnTo>
                  <a:pt x="361169" y="984208"/>
                </a:lnTo>
                <a:lnTo>
                  <a:pt x="406716" y="995210"/>
                </a:lnTo>
                <a:lnTo>
                  <a:pt x="453774" y="1001966"/>
                </a:lnTo>
                <a:lnTo>
                  <a:pt x="502132" y="1004265"/>
                </a:lnTo>
                <a:lnTo>
                  <a:pt x="550490" y="1001966"/>
                </a:lnTo>
                <a:lnTo>
                  <a:pt x="597548" y="995210"/>
                </a:lnTo>
                <a:lnTo>
                  <a:pt x="643095" y="984208"/>
                </a:lnTo>
                <a:lnTo>
                  <a:pt x="686921" y="969170"/>
                </a:lnTo>
                <a:lnTo>
                  <a:pt x="728815" y="950306"/>
                </a:lnTo>
                <a:lnTo>
                  <a:pt x="768566" y="927826"/>
                </a:lnTo>
                <a:lnTo>
                  <a:pt x="805965" y="901942"/>
                </a:lnTo>
                <a:lnTo>
                  <a:pt x="840801" y="872864"/>
                </a:lnTo>
                <a:lnTo>
                  <a:pt x="872864" y="840801"/>
                </a:lnTo>
                <a:lnTo>
                  <a:pt x="901942" y="805965"/>
                </a:lnTo>
                <a:lnTo>
                  <a:pt x="927826" y="768566"/>
                </a:lnTo>
                <a:lnTo>
                  <a:pt x="950306" y="728815"/>
                </a:lnTo>
                <a:lnTo>
                  <a:pt x="969170" y="686921"/>
                </a:lnTo>
                <a:lnTo>
                  <a:pt x="984208" y="643095"/>
                </a:lnTo>
                <a:lnTo>
                  <a:pt x="995210" y="597548"/>
                </a:lnTo>
                <a:lnTo>
                  <a:pt x="1001966" y="550490"/>
                </a:lnTo>
                <a:lnTo>
                  <a:pt x="1004265" y="502132"/>
                </a:lnTo>
                <a:lnTo>
                  <a:pt x="1001966" y="453774"/>
                </a:lnTo>
                <a:lnTo>
                  <a:pt x="995210" y="406716"/>
                </a:lnTo>
                <a:lnTo>
                  <a:pt x="984208" y="361169"/>
                </a:lnTo>
                <a:lnTo>
                  <a:pt x="969170" y="317343"/>
                </a:lnTo>
                <a:lnTo>
                  <a:pt x="950306" y="275450"/>
                </a:lnTo>
                <a:lnTo>
                  <a:pt x="927826" y="235698"/>
                </a:lnTo>
                <a:lnTo>
                  <a:pt x="901942" y="198299"/>
                </a:lnTo>
                <a:lnTo>
                  <a:pt x="872864" y="163463"/>
                </a:lnTo>
                <a:lnTo>
                  <a:pt x="840801" y="131400"/>
                </a:lnTo>
                <a:lnTo>
                  <a:pt x="805965" y="102322"/>
                </a:lnTo>
                <a:lnTo>
                  <a:pt x="768566" y="76438"/>
                </a:lnTo>
                <a:lnTo>
                  <a:pt x="728815" y="53958"/>
                </a:lnTo>
                <a:lnTo>
                  <a:pt x="686921" y="35094"/>
                </a:lnTo>
                <a:lnTo>
                  <a:pt x="643095" y="20056"/>
                </a:lnTo>
                <a:lnTo>
                  <a:pt x="597548" y="9054"/>
                </a:lnTo>
                <a:lnTo>
                  <a:pt x="550490" y="2298"/>
                </a:lnTo>
                <a:lnTo>
                  <a:pt x="50213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/>
          <p:nvPr/>
        </p:nvSpPr>
        <p:spPr>
          <a:xfrm>
            <a:off x="9181821" y="1692717"/>
            <a:ext cx="1004569" cy="1004569"/>
          </a:xfrm>
          <a:custGeom>
            <a:avLst/>
            <a:gdLst/>
            <a:ahLst/>
            <a:cxnLst/>
            <a:rect l="l" t="t" r="r" b="b"/>
            <a:pathLst>
              <a:path w="1004570" h="1004570">
                <a:moveTo>
                  <a:pt x="502132" y="0"/>
                </a:moveTo>
                <a:lnTo>
                  <a:pt x="453774" y="2298"/>
                </a:lnTo>
                <a:lnTo>
                  <a:pt x="406716" y="9054"/>
                </a:lnTo>
                <a:lnTo>
                  <a:pt x="361169" y="20056"/>
                </a:lnTo>
                <a:lnTo>
                  <a:pt x="317343" y="35094"/>
                </a:lnTo>
                <a:lnTo>
                  <a:pt x="275450" y="53958"/>
                </a:lnTo>
                <a:lnTo>
                  <a:pt x="235698" y="76438"/>
                </a:lnTo>
                <a:lnTo>
                  <a:pt x="198299" y="102322"/>
                </a:lnTo>
                <a:lnTo>
                  <a:pt x="163463" y="131400"/>
                </a:lnTo>
                <a:lnTo>
                  <a:pt x="131400" y="163463"/>
                </a:lnTo>
                <a:lnTo>
                  <a:pt x="102322" y="198299"/>
                </a:lnTo>
                <a:lnTo>
                  <a:pt x="76438" y="235698"/>
                </a:lnTo>
                <a:lnTo>
                  <a:pt x="53958" y="275450"/>
                </a:lnTo>
                <a:lnTo>
                  <a:pt x="35094" y="317343"/>
                </a:lnTo>
                <a:lnTo>
                  <a:pt x="20056" y="361169"/>
                </a:lnTo>
                <a:lnTo>
                  <a:pt x="9054" y="406716"/>
                </a:lnTo>
                <a:lnTo>
                  <a:pt x="2298" y="453774"/>
                </a:lnTo>
                <a:lnTo>
                  <a:pt x="0" y="502132"/>
                </a:lnTo>
                <a:lnTo>
                  <a:pt x="2298" y="550490"/>
                </a:lnTo>
                <a:lnTo>
                  <a:pt x="9054" y="597548"/>
                </a:lnTo>
                <a:lnTo>
                  <a:pt x="20056" y="643095"/>
                </a:lnTo>
                <a:lnTo>
                  <a:pt x="35094" y="686921"/>
                </a:lnTo>
                <a:lnTo>
                  <a:pt x="53958" y="728815"/>
                </a:lnTo>
                <a:lnTo>
                  <a:pt x="76438" y="768566"/>
                </a:lnTo>
                <a:lnTo>
                  <a:pt x="102322" y="805965"/>
                </a:lnTo>
                <a:lnTo>
                  <a:pt x="131400" y="840801"/>
                </a:lnTo>
                <a:lnTo>
                  <a:pt x="163463" y="872864"/>
                </a:lnTo>
                <a:lnTo>
                  <a:pt x="198299" y="901942"/>
                </a:lnTo>
                <a:lnTo>
                  <a:pt x="235698" y="927826"/>
                </a:lnTo>
                <a:lnTo>
                  <a:pt x="275450" y="950306"/>
                </a:lnTo>
                <a:lnTo>
                  <a:pt x="317343" y="969170"/>
                </a:lnTo>
                <a:lnTo>
                  <a:pt x="361169" y="984208"/>
                </a:lnTo>
                <a:lnTo>
                  <a:pt x="406716" y="995210"/>
                </a:lnTo>
                <a:lnTo>
                  <a:pt x="453774" y="1001966"/>
                </a:lnTo>
                <a:lnTo>
                  <a:pt x="502132" y="1004265"/>
                </a:lnTo>
                <a:lnTo>
                  <a:pt x="550490" y="1001966"/>
                </a:lnTo>
                <a:lnTo>
                  <a:pt x="597548" y="995210"/>
                </a:lnTo>
                <a:lnTo>
                  <a:pt x="643095" y="984208"/>
                </a:lnTo>
                <a:lnTo>
                  <a:pt x="686921" y="969170"/>
                </a:lnTo>
                <a:lnTo>
                  <a:pt x="728815" y="950306"/>
                </a:lnTo>
                <a:lnTo>
                  <a:pt x="768566" y="927826"/>
                </a:lnTo>
                <a:lnTo>
                  <a:pt x="805965" y="901942"/>
                </a:lnTo>
                <a:lnTo>
                  <a:pt x="840801" y="872864"/>
                </a:lnTo>
                <a:lnTo>
                  <a:pt x="872864" y="840801"/>
                </a:lnTo>
                <a:lnTo>
                  <a:pt x="901942" y="805965"/>
                </a:lnTo>
                <a:lnTo>
                  <a:pt x="927826" y="768566"/>
                </a:lnTo>
                <a:lnTo>
                  <a:pt x="950306" y="728815"/>
                </a:lnTo>
                <a:lnTo>
                  <a:pt x="969170" y="686921"/>
                </a:lnTo>
                <a:lnTo>
                  <a:pt x="984208" y="643095"/>
                </a:lnTo>
                <a:lnTo>
                  <a:pt x="995210" y="597548"/>
                </a:lnTo>
                <a:lnTo>
                  <a:pt x="1001966" y="550490"/>
                </a:lnTo>
                <a:lnTo>
                  <a:pt x="1004265" y="502132"/>
                </a:lnTo>
                <a:lnTo>
                  <a:pt x="1001966" y="453774"/>
                </a:lnTo>
                <a:lnTo>
                  <a:pt x="995210" y="406716"/>
                </a:lnTo>
                <a:lnTo>
                  <a:pt x="984208" y="361169"/>
                </a:lnTo>
                <a:lnTo>
                  <a:pt x="969170" y="317343"/>
                </a:lnTo>
                <a:lnTo>
                  <a:pt x="950306" y="275450"/>
                </a:lnTo>
                <a:lnTo>
                  <a:pt x="927826" y="235698"/>
                </a:lnTo>
                <a:lnTo>
                  <a:pt x="901942" y="198299"/>
                </a:lnTo>
                <a:lnTo>
                  <a:pt x="872864" y="163463"/>
                </a:lnTo>
                <a:lnTo>
                  <a:pt x="840801" y="131400"/>
                </a:lnTo>
                <a:lnTo>
                  <a:pt x="805965" y="102322"/>
                </a:lnTo>
                <a:lnTo>
                  <a:pt x="768566" y="76438"/>
                </a:lnTo>
                <a:lnTo>
                  <a:pt x="728815" y="53958"/>
                </a:lnTo>
                <a:lnTo>
                  <a:pt x="686921" y="35094"/>
                </a:lnTo>
                <a:lnTo>
                  <a:pt x="643095" y="20056"/>
                </a:lnTo>
                <a:lnTo>
                  <a:pt x="597548" y="9054"/>
                </a:lnTo>
                <a:lnTo>
                  <a:pt x="550490" y="2298"/>
                </a:lnTo>
                <a:lnTo>
                  <a:pt x="502132" y="0"/>
                </a:lnTo>
                <a:close/>
              </a:path>
            </a:pathLst>
          </a:custGeom>
          <a:solidFill>
            <a:srgbClr val="4C8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>
            <a:off x="10505752" y="1692717"/>
            <a:ext cx="1004569" cy="1004569"/>
          </a:xfrm>
          <a:custGeom>
            <a:avLst/>
            <a:gdLst/>
            <a:ahLst/>
            <a:cxnLst/>
            <a:rect l="l" t="t" r="r" b="b"/>
            <a:pathLst>
              <a:path w="1004569" h="1004570">
                <a:moveTo>
                  <a:pt x="502132" y="0"/>
                </a:moveTo>
                <a:lnTo>
                  <a:pt x="453774" y="2298"/>
                </a:lnTo>
                <a:lnTo>
                  <a:pt x="406716" y="9054"/>
                </a:lnTo>
                <a:lnTo>
                  <a:pt x="361169" y="20056"/>
                </a:lnTo>
                <a:lnTo>
                  <a:pt x="317343" y="35094"/>
                </a:lnTo>
                <a:lnTo>
                  <a:pt x="275450" y="53958"/>
                </a:lnTo>
                <a:lnTo>
                  <a:pt x="235698" y="76438"/>
                </a:lnTo>
                <a:lnTo>
                  <a:pt x="198299" y="102322"/>
                </a:lnTo>
                <a:lnTo>
                  <a:pt x="163463" y="131400"/>
                </a:lnTo>
                <a:lnTo>
                  <a:pt x="131400" y="163463"/>
                </a:lnTo>
                <a:lnTo>
                  <a:pt x="102322" y="198299"/>
                </a:lnTo>
                <a:lnTo>
                  <a:pt x="76438" y="235698"/>
                </a:lnTo>
                <a:lnTo>
                  <a:pt x="53958" y="275450"/>
                </a:lnTo>
                <a:lnTo>
                  <a:pt x="35094" y="317343"/>
                </a:lnTo>
                <a:lnTo>
                  <a:pt x="20056" y="361169"/>
                </a:lnTo>
                <a:lnTo>
                  <a:pt x="9054" y="406716"/>
                </a:lnTo>
                <a:lnTo>
                  <a:pt x="2298" y="453774"/>
                </a:lnTo>
                <a:lnTo>
                  <a:pt x="0" y="502132"/>
                </a:lnTo>
                <a:lnTo>
                  <a:pt x="2298" y="550490"/>
                </a:lnTo>
                <a:lnTo>
                  <a:pt x="9054" y="597548"/>
                </a:lnTo>
                <a:lnTo>
                  <a:pt x="20056" y="643095"/>
                </a:lnTo>
                <a:lnTo>
                  <a:pt x="35094" y="686921"/>
                </a:lnTo>
                <a:lnTo>
                  <a:pt x="53958" y="728815"/>
                </a:lnTo>
                <a:lnTo>
                  <a:pt x="76438" y="768566"/>
                </a:lnTo>
                <a:lnTo>
                  <a:pt x="102322" y="805965"/>
                </a:lnTo>
                <a:lnTo>
                  <a:pt x="131400" y="840801"/>
                </a:lnTo>
                <a:lnTo>
                  <a:pt x="163463" y="872864"/>
                </a:lnTo>
                <a:lnTo>
                  <a:pt x="198299" y="901942"/>
                </a:lnTo>
                <a:lnTo>
                  <a:pt x="235698" y="927826"/>
                </a:lnTo>
                <a:lnTo>
                  <a:pt x="275450" y="950306"/>
                </a:lnTo>
                <a:lnTo>
                  <a:pt x="317343" y="969170"/>
                </a:lnTo>
                <a:lnTo>
                  <a:pt x="361169" y="984208"/>
                </a:lnTo>
                <a:lnTo>
                  <a:pt x="406716" y="995210"/>
                </a:lnTo>
                <a:lnTo>
                  <a:pt x="453774" y="1001966"/>
                </a:lnTo>
                <a:lnTo>
                  <a:pt x="502132" y="1004265"/>
                </a:lnTo>
                <a:lnTo>
                  <a:pt x="550490" y="1001966"/>
                </a:lnTo>
                <a:lnTo>
                  <a:pt x="597548" y="995210"/>
                </a:lnTo>
                <a:lnTo>
                  <a:pt x="643095" y="984208"/>
                </a:lnTo>
                <a:lnTo>
                  <a:pt x="686921" y="969170"/>
                </a:lnTo>
                <a:lnTo>
                  <a:pt x="728815" y="950306"/>
                </a:lnTo>
                <a:lnTo>
                  <a:pt x="768566" y="927826"/>
                </a:lnTo>
                <a:lnTo>
                  <a:pt x="805965" y="901942"/>
                </a:lnTo>
                <a:lnTo>
                  <a:pt x="840801" y="872864"/>
                </a:lnTo>
                <a:lnTo>
                  <a:pt x="872864" y="840801"/>
                </a:lnTo>
                <a:lnTo>
                  <a:pt x="901942" y="805965"/>
                </a:lnTo>
                <a:lnTo>
                  <a:pt x="927826" y="768566"/>
                </a:lnTo>
                <a:lnTo>
                  <a:pt x="950306" y="728815"/>
                </a:lnTo>
                <a:lnTo>
                  <a:pt x="969170" y="686921"/>
                </a:lnTo>
                <a:lnTo>
                  <a:pt x="984208" y="643095"/>
                </a:lnTo>
                <a:lnTo>
                  <a:pt x="995210" y="597548"/>
                </a:lnTo>
                <a:lnTo>
                  <a:pt x="1001966" y="550490"/>
                </a:lnTo>
                <a:lnTo>
                  <a:pt x="1004265" y="502132"/>
                </a:lnTo>
                <a:lnTo>
                  <a:pt x="1001966" y="453774"/>
                </a:lnTo>
                <a:lnTo>
                  <a:pt x="995210" y="406716"/>
                </a:lnTo>
                <a:lnTo>
                  <a:pt x="984208" y="361169"/>
                </a:lnTo>
                <a:lnTo>
                  <a:pt x="969170" y="317343"/>
                </a:lnTo>
                <a:lnTo>
                  <a:pt x="950306" y="275450"/>
                </a:lnTo>
                <a:lnTo>
                  <a:pt x="927826" y="235698"/>
                </a:lnTo>
                <a:lnTo>
                  <a:pt x="901942" y="198299"/>
                </a:lnTo>
                <a:lnTo>
                  <a:pt x="872864" y="163463"/>
                </a:lnTo>
                <a:lnTo>
                  <a:pt x="840801" y="131400"/>
                </a:lnTo>
                <a:lnTo>
                  <a:pt x="805965" y="102322"/>
                </a:lnTo>
                <a:lnTo>
                  <a:pt x="768566" y="76438"/>
                </a:lnTo>
                <a:lnTo>
                  <a:pt x="728815" y="53958"/>
                </a:lnTo>
                <a:lnTo>
                  <a:pt x="686921" y="35094"/>
                </a:lnTo>
                <a:lnTo>
                  <a:pt x="643095" y="20056"/>
                </a:lnTo>
                <a:lnTo>
                  <a:pt x="597548" y="9054"/>
                </a:lnTo>
                <a:lnTo>
                  <a:pt x="550490" y="2298"/>
                </a:lnTo>
                <a:lnTo>
                  <a:pt x="50213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/>
          <p:cNvSpPr txBox="1"/>
          <p:nvPr/>
        </p:nvSpPr>
        <p:spPr>
          <a:xfrm>
            <a:off x="9238170" y="1946547"/>
            <a:ext cx="869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1176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Montserrat ExtraBold"/>
                <a:cs typeface="Montserrat ExtraBold"/>
              </a:rPr>
              <a:t>S</a:t>
            </a:r>
            <a:r>
              <a:rPr sz="9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ERVICES  AU</a:t>
            </a:r>
            <a:endParaRPr sz="900">
              <a:latin typeface="Montserrat ExtraBold"/>
              <a:cs typeface="Montserrat ExtraBold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Montserrat ExtraBold"/>
                <a:cs typeface="Montserrat ExtraBold"/>
              </a:rPr>
              <a:t>E-COMMERCE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10593996" y="1956719"/>
            <a:ext cx="8274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Montserrat ExtraBold"/>
                <a:cs typeface="Montserrat ExtraBold"/>
              </a:rPr>
              <a:t>NOUVEAUX  SERVICES</a:t>
            </a:r>
            <a:r>
              <a:rPr sz="900" b="1" spc="-7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DE  </a:t>
            </a:r>
            <a:r>
              <a:rPr sz="900" b="1" spc="-5" dirty="0">
                <a:solidFill>
                  <a:srgbClr val="FFFFFF"/>
                </a:solidFill>
                <a:latin typeface="Montserrat ExtraBold"/>
                <a:cs typeface="Montserrat ExtraBold"/>
              </a:rPr>
              <a:t>PROXIMITÉ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931264" y="2016841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925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MÉTIERS  HISTORIQUES</a:t>
            </a:r>
            <a:endParaRPr sz="900" dirty="0">
              <a:latin typeface="Montserrat ExtraBold"/>
              <a:cs typeface="Montserrat Extra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959" y="3048448"/>
            <a:ext cx="10766895" cy="562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80010" lvl="0" indent="0" defTabSz="914400" eaLnBrk="1" fontAlgn="auto" latinLnBrk="0" hangingPunct="1">
              <a:lnSpc>
                <a:spcPct val="924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La Branche </a:t>
            </a:r>
            <a:r>
              <a:rPr kumimoji="0" lang="fr-FR" sz="1200" b="0" i="0" u="none" strike="noStrike" kern="0" cap="none" spc="1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Services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Courrier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Colis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de </a:t>
            </a:r>
            <a:r>
              <a:rPr kumimoji="0" lang="fr-FR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La </a:t>
            </a:r>
            <a:r>
              <a:rPr kumimoji="0" lang="fr-FR" sz="1200" b="0" i="0" u="none" strike="noStrike" kern="0" cap="none" spc="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Poste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travaille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avec </a:t>
            </a:r>
            <a:r>
              <a:rPr kumimoji="0" lang="fr-FR" sz="1200" b="0" i="0" u="none" strike="noStrike" kern="0" cap="none" spc="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toutes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les collectivités 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de </a:t>
            </a:r>
            <a:r>
              <a:rPr kumimoji="0" lang="fr-FR" sz="1200" b="0" i="0" u="none" strike="noStrike" kern="0" cap="none" spc="-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France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et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 ExtraBold"/>
                <a:cs typeface="Montserrat ExtraBold"/>
              </a:rPr>
              <a:t>400 000</a:t>
            </a:r>
            <a:r>
              <a:rPr kumimoji="0" lang="fr-FR" sz="1600" b="1" i="0" u="none" strike="noStrike" kern="0" cap="none" spc="-114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 ExtraBold"/>
                <a:cs typeface="Montserrat ExtraBold"/>
              </a:rPr>
              <a:t>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entreprises.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Montserrat ExtraBold"/>
              <a:cs typeface="Montserrat ExtraBold"/>
            </a:endParaRPr>
          </a:p>
          <a:p>
            <a:pPr marL="25400" marR="17780" lvl="0" indent="0" defTabSz="914400" eaLnBrk="1" fontAlgn="auto" latinLnBrk="0" hangingPunct="1">
              <a:lnSpc>
                <a:spcPct val="1181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-2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Dans </a:t>
            </a:r>
            <a:r>
              <a:rPr kumimoji="0" lang="fr-FR" sz="1200" b="0" i="0" u="none" strike="noStrike" kern="0" cap="none" spc="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les </a:t>
            </a:r>
            <a:r>
              <a:rPr kumimoji="0" lang="fr-FR" sz="1200" b="0" i="0" u="none" strike="noStrike" kern="0" cap="none" spc="-1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principaux </a:t>
            </a:r>
            <a:r>
              <a:rPr kumimoji="0" lang="fr-FR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secteurs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d’activités </a:t>
            </a:r>
            <a:r>
              <a:rPr kumimoji="0" lang="fr-FR" sz="1200" b="0" i="0" u="none" strike="noStrike" kern="0" cap="none" spc="-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suivants </a:t>
            </a:r>
            <a:r>
              <a:rPr kumimoji="0" lang="fr-FR" sz="1200" b="0" i="0" u="none" strike="noStrike" kern="0" cap="none" spc="9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: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Banque/Assurance, </a:t>
            </a:r>
            <a:r>
              <a:rPr kumimoji="0" lang="fr-FR" sz="1200" b="0" i="0" u="none" strike="noStrike" kern="0" cap="none" spc="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Service </a:t>
            </a:r>
            <a:r>
              <a:rPr kumimoji="0" lang="fr-FR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Public,  Commerce Industrie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et</a:t>
            </a:r>
            <a:r>
              <a:rPr kumimoji="0" lang="fr-FR" sz="1200" b="0" i="0" u="none" strike="noStrike" kern="0" cap="none" spc="35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 </a:t>
            </a:r>
            <a:r>
              <a:rPr kumimoji="0" lang="fr-FR" sz="1200" b="0" i="0" u="none" strike="noStrike" kern="0" cap="none" spc="1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</a:rPr>
              <a:t>Utilities.</a:t>
            </a:r>
            <a:endParaRPr kumimoji="0" lang="fr-FR" sz="1200" b="0" i="0" u="none" strike="noStrike" kern="0" cap="none" spc="1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581667" y="3749049"/>
            <a:ext cx="11160000" cy="2262962"/>
          </a:xfrm>
        </p:spPr>
        <p:txBody>
          <a:bodyPr/>
          <a:lstStyle/>
          <a:p>
            <a:pPr marL="1632585" lvl="0"/>
            <a:r>
              <a:rPr lang="fr-FR" sz="1600" b="1" kern="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2 500 </a:t>
            </a:r>
            <a:r>
              <a:rPr lang="fr-FR" sz="1200" kern="0" spc="15" dirty="0">
                <a:solidFill>
                  <a:srgbClr val="6D6E71"/>
                </a:solidFill>
                <a:latin typeface="Montserrat"/>
              </a:rPr>
              <a:t>sites </a:t>
            </a:r>
            <a:r>
              <a:rPr lang="fr-FR" sz="1200" kern="0" spc="-15" dirty="0">
                <a:solidFill>
                  <a:srgbClr val="6D6E71"/>
                </a:solidFill>
                <a:latin typeface="Montserrat"/>
              </a:rPr>
              <a:t>en</a:t>
            </a:r>
            <a:r>
              <a:rPr lang="fr-FR" sz="1200" kern="0" spc="-10" dirty="0">
                <a:solidFill>
                  <a:srgbClr val="6D6E71"/>
                </a:solidFill>
                <a:latin typeface="Montserrat"/>
              </a:rPr>
              <a:t> France</a:t>
            </a:r>
            <a:endParaRPr lang="fr-FR" sz="1600" kern="0" dirty="0">
              <a:solidFill>
                <a:srgbClr val="6D6E71"/>
              </a:solidFill>
              <a:latin typeface="Montserrat ExtraBold"/>
              <a:cs typeface="Montserrat ExtraBold"/>
            </a:endParaRPr>
          </a:p>
          <a:p>
            <a:pPr marL="1632585" lvl="0">
              <a:spcBef>
                <a:spcPts val="80"/>
              </a:spcBef>
            </a:pP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65 000 </a:t>
            </a:r>
            <a:r>
              <a:rPr lang="fr-FR" sz="1200" kern="0" spc="5" dirty="0">
                <a:solidFill>
                  <a:srgbClr val="6D6E71"/>
                </a:solidFill>
                <a:latin typeface="Montserrat"/>
              </a:rPr>
              <a:t>véhicules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dont </a:t>
            </a:r>
            <a:r>
              <a:rPr lang="fr-FR" sz="1600" b="1" kern="0" spc="-10" dirty="0">
                <a:solidFill>
                  <a:srgbClr val="034EA2"/>
                </a:solidFill>
                <a:latin typeface="Montserrat ExtraBold"/>
                <a:cs typeface="Montserrat ExtraBold"/>
              </a:rPr>
              <a:t>35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000 </a:t>
            </a:r>
            <a:r>
              <a:rPr lang="fr-FR" sz="1200" kern="0" spc="5" dirty="0">
                <a:solidFill>
                  <a:srgbClr val="6D6E71"/>
                </a:solidFill>
                <a:latin typeface="Montserrat"/>
              </a:rPr>
              <a:t>véhicules</a:t>
            </a:r>
            <a:r>
              <a:rPr lang="fr-FR" sz="1200" kern="0" spc="-130" dirty="0">
                <a:solidFill>
                  <a:srgbClr val="6D6E71"/>
                </a:solidFill>
                <a:latin typeface="Montserrat"/>
              </a:rPr>
              <a:t> </a:t>
            </a:r>
            <a:r>
              <a:rPr lang="fr-FR" sz="1200" kern="0" spc="5" dirty="0">
                <a:solidFill>
                  <a:srgbClr val="6D6E71"/>
                </a:solidFill>
                <a:latin typeface="Montserrat"/>
              </a:rPr>
              <a:t>électriques</a:t>
            </a:r>
            <a:endParaRPr lang="fr-FR" sz="1600" kern="0" dirty="0">
              <a:solidFill>
                <a:srgbClr val="6D6E71"/>
              </a:solidFill>
              <a:latin typeface="Montserrat ExtraBold"/>
              <a:cs typeface="Montserrat ExtraBold"/>
            </a:endParaRPr>
          </a:p>
          <a:p>
            <a:pPr marL="1632585" lvl="0">
              <a:spcBef>
                <a:spcPts val="80"/>
              </a:spcBef>
            </a:pPr>
            <a:r>
              <a:rPr lang="fr-FR" sz="1600" b="1" kern="0" spc="-10" dirty="0">
                <a:solidFill>
                  <a:srgbClr val="034EA2"/>
                </a:solidFill>
                <a:latin typeface="Montserrat ExtraBold"/>
                <a:cs typeface="Montserrat ExtraBold"/>
              </a:rPr>
              <a:t>92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000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smartphones</a:t>
            </a:r>
            <a:r>
              <a:rPr lang="fr-FR" sz="1200" kern="0" spc="-125" dirty="0">
                <a:solidFill>
                  <a:srgbClr val="6D6E71"/>
                </a:solidFill>
                <a:latin typeface="Montserrat"/>
              </a:rPr>
              <a:t> </a:t>
            </a:r>
            <a:r>
              <a:rPr lang="fr-FR" sz="1200" kern="0" dirty="0" err="1">
                <a:solidFill>
                  <a:srgbClr val="6D6E71"/>
                </a:solidFill>
                <a:latin typeface="Montserrat"/>
              </a:rPr>
              <a:t>Facteo</a:t>
            </a:r>
            <a:endParaRPr lang="fr-FR" sz="1600" kern="0" dirty="0">
              <a:solidFill>
                <a:srgbClr val="6D6E71"/>
              </a:solidFill>
              <a:latin typeface="Montserrat ExtraBold"/>
              <a:cs typeface="Montserrat ExtraBold"/>
            </a:endParaRPr>
          </a:p>
          <a:p>
            <a:pPr lvl="0">
              <a:spcBef>
                <a:spcPts val="40"/>
              </a:spcBef>
            </a:pPr>
            <a:endParaRPr lang="fr-FR" sz="2450" kern="0" dirty="0">
              <a:solidFill>
                <a:srgbClr val="6D6E71"/>
              </a:solidFill>
              <a:latin typeface="Montserrat"/>
            </a:endParaRPr>
          </a:p>
          <a:p>
            <a:pPr marL="386080" lvl="0"/>
            <a:r>
              <a:rPr lang="fr-FR" sz="1600" b="1" kern="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114 000 </a:t>
            </a:r>
            <a:r>
              <a:rPr lang="fr-FR" sz="1200" kern="0" spc="10" dirty="0">
                <a:solidFill>
                  <a:srgbClr val="6D6E71"/>
                </a:solidFill>
                <a:latin typeface="Montserrat"/>
              </a:rPr>
              <a:t>postiers </a:t>
            </a:r>
            <a:r>
              <a:rPr lang="fr-FR" sz="1200" kern="0" spc="10" dirty="0" smtClean="0">
                <a:solidFill>
                  <a:srgbClr val="6D6E71"/>
                </a:solidFill>
                <a:latin typeface="Montserrat"/>
              </a:rPr>
              <a:t>BSCC </a:t>
            </a:r>
            <a:r>
              <a:rPr lang="fr-FR" sz="1200" kern="0" spc="-5" dirty="0" smtClean="0">
                <a:solidFill>
                  <a:srgbClr val="6D6E71"/>
                </a:solidFill>
                <a:latin typeface="Montserrat"/>
              </a:rPr>
              <a:t>dont </a:t>
            </a:r>
            <a:r>
              <a:rPr lang="fr-FR" sz="1600" b="1" kern="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60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000</a:t>
            </a:r>
            <a:r>
              <a:rPr lang="fr-FR" sz="1600" b="1" kern="0" spc="-130" dirty="0">
                <a:solidFill>
                  <a:srgbClr val="034EA2"/>
                </a:solidFill>
                <a:latin typeface="Montserrat ExtraBold"/>
                <a:cs typeface="Montserrat ExtraBold"/>
              </a:rPr>
              <a:t> </a:t>
            </a:r>
            <a:r>
              <a:rPr lang="fr-FR" sz="1200" kern="0" spc="5" dirty="0" smtClean="0">
                <a:solidFill>
                  <a:srgbClr val="6D6E71"/>
                </a:solidFill>
                <a:latin typeface="Montserrat"/>
              </a:rPr>
              <a:t>facteurs et livreurs</a:t>
            </a:r>
            <a:endParaRPr lang="fr-FR" sz="1600" kern="0" dirty="0">
              <a:solidFill>
                <a:srgbClr val="6D6E71"/>
              </a:solidFill>
              <a:latin typeface="Montserrat ExtraBold"/>
              <a:cs typeface="Montserrat ExtraBold"/>
            </a:endParaRPr>
          </a:p>
          <a:p>
            <a:pPr marL="386080" marR="1872614" lvl="0">
              <a:lnSpc>
                <a:spcPct val="104200"/>
              </a:lnSpc>
            </a:pPr>
            <a:r>
              <a:rPr lang="fr-FR" sz="1600" b="1" kern="0" spc="5" dirty="0">
                <a:solidFill>
                  <a:srgbClr val="034EA2"/>
                </a:solidFill>
                <a:latin typeface="Montserrat ExtraBold"/>
                <a:cs typeface="Montserrat ExtraBold"/>
              </a:rPr>
              <a:t>48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000 </a:t>
            </a:r>
            <a:r>
              <a:rPr lang="fr-FR" sz="1200" kern="0" dirty="0">
                <a:solidFill>
                  <a:srgbClr val="6D6E71"/>
                </a:solidFill>
                <a:latin typeface="Montserrat"/>
              </a:rPr>
              <a:t>tournées </a:t>
            </a:r>
            <a:r>
              <a:rPr lang="fr-FR" sz="1200" kern="0" spc="-10" dirty="0">
                <a:solidFill>
                  <a:srgbClr val="6D6E71"/>
                </a:solidFill>
                <a:latin typeface="Montserrat"/>
              </a:rPr>
              <a:t>par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jour </a:t>
            </a:r>
            <a:r>
              <a:rPr lang="fr-FR" sz="1200" kern="0" spc="10" dirty="0">
                <a:solidFill>
                  <a:srgbClr val="6D6E71"/>
                </a:solidFill>
                <a:latin typeface="Montserrat"/>
              </a:rPr>
              <a:t>(collecte et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distribution) </a:t>
            </a:r>
            <a:r>
              <a:rPr lang="fr-FR" sz="1200" kern="0" spc="-5" dirty="0">
                <a:solidFill>
                  <a:srgbClr val="034EA2"/>
                </a:solidFill>
                <a:latin typeface="Montserrat"/>
              </a:rPr>
              <a:t> </a:t>
            </a:r>
            <a:endParaRPr lang="fr-FR" sz="1200" kern="0" spc="-5" dirty="0" smtClean="0">
              <a:solidFill>
                <a:srgbClr val="034EA2"/>
              </a:solidFill>
              <a:latin typeface="Montserrat"/>
            </a:endParaRPr>
          </a:p>
          <a:p>
            <a:pPr marL="386080" marR="1872614" lvl="0">
              <a:lnSpc>
                <a:spcPct val="104200"/>
              </a:lnSpc>
            </a:pPr>
            <a:r>
              <a:rPr lang="fr-FR" sz="1600" b="1" kern="0" spc="-1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1,6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M </a:t>
            </a:r>
            <a:r>
              <a:rPr lang="fr-FR" sz="1200" kern="0" dirty="0">
                <a:solidFill>
                  <a:srgbClr val="6D6E71"/>
                </a:solidFill>
                <a:latin typeface="Montserrat"/>
              </a:rPr>
              <a:t>de </a:t>
            </a:r>
            <a:r>
              <a:rPr lang="fr-FR" sz="1200" kern="0" spc="10" dirty="0">
                <a:solidFill>
                  <a:srgbClr val="6D6E71"/>
                </a:solidFill>
                <a:latin typeface="Montserrat"/>
              </a:rPr>
              <a:t>colis </a:t>
            </a:r>
            <a:r>
              <a:rPr lang="fr-FR" sz="1200" kern="0" dirty="0">
                <a:solidFill>
                  <a:srgbClr val="6D6E71"/>
                </a:solidFill>
                <a:latin typeface="Montserrat"/>
              </a:rPr>
              <a:t>distribués </a:t>
            </a:r>
            <a:r>
              <a:rPr lang="fr-FR" sz="1200" kern="0" spc="-10" dirty="0">
                <a:solidFill>
                  <a:srgbClr val="6D6E71"/>
                </a:solidFill>
                <a:latin typeface="Montserrat"/>
              </a:rPr>
              <a:t>par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jour </a:t>
            </a:r>
            <a:r>
              <a:rPr lang="fr-FR" sz="1200" kern="0" spc="-70" dirty="0">
                <a:solidFill>
                  <a:srgbClr val="6D6E71"/>
                </a:solidFill>
                <a:latin typeface="Montserrat"/>
              </a:rPr>
              <a:t>(4 </a:t>
            </a:r>
            <a:r>
              <a:rPr lang="fr-FR" sz="1200" kern="0" spc="30" dirty="0">
                <a:solidFill>
                  <a:srgbClr val="6D6E71"/>
                </a:solidFill>
                <a:latin typeface="Montserrat"/>
              </a:rPr>
              <a:t>M </a:t>
            </a:r>
            <a:r>
              <a:rPr lang="fr-FR" sz="1200" kern="0" spc="-15" dirty="0">
                <a:solidFill>
                  <a:srgbClr val="6D6E71"/>
                </a:solidFill>
                <a:latin typeface="Montserrat"/>
              </a:rPr>
              <a:t>en </a:t>
            </a:r>
            <a:r>
              <a:rPr lang="fr-FR" sz="1200" kern="0" spc="-5" dirty="0" err="1">
                <a:solidFill>
                  <a:srgbClr val="6D6E71"/>
                </a:solidFill>
                <a:latin typeface="Montserrat"/>
              </a:rPr>
              <a:t>peak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 </a:t>
            </a:r>
            <a:r>
              <a:rPr lang="fr-FR" sz="1200" kern="0" spc="5" dirty="0" err="1">
                <a:solidFill>
                  <a:srgbClr val="6D6E71"/>
                </a:solidFill>
                <a:latin typeface="Montserrat"/>
              </a:rPr>
              <a:t>period</a:t>
            </a:r>
            <a:r>
              <a:rPr lang="fr-FR" sz="1200" kern="0" spc="5" dirty="0">
                <a:solidFill>
                  <a:srgbClr val="6D6E71"/>
                </a:solidFill>
                <a:latin typeface="Montserrat"/>
              </a:rPr>
              <a:t>) </a:t>
            </a:r>
            <a:r>
              <a:rPr lang="fr-FR" sz="1200" kern="0" spc="5" dirty="0">
                <a:solidFill>
                  <a:srgbClr val="034EA2"/>
                </a:solidFill>
                <a:latin typeface="Montserrat"/>
              </a:rPr>
              <a:t> </a:t>
            </a:r>
            <a:endParaRPr lang="fr-FR" sz="1200" kern="0" spc="5" dirty="0" smtClean="0">
              <a:solidFill>
                <a:srgbClr val="034EA2"/>
              </a:solidFill>
              <a:latin typeface="Montserrat"/>
            </a:endParaRPr>
          </a:p>
          <a:p>
            <a:pPr marL="386080" marR="1872614" lvl="0">
              <a:lnSpc>
                <a:spcPct val="104200"/>
              </a:lnSpc>
            </a:pPr>
            <a:r>
              <a:rPr lang="fr-FR" sz="1600" b="1" kern="0" dirty="0" smtClean="0">
                <a:solidFill>
                  <a:srgbClr val="034EA2"/>
                </a:solidFill>
                <a:latin typeface="Montserrat ExtraBold"/>
                <a:cs typeface="Montserrat ExtraBold"/>
              </a:rPr>
              <a:t>40 </a:t>
            </a:r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M </a:t>
            </a:r>
            <a:r>
              <a:rPr lang="fr-FR" sz="1200" kern="0" dirty="0">
                <a:solidFill>
                  <a:srgbClr val="6D6E71"/>
                </a:solidFill>
                <a:latin typeface="Montserrat"/>
              </a:rPr>
              <a:t>de </a:t>
            </a:r>
            <a:r>
              <a:rPr lang="fr-FR" sz="1200" kern="0" spc="10" dirty="0">
                <a:solidFill>
                  <a:srgbClr val="6D6E71"/>
                </a:solidFill>
                <a:latin typeface="Montserrat"/>
              </a:rPr>
              <a:t>boites </a:t>
            </a:r>
            <a:r>
              <a:rPr lang="fr-FR" sz="1200" kern="0" spc="-5" dirty="0">
                <a:solidFill>
                  <a:srgbClr val="6D6E71"/>
                </a:solidFill>
                <a:latin typeface="Montserrat"/>
              </a:rPr>
              <a:t>aux </a:t>
            </a:r>
            <a:r>
              <a:rPr lang="fr-FR" sz="1200" kern="0" spc="10" dirty="0">
                <a:solidFill>
                  <a:srgbClr val="6D6E71"/>
                </a:solidFill>
                <a:latin typeface="Montserrat"/>
              </a:rPr>
              <a:t>lettres desservies 6 </a:t>
            </a:r>
            <a:r>
              <a:rPr lang="fr-FR" sz="1200" kern="0" dirty="0">
                <a:solidFill>
                  <a:srgbClr val="6D6E71"/>
                </a:solidFill>
                <a:latin typeface="Montserrat"/>
              </a:rPr>
              <a:t>jours </a:t>
            </a:r>
            <a:r>
              <a:rPr lang="fr-FR" sz="1200" kern="0" spc="-10" dirty="0">
                <a:solidFill>
                  <a:srgbClr val="6D6E71"/>
                </a:solidFill>
                <a:latin typeface="Montserrat"/>
              </a:rPr>
              <a:t>sur</a:t>
            </a:r>
            <a:r>
              <a:rPr lang="fr-FR" sz="1200" kern="0" spc="-85" dirty="0">
                <a:solidFill>
                  <a:srgbClr val="6D6E71"/>
                </a:solidFill>
                <a:latin typeface="Montserrat"/>
              </a:rPr>
              <a:t> </a:t>
            </a:r>
            <a:r>
              <a:rPr lang="fr-FR" sz="1200" kern="0" spc="-30" dirty="0" smtClean="0">
                <a:solidFill>
                  <a:srgbClr val="6D6E71"/>
                </a:solidFill>
                <a:latin typeface="Montserrat"/>
              </a:rPr>
              <a:t>7</a:t>
            </a:r>
          </a:p>
          <a:p>
            <a:pPr marL="386080" marR="1872614" lvl="0">
              <a:lnSpc>
                <a:spcPct val="104200"/>
              </a:lnSpc>
            </a:pPr>
            <a:endParaRPr lang="fr-FR" sz="1200" kern="0" spc="-30" dirty="0">
              <a:solidFill>
                <a:srgbClr val="6D6E71"/>
              </a:solidFill>
              <a:latin typeface="Montserrat"/>
              <a:cs typeface="Montserrat ExtraBold"/>
            </a:endParaRPr>
          </a:p>
          <a:p>
            <a:pPr marL="1632585" marR="1872614"/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5000 </a:t>
            </a:r>
            <a:r>
              <a:rPr lang="fr-FR" sz="1200" kern="0" spc="15" dirty="0">
                <a:solidFill>
                  <a:srgbClr val="6D6E71"/>
                </a:solidFill>
                <a:latin typeface="Montserrat"/>
              </a:rPr>
              <a:t>camions par jour </a:t>
            </a:r>
          </a:p>
          <a:p>
            <a:pPr marL="1632585" marR="1872614"/>
            <a:r>
              <a:rPr lang="fr-FR" sz="1600" b="1" kern="0" dirty="0">
                <a:solidFill>
                  <a:srgbClr val="034EA2"/>
                </a:solidFill>
                <a:latin typeface="Montserrat ExtraBold"/>
                <a:cs typeface="Montserrat ExtraBold"/>
              </a:rPr>
              <a:t>70 </a:t>
            </a:r>
            <a:r>
              <a:rPr lang="fr-FR" sz="1200" kern="0" spc="15" dirty="0">
                <a:solidFill>
                  <a:srgbClr val="6D6E71"/>
                </a:solidFill>
                <a:latin typeface="Montserrat"/>
              </a:rPr>
              <a:t>fois le tour de la terre par jour</a:t>
            </a:r>
          </a:p>
          <a:p>
            <a:pPr lvl="0"/>
            <a:endParaRPr lang="fr-FR" sz="2500" kern="0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220" y="155179"/>
            <a:ext cx="20859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370A51E-6E02-B94F-A1AD-7939223FF191}"/>
              </a:ext>
            </a:extLst>
          </p:cNvPr>
          <p:cNvSpPr/>
          <p:nvPr/>
        </p:nvSpPr>
        <p:spPr>
          <a:xfrm>
            <a:off x="154287" y="1170987"/>
            <a:ext cx="8144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fr-FR" sz="5333" kern="0" dirty="0">
                <a:solidFill>
                  <a:srgbClr val="FFC001"/>
                </a:solidFill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DEE62106-B9A1-794E-8194-A741E3831F57}"/>
              </a:ext>
            </a:extLst>
          </p:cNvPr>
          <p:cNvSpPr/>
          <p:nvPr/>
        </p:nvSpPr>
        <p:spPr>
          <a:xfrm>
            <a:off x="154287" y="3998222"/>
            <a:ext cx="8144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fr-FR" sz="5333" kern="0" dirty="0">
                <a:solidFill>
                  <a:srgbClr val="FFC001"/>
                </a:solidFill>
              </a:rPr>
              <a:t>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86BA7580-D39C-B54A-B1E8-CA8AEF0E4803}"/>
              </a:ext>
            </a:extLst>
          </p:cNvPr>
          <p:cNvSpPr/>
          <p:nvPr/>
        </p:nvSpPr>
        <p:spPr>
          <a:xfrm>
            <a:off x="735610" y="1355654"/>
            <a:ext cx="481263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67" b="1" dirty="0">
                <a:solidFill>
                  <a:srgbClr val="485CC7">
                    <a:lumMod val="75000"/>
                  </a:srgbClr>
                </a:solidFill>
              </a:rPr>
              <a:t>Œuvrer à l’accélération de la transition écologique pour tous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338C4E85-B8C7-1341-A95B-408A7F7C859B}"/>
              </a:ext>
            </a:extLst>
          </p:cNvPr>
          <p:cNvSpPr/>
          <p:nvPr/>
        </p:nvSpPr>
        <p:spPr>
          <a:xfrm>
            <a:off x="847517" y="4182888"/>
            <a:ext cx="542518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fr-FR" sz="1467" b="1" dirty="0">
                <a:solidFill>
                  <a:srgbClr val="485CC7">
                    <a:lumMod val="75000"/>
                  </a:srgbClr>
                </a:solidFill>
                <a:sym typeface="Wingdings" panose="05000000000000000000" pitchFamily="2" charset="2"/>
              </a:rPr>
              <a:t>Comme entreprise engageante, promouvoir </a:t>
            </a:r>
            <a:r>
              <a:rPr lang="fr-FR" sz="1467" b="1" dirty="0">
                <a:solidFill>
                  <a:srgbClr val="485CC7">
                    <a:lumMod val="75000"/>
                  </a:srgbClr>
                </a:solidFill>
              </a:rPr>
              <a:t>des modes de consommation et un numérique responsables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2808CB1F-874D-E541-A8DF-A0940E406ED6}"/>
              </a:ext>
            </a:extLst>
          </p:cNvPr>
          <p:cNvSpPr/>
          <p:nvPr/>
        </p:nvSpPr>
        <p:spPr>
          <a:xfrm>
            <a:off x="6222041" y="1170987"/>
            <a:ext cx="8144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fr-FR" sz="5333" kern="0" dirty="0">
                <a:solidFill>
                  <a:srgbClr val="FFC001"/>
                </a:solidFill>
              </a:rPr>
              <a:t>2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="" xmlns:a16="http://schemas.microsoft.com/office/drawing/2014/main" id="{55DEFEA1-D395-F640-BFEE-9AAEA86BDBC8}"/>
              </a:ext>
            </a:extLst>
          </p:cNvPr>
          <p:cNvCxnSpPr>
            <a:cxnSpLocks/>
          </p:cNvCxnSpPr>
          <p:nvPr/>
        </p:nvCxnSpPr>
        <p:spPr>
          <a:xfrm flipV="1">
            <a:off x="6385232" y="2026111"/>
            <a:ext cx="488081" cy="3109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742C2F2C-2EEA-E547-9E81-0BD8E3B9E463}"/>
              </a:ext>
            </a:extLst>
          </p:cNvPr>
          <p:cNvSpPr/>
          <p:nvPr/>
        </p:nvSpPr>
        <p:spPr>
          <a:xfrm>
            <a:off x="6222041" y="3998222"/>
            <a:ext cx="8144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fr-FR" sz="5333" kern="0" dirty="0">
                <a:solidFill>
                  <a:srgbClr val="FFC001"/>
                </a:solidFill>
              </a:rPr>
              <a:t>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2CB25EE-5616-654B-8B3D-5978EF510CC3}"/>
              </a:ext>
            </a:extLst>
          </p:cNvPr>
          <p:cNvSpPr/>
          <p:nvPr/>
        </p:nvSpPr>
        <p:spPr>
          <a:xfrm>
            <a:off x="6902761" y="1355653"/>
            <a:ext cx="497882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67" b="1" dirty="0">
                <a:solidFill>
                  <a:srgbClr val="485CC7">
                    <a:lumMod val="75000"/>
                  </a:srgbClr>
                </a:solidFill>
              </a:rPr>
              <a:t>Contribuer à la cohésion des territoires, favoriser l’inclusion sociale et entraîner notre écosystème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894BE929-72C0-7544-903B-DA095CF6AD9E}"/>
              </a:ext>
            </a:extLst>
          </p:cNvPr>
          <p:cNvSpPr/>
          <p:nvPr/>
        </p:nvSpPr>
        <p:spPr>
          <a:xfrm>
            <a:off x="6902759" y="4182888"/>
            <a:ext cx="512432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67" b="1" dirty="0">
                <a:solidFill>
                  <a:srgbClr val="485CC7">
                    <a:lumMod val="75000"/>
                  </a:srgbClr>
                </a:solidFill>
                <a:sym typeface="Wingdings" panose="05000000000000000000" pitchFamily="2" charset="2"/>
              </a:rPr>
              <a:t>Garantir les droits humains, développer nos collaborateurs et favoriser la diversité</a:t>
            </a:r>
            <a:endParaRPr lang="fr-FR" sz="1467" b="1" dirty="0">
              <a:solidFill>
                <a:srgbClr val="485CC7">
                  <a:lumMod val="75000"/>
                </a:srgbClr>
              </a:solidFill>
            </a:endParaRPr>
          </a:p>
        </p:txBody>
      </p:sp>
      <p:sp>
        <p:nvSpPr>
          <p:cNvPr id="96" name="Espace réservé du numéro de diapositive 1">
            <a:extLst>
              <a:ext uri="{FF2B5EF4-FFF2-40B4-BE49-F238E27FC236}">
                <a16:creationId xmlns="" xmlns:a16="http://schemas.microsoft.com/office/drawing/2014/main" id="{410C17D3-54BA-EF40-94DE-968AF110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9183" y="6290366"/>
            <a:ext cx="480000" cy="500636"/>
          </a:xfr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C71136B-B038-454C-8702-B5E645F1489B}"/>
              </a:ext>
            </a:extLst>
          </p:cNvPr>
          <p:cNvSpPr/>
          <p:nvPr/>
        </p:nvSpPr>
        <p:spPr>
          <a:xfrm>
            <a:off x="389078" y="328765"/>
            <a:ext cx="1167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B05"/>
                </a:solidFill>
                <a:latin typeface="Montserrat Medium"/>
              </a:rPr>
              <a:t>La Politique RSE de la Branche Services </a:t>
            </a:r>
            <a:r>
              <a:rPr lang="fr-FR" sz="2400" b="1" dirty="0">
                <a:solidFill>
                  <a:srgbClr val="0070C0"/>
                </a:solidFill>
                <a:latin typeface="Montserrat Medium"/>
              </a:rPr>
              <a:t>Courrier</a:t>
            </a:r>
            <a:r>
              <a:rPr lang="fr-FR" sz="2400" b="1" dirty="0">
                <a:solidFill>
                  <a:srgbClr val="FFCB05"/>
                </a:solidFill>
                <a:latin typeface="Montserrat Medium"/>
              </a:rPr>
              <a:t> </a:t>
            </a:r>
            <a:r>
              <a:rPr lang="fr-FR" sz="2400" b="1" dirty="0">
                <a:solidFill>
                  <a:srgbClr val="FF9900"/>
                </a:solidFill>
                <a:latin typeface="Montserrat Medium"/>
              </a:rPr>
              <a:t>Colis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049" y="2094881"/>
            <a:ext cx="4777287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1.1.	Etre l’acteur de référence de </a:t>
            </a:r>
            <a:r>
              <a:rPr lang="fr-FR" sz="1333" b="1" dirty="0">
                <a:solidFill>
                  <a:srgbClr val="717073"/>
                </a:solidFill>
              </a:rPr>
              <a:t>solutions</a:t>
            </a:r>
            <a:r>
              <a:rPr lang="fr-FR" sz="1333" dirty="0">
                <a:solidFill>
                  <a:srgbClr val="717073"/>
                </a:solidFill>
              </a:rPr>
              <a:t> de 	transport et de livraison </a:t>
            </a:r>
            <a:r>
              <a:rPr lang="fr-FR" sz="1333" b="1" dirty="0">
                <a:solidFill>
                  <a:srgbClr val="717073"/>
                </a:solidFill>
              </a:rPr>
              <a:t>bas carbone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1.2.	Contribuer à </a:t>
            </a:r>
            <a:r>
              <a:rPr lang="fr-FR" sz="1333" b="1" dirty="0">
                <a:solidFill>
                  <a:srgbClr val="717073"/>
                </a:solidFill>
              </a:rPr>
              <a:t>améliorer la qualité de l’air </a:t>
            </a:r>
            <a:r>
              <a:rPr lang="fr-FR" sz="1333" dirty="0">
                <a:solidFill>
                  <a:srgbClr val="717073"/>
                </a:solidFill>
              </a:rPr>
              <a:t>en 	développant des solutions innovantes à faibles 	émissions 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1.3.	Réduire nos impacts </a:t>
            </a:r>
            <a:r>
              <a:rPr lang="fr-FR" sz="1333" b="1" dirty="0">
                <a:solidFill>
                  <a:srgbClr val="717073"/>
                </a:solidFill>
              </a:rPr>
              <a:t>sur les ressources et la 	biodiversité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049" y="4883729"/>
            <a:ext cx="5168348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3.1.	Proposer à nos clients des </a:t>
            </a:r>
            <a:r>
              <a:rPr lang="fr-FR" sz="1333" b="1" dirty="0">
                <a:solidFill>
                  <a:srgbClr val="717073"/>
                </a:solidFill>
              </a:rPr>
              <a:t>offres à impacts positifs 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3.2.	Eco-concevoir nos offres et engager nos clients pour 	une </a:t>
            </a:r>
            <a:r>
              <a:rPr lang="fr-FR" sz="1333" b="1" dirty="0">
                <a:solidFill>
                  <a:srgbClr val="717073"/>
                </a:solidFill>
              </a:rPr>
              <a:t>consommation responsable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3.3.	Concevoir des </a:t>
            </a:r>
            <a:r>
              <a:rPr lang="fr-FR" sz="1333" b="1" dirty="0">
                <a:solidFill>
                  <a:srgbClr val="717073"/>
                </a:solidFill>
              </a:rPr>
              <a:t>services numériques </a:t>
            </a:r>
            <a:r>
              <a:rPr lang="fr-FR" sz="1333" dirty="0">
                <a:solidFill>
                  <a:srgbClr val="717073"/>
                </a:solidFill>
              </a:rPr>
              <a:t>éthiques, inclusifs 	et frugaux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61171" y="2094880"/>
            <a:ext cx="5624812" cy="193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2.1.	Etre le leader de la </a:t>
            </a:r>
            <a:r>
              <a:rPr lang="fr-FR" sz="1333" b="1" dirty="0">
                <a:solidFill>
                  <a:srgbClr val="717073"/>
                </a:solidFill>
              </a:rPr>
              <a:t>logistique urbaine </a:t>
            </a:r>
            <a:r>
              <a:rPr lang="fr-FR" sz="1333" dirty="0">
                <a:solidFill>
                  <a:srgbClr val="717073"/>
                </a:solidFill>
              </a:rPr>
              <a:t>à faibles émissions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2.2.	Co-construire, innover avec nos fournisseurs et 	prestataires et </a:t>
            </a:r>
            <a:r>
              <a:rPr lang="fr-FR" sz="1333" b="1" dirty="0">
                <a:solidFill>
                  <a:srgbClr val="717073"/>
                </a:solidFill>
              </a:rPr>
              <a:t>dynamiser les grandes filières </a:t>
            </a:r>
            <a:r>
              <a:rPr lang="fr-FR" sz="1333" dirty="0">
                <a:solidFill>
                  <a:srgbClr val="717073"/>
                </a:solidFill>
              </a:rPr>
              <a:t>de notre 	écosystème dans la transition écologique 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2.3.	Contribuer aux </a:t>
            </a:r>
            <a:r>
              <a:rPr lang="fr-FR" sz="1333" b="1" dirty="0">
                <a:solidFill>
                  <a:srgbClr val="717073"/>
                </a:solidFill>
              </a:rPr>
              <a:t>politiques locales </a:t>
            </a:r>
            <a:r>
              <a:rPr lang="fr-FR" sz="1333" dirty="0">
                <a:solidFill>
                  <a:srgbClr val="717073"/>
                </a:solidFill>
              </a:rPr>
              <a:t>de transitions 	écologique, numérique, démographique et 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	territoriale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2.4.	Contribuer à la </a:t>
            </a:r>
            <a:r>
              <a:rPr lang="fr-FR" sz="1333" b="1" dirty="0">
                <a:solidFill>
                  <a:srgbClr val="717073"/>
                </a:solidFill>
              </a:rPr>
              <a:t>cohésion sociale </a:t>
            </a:r>
            <a:r>
              <a:rPr lang="fr-FR" sz="1333" dirty="0">
                <a:solidFill>
                  <a:srgbClr val="717073"/>
                </a:solidFill>
              </a:rPr>
              <a:t>par un recrutement 	inclusif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61171" y="4883729"/>
            <a:ext cx="5478581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4.1.	Garantir les </a:t>
            </a:r>
            <a:r>
              <a:rPr lang="fr-FR" sz="1333" b="1" dirty="0">
                <a:solidFill>
                  <a:srgbClr val="717073"/>
                </a:solidFill>
              </a:rPr>
              <a:t>droits humains </a:t>
            </a:r>
            <a:r>
              <a:rPr lang="fr-FR" sz="1333" dirty="0">
                <a:solidFill>
                  <a:srgbClr val="717073"/>
                </a:solidFill>
              </a:rPr>
              <a:t>fondamentaux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4.2.	Garantir la </a:t>
            </a:r>
            <a:r>
              <a:rPr lang="fr-FR" sz="1333" b="1" dirty="0">
                <a:solidFill>
                  <a:srgbClr val="717073"/>
                </a:solidFill>
              </a:rPr>
              <a:t>santé et à la sécurité au travail </a:t>
            </a:r>
            <a:r>
              <a:rPr lang="fr-FR" sz="1333" dirty="0">
                <a:solidFill>
                  <a:srgbClr val="717073"/>
                </a:solidFill>
              </a:rPr>
              <a:t>des postiers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4.3.	Développer les </a:t>
            </a:r>
            <a:r>
              <a:rPr lang="fr-FR" sz="1333" b="1" dirty="0">
                <a:solidFill>
                  <a:srgbClr val="717073"/>
                </a:solidFill>
              </a:rPr>
              <a:t>compétences des postiers</a:t>
            </a:r>
            <a:r>
              <a:rPr lang="fr-FR" sz="1333" dirty="0">
                <a:solidFill>
                  <a:srgbClr val="717073"/>
                </a:solidFill>
              </a:rPr>
              <a:t>, les 	accompagner dans les évolutions de leurs métiers et 	favoriser la </a:t>
            </a:r>
            <a:r>
              <a:rPr lang="fr-FR" sz="1333" b="1" dirty="0">
                <a:solidFill>
                  <a:srgbClr val="717073"/>
                </a:solidFill>
              </a:rPr>
              <a:t>mobilité professionnelle</a:t>
            </a:r>
          </a:p>
          <a:p>
            <a:pPr>
              <a:tabLst>
                <a:tab pos="359824" algn="l"/>
              </a:tabLst>
            </a:pPr>
            <a:r>
              <a:rPr lang="fr-FR" sz="1333" dirty="0">
                <a:solidFill>
                  <a:srgbClr val="717073"/>
                </a:solidFill>
              </a:rPr>
              <a:t>4.4.	Prévenir toutes les formes de discrimination et </a:t>
            </a:r>
            <a:endParaRPr lang="fr-FR" sz="1333" dirty="0" smtClean="0">
              <a:solidFill>
                <a:srgbClr val="717073"/>
              </a:solidFill>
            </a:endParaRPr>
          </a:p>
          <a:p>
            <a:pPr>
              <a:tabLst>
                <a:tab pos="359824" algn="l"/>
              </a:tabLst>
            </a:pPr>
            <a:r>
              <a:rPr lang="fr-FR" sz="1333" dirty="0" smtClean="0">
                <a:solidFill>
                  <a:srgbClr val="717073"/>
                </a:solidFill>
              </a:rPr>
              <a:t>favoriser </a:t>
            </a:r>
            <a:r>
              <a:rPr lang="fr-FR" sz="1333" dirty="0">
                <a:solidFill>
                  <a:srgbClr val="717073"/>
                </a:solidFill>
              </a:rPr>
              <a:t>la </a:t>
            </a:r>
            <a:r>
              <a:rPr lang="fr-FR" sz="1333" b="1" dirty="0">
                <a:solidFill>
                  <a:srgbClr val="717073"/>
                </a:solidFill>
              </a:rPr>
              <a:t>diversité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55DEFEA1-D395-F640-BFEE-9AAEA86BDBC8}"/>
              </a:ext>
            </a:extLst>
          </p:cNvPr>
          <p:cNvCxnSpPr>
            <a:cxnSpLocks/>
          </p:cNvCxnSpPr>
          <p:nvPr/>
        </p:nvCxnSpPr>
        <p:spPr>
          <a:xfrm flipV="1">
            <a:off x="317478" y="1993716"/>
            <a:ext cx="488081" cy="3109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55DEFEA1-D395-F640-BFEE-9AAEA86BDBC8}"/>
              </a:ext>
            </a:extLst>
          </p:cNvPr>
          <p:cNvCxnSpPr>
            <a:cxnSpLocks/>
          </p:cNvCxnSpPr>
          <p:nvPr/>
        </p:nvCxnSpPr>
        <p:spPr>
          <a:xfrm flipV="1">
            <a:off x="317478" y="4867966"/>
            <a:ext cx="488081" cy="3109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55DEFEA1-D395-F640-BFEE-9AAEA86BDBC8}"/>
              </a:ext>
            </a:extLst>
          </p:cNvPr>
          <p:cNvCxnSpPr>
            <a:cxnSpLocks/>
          </p:cNvCxnSpPr>
          <p:nvPr/>
        </p:nvCxnSpPr>
        <p:spPr>
          <a:xfrm flipV="1">
            <a:off x="6385232" y="4803178"/>
            <a:ext cx="488081" cy="3109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159" y="196842"/>
            <a:ext cx="888422" cy="6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431" y="6138701"/>
            <a:ext cx="828675" cy="57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C71136B-B038-454C-8702-B5E645F1489B}"/>
              </a:ext>
            </a:extLst>
          </p:cNvPr>
          <p:cNvSpPr/>
          <p:nvPr/>
        </p:nvSpPr>
        <p:spPr>
          <a:xfrm>
            <a:off x="358355" y="179246"/>
            <a:ext cx="1167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CB05"/>
                </a:solidFill>
                <a:latin typeface="Montserrat Medium"/>
              </a:rPr>
              <a:t>Un système de management RSE, adossé au système d’excellence, garant de la déclinaison des objectifs RSE à tous les échelons de la Branche</a:t>
            </a:r>
          </a:p>
        </p:txBody>
      </p:sp>
      <p:sp>
        <p:nvSpPr>
          <p:cNvPr id="16" name="Signe Plus 4">
            <a:extLst>
              <a:ext uri="{FF2B5EF4-FFF2-40B4-BE49-F238E27FC236}">
                <a16:creationId xmlns:a16="http://schemas.microsoft.com/office/drawing/2014/main" xmlns="" id="{9280517F-EAE8-0F09-3E0E-21EFE27DC12C}"/>
              </a:ext>
            </a:extLst>
          </p:cNvPr>
          <p:cNvSpPr/>
          <p:nvPr/>
        </p:nvSpPr>
        <p:spPr>
          <a:xfrm>
            <a:off x="5959010" y="3645025"/>
            <a:ext cx="497031" cy="523919"/>
          </a:xfrm>
          <a:prstGeom prst="mathPlus">
            <a:avLst/>
          </a:prstGeom>
          <a:solidFill>
            <a:srgbClr val="706F6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7" name="Rectangle : coins arrondis 5">
            <a:extLst>
              <a:ext uri="{FF2B5EF4-FFF2-40B4-BE49-F238E27FC236}">
                <a16:creationId xmlns:a16="http://schemas.microsoft.com/office/drawing/2014/main" xmlns="" id="{5C6BA360-2E8E-61F8-1CEC-E411FD072C3D}"/>
              </a:ext>
            </a:extLst>
          </p:cNvPr>
          <p:cNvSpPr/>
          <p:nvPr/>
        </p:nvSpPr>
        <p:spPr>
          <a:xfrm>
            <a:off x="551384" y="1992751"/>
            <a:ext cx="5342643" cy="4504693"/>
          </a:xfrm>
          <a:prstGeom prst="roundRect">
            <a:avLst>
              <a:gd name="adj" fmla="val 2571"/>
            </a:avLst>
          </a:prstGeom>
          <a:noFill/>
          <a:ln w="3175" cap="flat" cmpd="sng" algn="ctr">
            <a:solidFill>
              <a:srgbClr val="FFCB0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La politique RSE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suivie </a:t>
            </a:r>
            <a:r>
              <a:rPr lang="fr-FR" sz="1600" b="1" kern="0" dirty="0" smtClean="0">
                <a:solidFill>
                  <a:srgbClr val="000000"/>
                </a:solidFill>
                <a:latin typeface="Montserrat"/>
              </a:rPr>
              <a:t>en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Comité RSE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du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COMEX BSCC</a:t>
            </a: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Des objectifs RSE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intégrés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dans les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feuilles de route annuelles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 de chaque direction</a:t>
            </a: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endParaRPr lang="fr-FR" sz="1600" b="1" kern="0" dirty="0">
              <a:solidFill>
                <a:srgbClr val="000000"/>
              </a:solidFill>
              <a:latin typeface="Montserrat"/>
            </a:endParaRP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Montserrat"/>
              </a:rPr>
              <a:t>Une objectivation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des collaborateurs </a:t>
            </a:r>
            <a:r>
              <a:rPr lang="fr-FR" sz="1600" b="1" kern="0" dirty="0" smtClean="0">
                <a:solidFill>
                  <a:srgbClr val="000000"/>
                </a:solidFill>
                <a:latin typeface="Montserrat"/>
              </a:rPr>
              <a:t>qui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comprend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des critères RSE :</a:t>
            </a:r>
          </a:p>
          <a:p>
            <a:pPr marL="838170" lvl="1" indent="-380981" defTabSz="914377">
              <a:buFont typeface="Wingdings" panose="05000000000000000000" pitchFamily="2" charset="2"/>
              <a:buChar char="Ø"/>
              <a:defRPr/>
            </a:pPr>
            <a:r>
              <a:rPr lang="fr-FR" sz="1400" kern="0" dirty="0">
                <a:solidFill>
                  <a:srgbClr val="000000"/>
                </a:solidFill>
                <a:latin typeface="Montserrat"/>
              </a:rPr>
              <a:t>au moins 30% de la part collective de tous les collaborateurs. </a:t>
            </a:r>
          </a:p>
          <a:p>
            <a:pPr marL="838170" lvl="1" indent="-380981" defTabSz="914377">
              <a:buFont typeface="Wingdings" panose="05000000000000000000" pitchFamily="2" charset="2"/>
              <a:buChar char="Ø"/>
              <a:defRPr/>
            </a:pPr>
            <a:r>
              <a:rPr lang="fr-FR" sz="1400" kern="0" dirty="0">
                <a:solidFill>
                  <a:srgbClr val="000000"/>
                </a:solidFill>
                <a:latin typeface="Montserrat"/>
              </a:rPr>
              <a:t>Au moins 20% de la part individuelle du Comex BSCC et de leurs N-1</a:t>
            </a:r>
          </a:p>
          <a:p>
            <a:pPr marL="838170" lvl="1" indent="-380981" defTabSz="914377">
              <a:buFont typeface="Wingdings" panose="05000000000000000000" pitchFamily="2" charset="2"/>
              <a:buChar char="Ø"/>
              <a:defRPr/>
            </a:pPr>
            <a:endParaRPr lang="fr-FR" sz="1400" kern="0" dirty="0">
              <a:solidFill>
                <a:srgbClr val="000000"/>
              </a:solidFill>
              <a:latin typeface="Montserrat"/>
            </a:endParaRP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es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arbitrages stratégiques et budgétaires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qui</a:t>
            </a:r>
            <a:r>
              <a:rPr lang="fr-FR" sz="1600" b="1" kern="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intègrent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un </a:t>
            </a:r>
            <a:r>
              <a:rPr lang="fr-FR" sz="1600" kern="0" dirty="0" err="1">
                <a:solidFill>
                  <a:srgbClr val="000000"/>
                </a:solidFill>
                <a:latin typeface="Montserrat"/>
              </a:rPr>
              <a:t>scoring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 des performances RSE</a:t>
            </a: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defTabSz="914377"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Rectangle : coins arrondis 6">
            <a:extLst>
              <a:ext uri="{FF2B5EF4-FFF2-40B4-BE49-F238E27FC236}">
                <a16:creationId xmlns:a16="http://schemas.microsoft.com/office/drawing/2014/main" xmlns="" id="{CE7F177C-2440-9242-4D00-9CB4A66374EB}"/>
              </a:ext>
            </a:extLst>
          </p:cNvPr>
          <p:cNvSpPr/>
          <p:nvPr/>
        </p:nvSpPr>
        <p:spPr>
          <a:xfrm>
            <a:off x="6521024" y="1992749"/>
            <a:ext cx="5433084" cy="4504695"/>
          </a:xfrm>
          <a:prstGeom prst="roundRect">
            <a:avLst>
              <a:gd name="adj" fmla="val 2571"/>
            </a:avLst>
          </a:prstGeom>
          <a:noFill/>
          <a:ln w="3175" cap="flat" cmpd="sng" algn="ctr">
            <a:solidFill>
              <a:srgbClr val="FFCB0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Montserrat"/>
              </a:rPr>
              <a:t>Formations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RSE socle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et une offre de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formation adaptée aux filières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métier concernées</a:t>
            </a: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Des dispositifs de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mobilisation des collaborateurs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en territoire via le Fond Carbone, les projets de compensation carbone en France, </a:t>
            </a:r>
            <a:r>
              <a:rPr lang="fr-FR" sz="1600" kern="0" dirty="0" smtClean="0">
                <a:solidFill>
                  <a:srgbClr val="000000"/>
                </a:solidFill>
                <a:latin typeface="Montserrat"/>
              </a:rPr>
              <a:t>le mécénat de compétences de courte durée ...</a:t>
            </a: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Un réseau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d’ambassadeurs RSE </a:t>
            </a: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Des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communications régulières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en interne et en externe et avec en particulier la valorisation des initiatives locales</a:t>
            </a: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srgbClr val="000000"/>
              </a:solidFill>
              <a:latin typeface="Montserrat"/>
            </a:endParaRPr>
          </a:p>
          <a:p>
            <a:pPr marL="380981" lvl="1" indent="-380981" defTabSz="914377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Des </a:t>
            </a:r>
            <a:r>
              <a:rPr lang="fr-FR" sz="1600" b="1" kern="0" dirty="0">
                <a:solidFill>
                  <a:srgbClr val="000000"/>
                </a:solidFill>
                <a:latin typeface="Montserrat"/>
              </a:rPr>
              <a:t>collaborations médiatiques </a:t>
            </a:r>
            <a:r>
              <a:rPr lang="fr-FR" sz="1600" kern="0" dirty="0">
                <a:solidFill>
                  <a:srgbClr val="000000"/>
                </a:solidFill>
                <a:latin typeface="Montserrat"/>
              </a:rPr>
              <a:t>mobilisatrices et inspirantes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9DBE88-98BE-0173-71B7-4CFF535332D6}"/>
              </a:ext>
            </a:extLst>
          </p:cNvPr>
          <p:cNvSpPr/>
          <p:nvPr/>
        </p:nvSpPr>
        <p:spPr>
          <a:xfrm>
            <a:off x="1000863" y="1463537"/>
            <a:ext cx="4871128" cy="398763"/>
          </a:xfrm>
          <a:prstGeom prst="rect">
            <a:avLst/>
          </a:prstGeom>
          <a:solidFill>
            <a:srgbClr val="FFCB05">
              <a:lumMod val="20000"/>
              <a:lumOff val="8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fr-FR" b="1" kern="0" dirty="0">
                <a:solidFill>
                  <a:srgbClr val="000000"/>
                </a:solidFill>
                <a:latin typeface="Montserrat"/>
              </a:rPr>
              <a:t>Système de l’excellence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058714-7E83-5E2E-A8B4-2FB370BDB39A}"/>
              </a:ext>
            </a:extLst>
          </p:cNvPr>
          <p:cNvSpPr/>
          <p:nvPr/>
        </p:nvSpPr>
        <p:spPr>
          <a:xfrm>
            <a:off x="7042509" y="1428503"/>
            <a:ext cx="4670115" cy="433796"/>
          </a:xfrm>
          <a:prstGeom prst="rect">
            <a:avLst/>
          </a:prstGeom>
          <a:solidFill>
            <a:srgbClr val="FFCB05">
              <a:lumMod val="20000"/>
              <a:lumOff val="8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fr-FR" b="1" kern="0" dirty="0">
                <a:solidFill>
                  <a:srgbClr val="000000"/>
                </a:solidFill>
                <a:latin typeface="Montserrat"/>
              </a:rPr>
              <a:t>Acculturation des collaborateurs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2E3FFF2-A628-5938-2B53-6E253771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72571"/>
            <a:ext cx="463616" cy="4636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05BE33E3-C47A-61D1-F3FB-F65C96FDB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23" y="1463537"/>
            <a:ext cx="463616" cy="4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RSE SCORE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B61F44-BCE0-A84B-9C6C-658A6DDA57EA}"/>
              </a:ext>
            </a:extLst>
          </p:cNvPr>
          <p:cNvSpPr/>
          <p:nvPr/>
        </p:nvSpPr>
        <p:spPr>
          <a:xfrm>
            <a:off x="751010" y="1553132"/>
            <a:ext cx="8531022" cy="252000"/>
          </a:xfrm>
          <a:prstGeom prst="rect">
            <a:avLst/>
          </a:prstGeom>
          <a:solidFill>
            <a:srgbClr val="FFCC6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5F891C8-854C-A54C-A12B-E95B65F551BD}"/>
              </a:ext>
            </a:extLst>
          </p:cNvPr>
          <p:cNvSpPr txBox="1"/>
          <p:nvPr/>
        </p:nvSpPr>
        <p:spPr>
          <a:xfrm>
            <a:off x="837122" y="1568369"/>
            <a:ext cx="2026733" cy="2294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QUOI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932BFC-7ABE-4B4D-912F-160E57477AFD}"/>
              </a:ext>
            </a:extLst>
          </p:cNvPr>
          <p:cNvSpPr/>
          <p:nvPr/>
        </p:nvSpPr>
        <p:spPr>
          <a:xfrm>
            <a:off x="768730" y="1815970"/>
            <a:ext cx="11111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Le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RSE Score est une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notation simplifiée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qui évalue la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performance </a:t>
            </a:r>
            <a:r>
              <a:rPr lang="fr-FR" sz="1400" b="1" dirty="0" smtClean="0">
                <a:solidFill>
                  <a:prstClr val="black"/>
                </a:solidFill>
                <a:latin typeface="Montserrat Medium" pitchFamily="2" charset="77"/>
              </a:rPr>
              <a:t>RSE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d’un site, 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d’un établissement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ou d’une DEX en s’appuyant sur la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mesure d’ indicateurs sociaux et environnementaux et des actions prioritaires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. 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Il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est très concret pour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visualiser les progrès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 des équipes sur le thème stratégique de </a:t>
            </a:r>
            <a:r>
              <a:rPr lang="fr-FR" sz="1400" b="1" dirty="0" smtClean="0">
                <a:solidFill>
                  <a:prstClr val="black"/>
                </a:solidFill>
                <a:latin typeface="Montserrat Medium" pitchFamily="2" charset="77"/>
              </a:rPr>
              <a:t>la responsabilité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sociétale et environnementale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 et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encourage à l’action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à tous les échelons de l’entreprise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.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 </a:t>
            </a:r>
            <a:endParaRPr lang="fr-FR" sz="1400" b="1" dirty="0" smtClean="0">
              <a:solidFill>
                <a:prstClr val="black"/>
              </a:solidFill>
              <a:latin typeface="Montserrat Medium" pitchFamily="2" charset="77"/>
            </a:endParaRPr>
          </a:p>
          <a:p>
            <a:endParaRPr lang="fr-FR" sz="1400" b="1" dirty="0" smtClean="0">
              <a:solidFill>
                <a:prstClr val="black"/>
              </a:solidFill>
              <a:latin typeface="Montserrat Medium" pitchFamily="2" charset="77"/>
            </a:endParaRPr>
          </a:p>
          <a:p>
            <a:r>
              <a:rPr lang="fr-FR" sz="1400" b="1" dirty="0" smtClean="0">
                <a:solidFill>
                  <a:prstClr val="black"/>
                </a:solidFill>
                <a:latin typeface="Montserrat Medium" pitchFamily="2" charset="77"/>
              </a:rPr>
              <a:t>Le RSE SCORE permet d’accélérer </a:t>
            </a:r>
            <a:r>
              <a:rPr lang="fr-FR" sz="1400" b="1" dirty="0">
                <a:solidFill>
                  <a:prstClr val="black"/>
                </a:solidFill>
                <a:latin typeface="Montserrat Medium" pitchFamily="2" charset="77"/>
              </a:rPr>
              <a:t>sur la </a:t>
            </a:r>
            <a:r>
              <a:rPr lang="fr-FR" sz="1400" b="1" dirty="0" smtClean="0">
                <a:solidFill>
                  <a:prstClr val="black"/>
                </a:solidFill>
                <a:latin typeface="Montserrat Medium" pitchFamily="2" charset="77"/>
              </a:rPr>
              <a:t>RSE,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généraliser le 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déploiement </a:t>
            </a:r>
            <a:r>
              <a:rPr lang="fr-FR" sz="1400" dirty="0">
                <a:solidFill>
                  <a:prstClr val="black"/>
                </a:solidFill>
                <a:latin typeface="Montserrat Medium" pitchFamily="2" charset="77"/>
              </a:rPr>
              <a:t>et montrer le </a:t>
            </a:r>
            <a:r>
              <a:rPr lang="fr-FR" sz="1400" dirty="0" smtClean="0">
                <a:solidFill>
                  <a:prstClr val="black"/>
                </a:solidFill>
                <a:latin typeface="Montserrat Medium" pitchFamily="2" charset="77"/>
              </a:rPr>
              <a:t>chemin.</a:t>
            </a:r>
            <a:endParaRPr lang="fr-FR" sz="1400" dirty="0">
              <a:solidFill>
                <a:prstClr val="black"/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D238995-05D2-3643-A137-1ABB06CD5E55}"/>
              </a:ext>
            </a:extLst>
          </p:cNvPr>
          <p:cNvSpPr/>
          <p:nvPr/>
        </p:nvSpPr>
        <p:spPr>
          <a:xfrm>
            <a:off x="747001" y="3314249"/>
            <a:ext cx="8509326" cy="238760"/>
          </a:xfrm>
          <a:prstGeom prst="rect">
            <a:avLst/>
          </a:prstGeom>
          <a:solidFill>
            <a:srgbClr val="5A9AB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B50118-D95B-5141-BCEA-285C05A89BA4}"/>
              </a:ext>
            </a:extLst>
          </p:cNvPr>
          <p:cNvSpPr txBox="1"/>
          <p:nvPr/>
        </p:nvSpPr>
        <p:spPr>
          <a:xfrm>
            <a:off x="777471" y="3264177"/>
            <a:ext cx="3169708" cy="3135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QUOI ?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8">
            <a:extLst>
              <a:ext uri="{FF2B5EF4-FFF2-40B4-BE49-F238E27FC236}">
                <a16:creationId xmlns="" xmlns:a16="http://schemas.microsoft.com/office/drawing/2014/main" id="{026CBFCB-9F74-474C-AC68-FC88375EF53A}"/>
              </a:ext>
            </a:extLst>
          </p:cNvPr>
          <p:cNvSpPr txBox="1"/>
          <p:nvPr/>
        </p:nvSpPr>
        <p:spPr>
          <a:xfrm>
            <a:off x="666775" y="4055485"/>
            <a:ext cx="10748338" cy="15008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Agir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pour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mieux intégrer la RSE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partout dans ses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actions au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quotidien.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Permettre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aux équipes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renforcer leur appropriation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actions prioritaires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à mettre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en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œuvre, de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visualiser les acquis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et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la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maturité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RSE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du site via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le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scoring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S’inscrire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dans une dynamique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progrès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Rendre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visible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dans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toutes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ses entités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la traduction opérationnelle de la politique RSE, la performance RSE atteinte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et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celle attendue.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Définir et mettre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en œuvre des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plans d'actions RSE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pour progresser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et pour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mobiliser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chaque postière et postier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face aux défis sociétaux de taille.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Entrainer et rendre fières vos équipes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409" y="2526366"/>
            <a:ext cx="2427591" cy="13708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406" y="144463"/>
            <a:ext cx="1448707" cy="15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8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762" y="215418"/>
            <a:ext cx="11857462" cy="864000"/>
          </a:xfrm>
        </p:spPr>
        <p:txBody>
          <a:bodyPr/>
          <a:lstStyle/>
          <a:p>
            <a:r>
              <a:rPr lang="fr-FR" dirty="0" smtClean="0"/>
              <a:t>Les 3 mailles du RSE SCORE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293626" y="6276764"/>
            <a:ext cx="480000" cy="192000"/>
          </a:xfr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6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851096" y="2556654"/>
            <a:ext cx="1203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prstClr val="black"/>
                </a:solidFill>
              </a:rPr>
              <a:t>Somme </a:t>
            </a:r>
            <a:r>
              <a:rPr lang="fr-FR" sz="1400" i="1" dirty="0" smtClean="0">
                <a:solidFill>
                  <a:prstClr val="black"/>
                </a:solidFill>
              </a:rPr>
              <a:t>des efforts de chacun</a:t>
            </a:r>
            <a:endParaRPr lang="fr-FR" sz="1400" i="1" dirty="0">
              <a:solidFill>
                <a:prstClr val="black"/>
              </a:solidFill>
            </a:endParaRPr>
          </a:p>
        </p:txBody>
      </p:sp>
      <p:grpSp>
        <p:nvGrpSpPr>
          <p:cNvPr id="47" name="Groupe 46"/>
          <p:cNvGrpSpPr>
            <a:grpSpLocks noChangeAspect="1"/>
          </p:cNvGrpSpPr>
          <p:nvPr/>
        </p:nvGrpSpPr>
        <p:grpSpPr>
          <a:xfrm>
            <a:off x="252762" y="1203581"/>
            <a:ext cx="709799" cy="973129"/>
            <a:chOff x="1399052" y="1811867"/>
            <a:chExt cx="3142250" cy="4308005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473494" y="1409609"/>
            <a:ext cx="709799" cy="973129"/>
            <a:chOff x="1399052" y="1811867"/>
            <a:chExt cx="3142250" cy="4308005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3" name="Groupe 52"/>
          <p:cNvGrpSpPr>
            <a:grpSpLocks noChangeAspect="1"/>
          </p:cNvGrpSpPr>
          <p:nvPr/>
        </p:nvGrpSpPr>
        <p:grpSpPr>
          <a:xfrm>
            <a:off x="672677" y="1730151"/>
            <a:ext cx="709799" cy="973129"/>
            <a:chOff x="1399052" y="1811867"/>
            <a:chExt cx="3142250" cy="4308005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Groupe 55"/>
          <p:cNvGrpSpPr>
            <a:grpSpLocks noChangeAspect="1"/>
          </p:cNvGrpSpPr>
          <p:nvPr/>
        </p:nvGrpSpPr>
        <p:grpSpPr>
          <a:xfrm>
            <a:off x="2594188" y="1218229"/>
            <a:ext cx="978517" cy="1341540"/>
            <a:chOff x="1399052" y="1811867"/>
            <a:chExt cx="3142250" cy="4308005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9" name="Groupe 58"/>
          <p:cNvGrpSpPr>
            <a:grpSpLocks noChangeAspect="1"/>
          </p:cNvGrpSpPr>
          <p:nvPr/>
        </p:nvGrpSpPr>
        <p:grpSpPr>
          <a:xfrm>
            <a:off x="6800290" y="1140783"/>
            <a:ext cx="3451398" cy="4731841"/>
            <a:chOff x="1399052" y="1811867"/>
            <a:chExt cx="3142250" cy="4308005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3" name="Groupe 62"/>
          <p:cNvGrpSpPr>
            <a:grpSpLocks noChangeAspect="1"/>
          </p:cNvGrpSpPr>
          <p:nvPr/>
        </p:nvGrpSpPr>
        <p:grpSpPr>
          <a:xfrm>
            <a:off x="323387" y="2822493"/>
            <a:ext cx="709799" cy="973129"/>
            <a:chOff x="1399052" y="1811867"/>
            <a:chExt cx="3142250" cy="4308005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6" name="Groupe 65"/>
          <p:cNvGrpSpPr>
            <a:grpSpLocks noChangeAspect="1"/>
          </p:cNvGrpSpPr>
          <p:nvPr/>
        </p:nvGrpSpPr>
        <p:grpSpPr>
          <a:xfrm>
            <a:off x="606856" y="3106013"/>
            <a:ext cx="709799" cy="973129"/>
            <a:chOff x="1399052" y="1811867"/>
            <a:chExt cx="3142250" cy="4308005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9" name="Groupe 68"/>
          <p:cNvGrpSpPr>
            <a:grpSpLocks noChangeAspect="1"/>
          </p:cNvGrpSpPr>
          <p:nvPr/>
        </p:nvGrpSpPr>
        <p:grpSpPr>
          <a:xfrm>
            <a:off x="894880" y="3380087"/>
            <a:ext cx="709799" cy="973129"/>
            <a:chOff x="1399052" y="1811867"/>
            <a:chExt cx="3142250" cy="4308005"/>
          </a:xfrm>
        </p:grpSpPr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2" name="Groupe 71"/>
          <p:cNvGrpSpPr>
            <a:grpSpLocks noChangeAspect="1"/>
          </p:cNvGrpSpPr>
          <p:nvPr/>
        </p:nvGrpSpPr>
        <p:grpSpPr>
          <a:xfrm>
            <a:off x="2664813" y="2837141"/>
            <a:ext cx="978517" cy="1341540"/>
            <a:chOff x="1399052" y="1811867"/>
            <a:chExt cx="3142250" cy="4308005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6" name="Groupe 75"/>
          <p:cNvGrpSpPr>
            <a:grpSpLocks noChangeAspect="1"/>
          </p:cNvGrpSpPr>
          <p:nvPr/>
        </p:nvGrpSpPr>
        <p:grpSpPr>
          <a:xfrm>
            <a:off x="323387" y="4559971"/>
            <a:ext cx="709799" cy="973129"/>
            <a:chOff x="1399052" y="1811867"/>
            <a:chExt cx="3142250" cy="4308005"/>
          </a:xfrm>
        </p:grpSpPr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9" name="Groupe 78"/>
          <p:cNvGrpSpPr>
            <a:grpSpLocks noChangeAspect="1"/>
          </p:cNvGrpSpPr>
          <p:nvPr/>
        </p:nvGrpSpPr>
        <p:grpSpPr>
          <a:xfrm>
            <a:off x="525992" y="4729486"/>
            <a:ext cx="709799" cy="973129"/>
            <a:chOff x="1399052" y="1811867"/>
            <a:chExt cx="3142250" cy="4308005"/>
          </a:xfrm>
        </p:grpSpPr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2" name="Groupe 81"/>
          <p:cNvGrpSpPr>
            <a:grpSpLocks noChangeAspect="1"/>
          </p:cNvGrpSpPr>
          <p:nvPr/>
        </p:nvGrpSpPr>
        <p:grpSpPr>
          <a:xfrm>
            <a:off x="821279" y="4856655"/>
            <a:ext cx="709799" cy="973129"/>
            <a:chOff x="1399052" y="1811867"/>
            <a:chExt cx="3142250" cy="4308005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5" name="Groupe 84"/>
          <p:cNvGrpSpPr>
            <a:grpSpLocks noChangeAspect="1"/>
          </p:cNvGrpSpPr>
          <p:nvPr/>
        </p:nvGrpSpPr>
        <p:grpSpPr>
          <a:xfrm>
            <a:off x="2664813" y="4574619"/>
            <a:ext cx="978517" cy="1341540"/>
            <a:chOff x="1399052" y="1811867"/>
            <a:chExt cx="3142250" cy="4308005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227" y="1811867"/>
              <a:ext cx="3139075" cy="257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052" y="4377267"/>
              <a:ext cx="3139076" cy="1742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6" name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90" y="1199454"/>
            <a:ext cx="2427591" cy="137087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368" y="2886011"/>
            <a:ext cx="1169370" cy="1388627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368" y="4538424"/>
            <a:ext cx="1169370" cy="1388627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432295" y="5964608"/>
            <a:ext cx="176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Sites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049304" y="6011736"/>
            <a:ext cx="195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Etablissements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8337215" y="596460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DEX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884947" y="1867570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6301681" y="1989103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1942907" y="3679995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>
            <a:off x="6237512" y="3636023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1884947" y="5356124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6237512" y="5031686"/>
            <a:ext cx="4090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Contenu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7</a:t>
            </a:fld>
            <a:endParaRPr lang="fr-FR">
              <a:solidFill>
                <a:srgbClr val="003DA5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7" y="1419922"/>
            <a:ext cx="3242627" cy="4132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41" y="1419921"/>
            <a:ext cx="3255483" cy="41326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211" y="1419921"/>
            <a:ext cx="3388750" cy="413733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11764" y="5747989"/>
            <a:ext cx="176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Sites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03157" y="5747989"/>
            <a:ext cx="195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Etablissements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684" y="574798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DEX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011" y="70121"/>
            <a:ext cx="1448707" cy="15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savoir plus sur La RSE au groupe La Poste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9902" y="1392064"/>
            <a:ext cx="7147189" cy="4680000"/>
          </a:xfrm>
        </p:spPr>
        <p:txBody>
          <a:bodyPr/>
          <a:lstStyle/>
          <a:p>
            <a:pPr lvl="1"/>
            <a:r>
              <a:rPr lang="fr-FR" sz="1400" dirty="0">
                <a:solidFill>
                  <a:srgbClr val="003DA5"/>
                </a:solidFill>
                <a:hlinkClick r:id="rId2"/>
              </a:rPr>
              <a:t>https://www.lapostegroupe.com/fr/actualite/le-groupe-la-poste-devient-entreprise-a-mission</a:t>
            </a:r>
            <a:endParaRPr lang="fr-FR" sz="1400" dirty="0" smtClean="0">
              <a:solidFill>
                <a:srgbClr val="003DA5"/>
              </a:solidFill>
              <a:hlinkClick r:id="rId2"/>
            </a:endParaRPr>
          </a:p>
          <a:p>
            <a:pPr lvl="1"/>
            <a:endParaRPr lang="fr-FR" sz="1400" dirty="0">
              <a:solidFill>
                <a:srgbClr val="003DA5"/>
              </a:solidFill>
              <a:hlinkClick r:id="rId2"/>
            </a:endParaRPr>
          </a:p>
          <a:p>
            <a:pPr lvl="1"/>
            <a:endParaRPr lang="fr-FR" sz="1400" dirty="0" smtClean="0">
              <a:solidFill>
                <a:srgbClr val="003DA5"/>
              </a:solidFill>
              <a:hlinkClick r:id="rId2"/>
            </a:endParaRPr>
          </a:p>
          <a:p>
            <a:pPr lvl="1"/>
            <a:r>
              <a:rPr lang="fr-FR" sz="1400" dirty="0" smtClean="0">
                <a:solidFill>
                  <a:srgbClr val="003DA5"/>
                </a:solidFill>
                <a:hlinkClick r:id="rId2"/>
              </a:rPr>
              <a:t>https</a:t>
            </a:r>
            <a:r>
              <a:rPr lang="fr-FR" sz="1400" dirty="0">
                <a:solidFill>
                  <a:srgbClr val="003DA5"/>
                </a:solidFill>
                <a:hlinkClick r:id="rId2"/>
              </a:rPr>
              <a:t>://www.lapostegroupe.com/fr/focus/nos-actions-pour-lenvironnement</a:t>
            </a:r>
            <a:endParaRPr lang="fr-FR" sz="1400" dirty="0">
              <a:solidFill>
                <a:srgbClr val="003DA5"/>
              </a:solidFill>
            </a:endParaRPr>
          </a:p>
          <a:p>
            <a:pPr lvl="1"/>
            <a:r>
              <a:rPr lang="fr-FR" sz="1400" dirty="0" smtClean="0">
                <a:solidFill>
                  <a:srgbClr val="003DA5"/>
                </a:solidFill>
                <a:hlinkClick r:id="rId3"/>
              </a:rPr>
              <a:t>https</a:t>
            </a:r>
            <a:r>
              <a:rPr lang="fr-FR" sz="1400" dirty="0">
                <a:solidFill>
                  <a:srgbClr val="003DA5"/>
                </a:solidFill>
                <a:hlinkClick r:id="rId3"/>
              </a:rPr>
              <a:t>://</a:t>
            </a:r>
            <a:r>
              <a:rPr lang="fr-FR" sz="1400" dirty="0" smtClean="0">
                <a:solidFill>
                  <a:srgbClr val="003DA5"/>
                </a:solidFill>
                <a:hlinkClick r:id="rId3"/>
              </a:rPr>
              <a:t>www.lapostegroupe.com/fr/focus/nos-actions-sociales-et-societales</a:t>
            </a:r>
            <a:endParaRPr lang="fr-FR" sz="1400" dirty="0" smtClean="0">
              <a:solidFill>
                <a:srgbClr val="003DA5"/>
              </a:solidFill>
            </a:endParaRPr>
          </a:p>
          <a:p>
            <a:pPr lvl="1"/>
            <a:endParaRPr lang="fr-FR" sz="1400" dirty="0" smtClean="0">
              <a:solidFill>
                <a:srgbClr val="003DA5"/>
              </a:solidFill>
              <a:hlinkClick r:id="rId4"/>
            </a:endParaRPr>
          </a:p>
          <a:p>
            <a:pPr lvl="1"/>
            <a:r>
              <a:rPr lang="fr-FR" sz="1400" dirty="0" smtClean="0">
                <a:solidFill>
                  <a:srgbClr val="003DA5"/>
                </a:solidFill>
                <a:hlinkClick r:id="rId4"/>
              </a:rPr>
              <a:t>https</a:t>
            </a:r>
            <a:r>
              <a:rPr lang="fr-FR" sz="1400" dirty="0">
                <a:solidFill>
                  <a:srgbClr val="003DA5"/>
                </a:solidFill>
                <a:hlinkClick r:id="rId4"/>
              </a:rPr>
              <a:t>://www.lapostegroupe.com/fr/notre-engagement-societal</a:t>
            </a:r>
            <a:endParaRPr lang="fr-FR" sz="1400" dirty="0">
              <a:solidFill>
                <a:srgbClr val="003DA5"/>
              </a:solidFill>
            </a:endParaRPr>
          </a:p>
          <a:p>
            <a:pPr lvl="1"/>
            <a:r>
              <a:rPr lang="fr-FR" sz="1400" dirty="0">
                <a:solidFill>
                  <a:srgbClr val="003DA5"/>
                </a:solidFill>
                <a:hlinkClick r:id="rId5"/>
              </a:rPr>
              <a:t>https://www.lapostegroupe.com/fr/actualite/acteurs-et-engages</a:t>
            </a:r>
            <a:endParaRPr lang="fr-FR" sz="1400" dirty="0">
              <a:solidFill>
                <a:srgbClr val="003DA5"/>
              </a:solidFill>
            </a:endParaRPr>
          </a:p>
          <a:p>
            <a:pPr lvl="1"/>
            <a:endParaRPr lang="fr-FR" sz="1400" dirty="0">
              <a:solidFill>
                <a:srgbClr val="003DA5"/>
              </a:solidFill>
            </a:endParaRPr>
          </a:p>
          <a:p>
            <a:pPr lvl="1"/>
            <a:r>
              <a:rPr lang="fr-FR" sz="1400" dirty="0" smtClean="0">
                <a:solidFill>
                  <a:srgbClr val="003DA5"/>
                </a:solidFill>
              </a:rPr>
              <a:t>Accompagnements des clients dans leurs choix :</a:t>
            </a:r>
            <a:endParaRPr lang="fr-FR" sz="1400" dirty="0">
              <a:solidFill>
                <a:srgbClr val="003DA5"/>
              </a:solidFill>
            </a:endParaRPr>
          </a:p>
          <a:p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6"/>
              </a:rPr>
              <a:t>https://</a:t>
            </a:r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6"/>
              </a:rPr>
              <a:t>www.laposte.fr/score-ecologique</a:t>
            </a:r>
            <a:endParaRPr lang="fr-FR" sz="1400" dirty="0">
              <a:solidFill>
                <a:srgbClr val="003DA5"/>
              </a:solidFill>
              <a:latin typeface="Montserrat Medium" panose="00000600000000000000" pitchFamily="50" charset="0"/>
            </a:endParaRPr>
          </a:p>
          <a:p>
            <a:endParaRPr lang="fr-FR" sz="1400" dirty="0" smtClean="0">
              <a:solidFill>
                <a:srgbClr val="003DA5"/>
              </a:solidFill>
              <a:latin typeface="Montserrat Medium" panose="00000600000000000000" pitchFamily="50" charset="0"/>
            </a:endParaRPr>
          </a:p>
          <a:p>
            <a:r>
              <a:rPr lang="fr-FR" sz="1400" dirty="0" smtClean="0">
                <a:solidFill>
                  <a:srgbClr val="003DA5"/>
                </a:solidFill>
                <a:latin typeface="Montserrat Medium" panose="00000600000000000000" pitchFamily="50" charset="0"/>
              </a:rPr>
              <a:t>Projets de compensation des émissions résiduelles :</a:t>
            </a:r>
            <a:endParaRPr lang="fr-FR" sz="1400" dirty="0">
              <a:solidFill>
                <a:srgbClr val="003DA5"/>
              </a:solidFill>
              <a:latin typeface="Montserrat Medium" panose="00000600000000000000" pitchFamily="50" charset="0"/>
            </a:endParaRPr>
          </a:p>
          <a:p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7"/>
              </a:rPr>
              <a:t>https://</a:t>
            </a:r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7"/>
              </a:rPr>
              <a:t>marvelapp.com/prototype/7a5d3jc/screen/83629251</a:t>
            </a:r>
            <a:endParaRPr lang="fr-FR" sz="1400" dirty="0">
              <a:solidFill>
                <a:srgbClr val="003DA5"/>
              </a:solidFill>
              <a:latin typeface="Montserrat Medium" panose="00000600000000000000" pitchFamily="50" charset="0"/>
            </a:endParaRPr>
          </a:p>
          <a:p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8"/>
              </a:rPr>
              <a:t>https://xd.adobe.com/view/ab8b134f-ccf8-4173-8ec8-dfbb5ed45174-fed8/?fullscreen=&amp;</a:t>
            </a:r>
            <a:r>
              <a:rPr lang="fr-FR" sz="1400" dirty="0">
                <a:solidFill>
                  <a:srgbClr val="003DA5"/>
                </a:solidFill>
                <a:latin typeface="Montserrat Medium" panose="00000600000000000000" pitchFamily="50" charset="0"/>
                <a:hlinkClick r:id="rId8"/>
              </a:rPr>
              <a:t>hints=off</a:t>
            </a:r>
            <a:endParaRPr lang="fr-FR" sz="1400" dirty="0">
              <a:solidFill>
                <a:srgbClr val="003DA5"/>
              </a:solidFill>
              <a:latin typeface="Montserrat Medium" panose="00000600000000000000" pitchFamily="50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8</a:t>
            </a:fld>
            <a:endParaRPr lang="fr-FR">
              <a:solidFill>
                <a:srgbClr val="003DA5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895" y="1392064"/>
            <a:ext cx="2574101" cy="20455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7826" y="3605217"/>
            <a:ext cx="4532618" cy="1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 Poste Groupe">
  <a:themeElements>
    <a:clrScheme name="La Poste Groupe MAJ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738FC0"/>
      </a:accent1>
      <a:accent2>
        <a:srgbClr val="FFE069"/>
      </a:accent2>
      <a:accent3>
        <a:srgbClr val="A2B4D5"/>
      </a:accent3>
      <a:accent4>
        <a:srgbClr val="FFCB05"/>
      </a:accent4>
      <a:accent5>
        <a:srgbClr val="003DA5"/>
      </a:accent5>
      <a:accent6>
        <a:srgbClr val="738FC0"/>
      </a:accent6>
      <a:hlink>
        <a:srgbClr val="A2B4D5"/>
      </a:hlink>
      <a:folHlink>
        <a:srgbClr val="FFE069"/>
      </a:folHlink>
    </a:clrScheme>
    <a:fontScheme name="La Poste Groupe MAJ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1028_lp_templatePPT_16-9_versiondigitale_evenementielledef.ppt" id="{57A7D91D-36BB-4DA9-8176-7E9B1C44D6CD}" vid="{4BAD3C20-486B-4A4C-BDC8-56F86CC2788D}"/>
    </a:ext>
  </a:extLst>
</a:theme>
</file>

<file path=ppt/theme/theme10.xml><?xml version="1.0" encoding="utf-8"?>
<a:theme xmlns:a="http://schemas.openxmlformats.org/drawingml/2006/main" name="24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aposte_4-3.pptx" id="{788935CB-FF52-4BF7-AFDC-A119944D0BC1}" vid="{9FE40A6E-4711-4292-A392-1E218206B15A}"/>
    </a:ext>
  </a:extLst>
</a:theme>
</file>

<file path=ppt/theme/theme11.xml><?xml version="1.0" encoding="utf-8"?>
<a:theme xmlns:a="http://schemas.openxmlformats.org/drawingml/2006/main" name="1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aposte_16-9.pptx" id="{051DBD9A-724E-4408-8417-82A6B33870F2}" vid="{180CAFBA-ABCB-42D9-86A1-2BA3781618AC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aposte_4-3.pptx" id="{788935CB-FF52-4BF7-AFDC-A119944D0BC1}" vid="{9FE40A6E-4711-4292-A392-1E218206B15A}"/>
    </a:ext>
  </a:extLst>
</a:theme>
</file>

<file path=ppt/theme/theme3.xml><?xml version="1.0" encoding="utf-8"?>
<a:theme xmlns:a="http://schemas.openxmlformats.org/drawingml/2006/main" name="3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aposte_4-3.pptx" id="{788935CB-FF52-4BF7-AFDC-A119944D0BC1}" vid="{9FE40A6E-4711-4292-A392-1E218206B15A}"/>
    </a:ext>
  </a:extLst>
</a:theme>
</file>

<file path=ppt/theme/theme4.xml><?xml version="1.0" encoding="utf-8"?>
<a:theme xmlns:a="http://schemas.openxmlformats.org/drawingml/2006/main" name="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00640066-78CA-4FF4-BC77-0F1859DC41A6}" vid="{A098D462-5715-4D65-ACA4-DFE55DB36EC7}"/>
    </a:ext>
  </a:extLst>
</a:theme>
</file>

<file path=ppt/theme/theme5.xml><?xml version="1.0" encoding="utf-8"?>
<a:theme xmlns:a="http://schemas.openxmlformats.org/drawingml/2006/main" name="1_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00640066-78CA-4FF4-BC77-0F1859DC41A6}" vid="{A098D462-5715-4D65-ACA4-DFE55DB36EC7}"/>
    </a:ext>
  </a:extLst>
</a:theme>
</file>

<file path=ppt/theme/theme6.xml><?xml version="1.0" encoding="utf-8"?>
<a:theme xmlns:a="http://schemas.openxmlformats.org/drawingml/2006/main" name="1_La Poste Groupe">
  <a:themeElements>
    <a:clrScheme name="La Poste Groupe MAJ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738FC0"/>
      </a:accent1>
      <a:accent2>
        <a:srgbClr val="FFE069"/>
      </a:accent2>
      <a:accent3>
        <a:srgbClr val="A2B4D5"/>
      </a:accent3>
      <a:accent4>
        <a:srgbClr val="FFCB05"/>
      </a:accent4>
      <a:accent5>
        <a:srgbClr val="003DA5"/>
      </a:accent5>
      <a:accent6>
        <a:srgbClr val="738FC0"/>
      </a:accent6>
      <a:hlink>
        <a:srgbClr val="A2B4D5"/>
      </a:hlink>
      <a:folHlink>
        <a:srgbClr val="FFE069"/>
      </a:folHlink>
    </a:clrScheme>
    <a:fontScheme name="La Poste Groupe MAJ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1028_lp_templatePPT_16-9_versiondigitale_evenementielledef.ppt" id="{57A7D91D-36BB-4DA9-8176-7E9B1C44D6CD}" vid="{4BAD3C20-486B-4A4C-BDC8-56F86CC2788D}"/>
    </a:ext>
  </a:extLst>
</a:theme>
</file>

<file path=ppt/theme/theme7.xml><?xml version="1.0" encoding="utf-8"?>
<a:theme xmlns:a="http://schemas.openxmlformats.org/drawingml/2006/main" name="2_La Poste Groupe">
  <a:themeElements>
    <a:clrScheme name="La Poste Groupe MAJ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738FC0"/>
      </a:accent1>
      <a:accent2>
        <a:srgbClr val="FFE069"/>
      </a:accent2>
      <a:accent3>
        <a:srgbClr val="A2B4D5"/>
      </a:accent3>
      <a:accent4>
        <a:srgbClr val="FFCB05"/>
      </a:accent4>
      <a:accent5>
        <a:srgbClr val="003DA5"/>
      </a:accent5>
      <a:accent6>
        <a:srgbClr val="738FC0"/>
      </a:accent6>
      <a:hlink>
        <a:srgbClr val="A2B4D5"/>
      </a:hlink>
      <a:folHlink>
        <a:srgbClr val="FFE069"/>
      </a:folHlink>
    </a:clrScheme>
    <a:fontScheme name="La Poste Groupe MAJ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1028_lp_templatePPT_16-9_versiondigitale_evenementielledef.ppt" id="{57A7D91D-36BB-4DA9-8176-7E9B1C44D6CD}" vid="{4BAD3C20-486B-4A4C-BDC8-56F86CC2788D}"/>
    </a:ext>
  </a:extLst>
</a:theme>
</file>

<file path=ppt/theme/theme8.xml><?xml version="1.0" encoding="utf-8"?>
<a:theme xmlns:a="http://schemas.openxmlformats.org/drawingml/2006/main" name="3_La Poste Groupe">
  <a:themeElements>
    <a:clrScheme name="La Poste Groupe MAJ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738FC0"/>
      </a:accent1>
      <a:accent2>
        <a:srgbClr val="FFE069"/>
      </a:accent2>
      <a:accent3>
        <a:srgbClr val="A2B4D5"/>
      </a:accent3>
      <a:accent4>
        <a:srgbClr val="FFCB05"/>
      </a:accent4>
      <a:accent5>
        <a:srgbClr val="003DA5"/>
      </a:accent5>
      <a:accent6>
        <a:srgbClr val="738FC0"/>
      </a:accent6>
      <a:hlink>
        <a:srgbClr val="A2B4D5"/>
      </a:hlink>
      <a:folHlink>
        <a:srgbClr val="FFE069"/>
      </a:folHlink>
    </a:clrScheme>
    <a:fontScheme name="La Poste Groupe MAJ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1028_lp_templatePPT_16-9_versiondigitale_evenementielledef.ppt" id="{57A7D91D-36BB-4DA9-8176-7E9B1C44D6CD}" vid="{4BAD3C20-486B-4A4C-BDC8-56F86CC2788D}"/>
    </a:ext>
  </a:extLst>
</a:theme>
</file>

<file path=ppt/theme/theme9.xml><?xml version="1.0" encoding="utf-8"?>
<a:theme xmlns:a="http://schemas.openxmlformats.org/drawingml/2006/main" name="4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aposte_16-9.pptx" id="{051DBD9A-724E-4408-8417-82A6B33870F2}" vid="{180CAFBA-ABCB-42D9-86A1-2BA378161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a77ce6-0047-4ad7-9be6-60e93ed68fe1">
      <Terms xmlns="http://schemas.microsoft.com/office/infopath/2007/PartnerControls"/>
    </lcf76f155ced4ddcb4097134ff3c332f>
    <TaxCatchAll xmlns="4cbc2c2a-65a4-4c04-b145-cacf332cdf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C7AFDEC69BE4F9062A95005848EA8" ma:contentTypeVersion="16" ma:contentTypeDescription="Crée un document." ma:contentTypeScope="" ma:versionID="ef09e8f48927a7688b3910af9af9233e">
  <xsd:schema xmlns:xsd="http://www.w3.org/2001/XMLSchema" xmlns:xs="http://www.w3.org/2001/XMLSchema" xmlns:p="http://schemas.microsoft.com/office/2006/metadata/properties" xmlns:ns2="4cbc2c2a-65a4-4c04-b145-cacf332cdf39" xmlns:ns3="11a77ce6-0047-4ad7-9be6-60e93ed68fe1" targetNamespace="http://schemas.microsoft.com/office/2006/metadata/properties" ma:root="true" ma:fieldsID="e46b9740df1b558bc1408f2e05555309" ns2:_="" ns3:_="">
    <xsd:import namespace="4cbc2c2a-65a4-4c04-b145-cacf332cdf39"/>
    <xsd:import namespace="11a77ce6-0047-4ad7-9be6-60e93ed68f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c2c2a-65a4-4c04-b145-cacf332cdf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d07e62-6f03-4036-a1e4-753114e44c80}" ma:internalName="TaxCatchAll" ma:showField="CatchAllData" ma:web="4cbc2c2a-65a4-4c04-b145-cacf332cdf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77ce6-0047-4ad7-9be6-60e93ed68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FC312-E751-404E-A4CE-34868FD622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cbc2c2a-65a4-4c04-b145-cacf332cdf39"/>
    <ds:schemaRef ds:uri="http://schemas.microsoft.com/office/infopath/2007/PartnerControls"/>
    <ds:schemaRef ds:uri="11a77ce6-0047-4ad7-9be6-60e93ed68f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32B919-27F7-4A26-83E4-5842BFA66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c2c2a-65a4-4c04-b145-cacf332cdf39"/>
    <ds:schemaRef ds:uri="11a77ce6-0047-4ad7-9be6-60e93ed68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548C19-A598-4FD0-B399-EE64FD7AD2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221028_lp_templateppt_169_versiondigitale_evenementielle-637509c708d59 (1)</Template>
  <TotalTime>2219</TotalTime>
  <Words>882</Words>
  <Application>Microsoft Office PowerPoint</Application>
  <PresentationFormat>Grand écran</PresentationFormat>
  <Paragraphs>133</Paragraphs>
  <Slides>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33" baseType="lpstr">
      <vt:lpstr>Book Antiqua</vt:lpstr>
      <vt:lpstr>Arial</vt:lpstr>
      <vt:lpstr>Verdana</vt:lpstr>
      <vt:lpstr>Montserrat Bold</vt:lpstr>
      <vt:lpstr>Montserrat</vt:lpstr>
      <vt:lpstr>Montserrat SemiBold</vt:lpstr>
      <vt:lpstr>Montserrat Medium</vt:lpstr>
      <vt:lpstr>Wingdings</vt:lpstr>
      <vt:lpstr>ＭＳ Ｐゴシック</vt:lpstr>
      <vt:lpstr>Montserrat Light</vt:lpstr>
      <vt:lpstr>Calibri</vt:lpstr>
      <vt:lpstr>Montserrat ExtraBold</vt:lpstr>
      <vt:lpstr>Montserrat ExtraBold</vt:lpstr>
      <vt:lpstr>La Poste Groupe</vt:lpstr>
      <vt:lpstr>2_LA POSTE</vt:lpstr>
      <vt:lpstr>3_LA POSTE</vt:lpstr>
      <vt:lpstr>La Poste Groupe - Vert</vt:lpstr>
      <vt:lpstr>1_La Poste Groupe - Vert</vt:lpstr>
      <vt:lpstr>1_La Poste Groupe</vt:lpstr>
      <vt:lpstr>2_La Poste Groupe</vt:lpstr>
      <vt:lpstr>3_La Poste Groupe</vt:lpstr>
      <vt:lpstr>4_LA POSTE</vt:lpstr>
      <vt:lpstr>24_LA POSTE</vt:lpstr>
      <vt:lpstr>1_LA POSTE</vt:lpstr>
      <vt:lpstr>think-cell Slide</vt:lpstr>
      <vt:lpstr>RSE SCORE  pour Webinaire C3D : Mécanique des Indices RSE </vt:lpstr>
      <vt:lpstr>Branche services Courrier Colis La Poste?</vt:lpstr>
      <vt:lpstr>Présentation PowerPoint</vt:lpstr>
      <vt:lpstr>Présentation PowerPoint</vt:lpstr>
      <vt:lpstr>le RSE SCORE </vt:lpstr>
      <vt:lpstr>Les 3 mailles du RSE SCORE</vt:lpstr>
      <vt:lpstr>Exemple de Contenu</vt:lpstr>
      <vt:lpstr>En savoir plus sur La RSE au groupe La Poste </vt:lpstr>
    </vt:vector>
  </TitlesOfParts>
  <Company>La Poste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 la présentation</dc:title>
  <dc:creator>GEIRNAERT Benedicte</dc:creator>
  <cp:lastModifiedBy>GEIRNAERT Benedicte</cp:lastModifiedBy>
  <cp:revision>150</cp:revision>
  <dcterms:created xsi:type="dcterms:W3CDTF">2023-02-21T14:48:28Z</dcterms:created>
  <dcterms:modified xsi:type="dcterms:W3CDTF">2023-04-19T14:04:43Z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0x010100AC8C7AFDEC69BE4F9062A95005848EA8</vt:lpwstr>
  </property>
</Properties>
</file>