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765" r:id="rId2"/>
    <p:sldId id="1808" r:id="rId3"/>
    <p:sldId id="1809" r:id="rId4"/>
    <p:sldId id="1813" r:id="rId5"/>
    <p:sldId id="1816" r:id="rId6"/>
    <p:sldId id="1703" r:id="rId7"/>
    <p:sldId id="1811" r:id="rId8"/>
    <p:sldId id="1810" r:id="rId9"/>
    <p:sldId id="1680" r:id="rId10"/>
    <p:sldId id="1812" r:id="rId11"/>
    <p:sldId id="1704" r:id="rId12"/>
    <p:sldId id="1814" r:id="rId13"/>
    <p:sldId id="1815" r:id="rId1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1EB40CB-3EAD-47A5-B65F-BC59A5C7BE9D}">
          <p14:sldIdLst>
            <p14:sldId id="1765"/>
            <p14:sldId id="1808"/>
            <p14:sldId id="1809"/>
            <p14:sldId id="1813"/>
            <p14:sldId id="1816"/>
            <p14:sldId id="1703"/>
            <p14:sldId id="1811"/>
            <p14:sldId id="1810"/>
            <p14:sldId id="1680"/>
            <p14:sldId id="1812"/>
            <p14:sldId id="1704"/>
            <p14:sldId id="1814"/>
            <p14:sldId id="1815"/>
          </p14:sldIdLst>
        </p14:section>
        <p14:section name="Section sans titre" id="{31BC8BE6-DC78-4BB5-8624-D208E16209C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19232E"/>
    <a:srgbClr val="3F3F3F"/>
    <a:srgbClr val="4321AF"/>
    <a:srgbClr val="000000"/>
    <a:srgbClr val="445469"/>
    <a:srgbClr val="FF671A"/>
    <a:srgbClr val="5BEB57"/>
    <a:srgbClr val="D408E4"/>
    <a:srgbClr val="FBC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4FB25-4953-4484-9E25-250D79DDB224}" v="46" dt="2023-04-12T06:11:58.35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89204" autoAdjust="0"/>
  </p:normalViewPr>
  <p:slideViewPr>
    <p:cSldViewPr snapToGrid="0" snapToObjects="1">
      <p:cViewPr varScale="1">
        <p:scale>
          <a:sx n="32" d="100"/>
          <a:sy n="32" d="100"/>
        </p:scale>
        <p:origin x="16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-1332"/>
    </p:cViewPr>
  </p:sorterViewPr>
  <p:notesViewPr>
    <p:cSldViewPr snapToGrid="0" snapToObjects="1" showGuides="1">
      <p:cViewPr varScale="1">
        <p:scale>
          <a:sx n="42" d="100"/>
          <a:sy n="42" d="100"/>
        </p:scale>
        <p:origin x="282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E1EA9BC-5651-F3D6-8F4B-FF8070C79F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C544E3-EB0C-02CE-FCCD-214599EEE5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62A6-EE46-4A26-8602-31B206C332DD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5FAA3D-6B1A-38B0-5BBA-478436E0E1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4F2DA2-DB1B-6B3E-BEA8-151EEB0F88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30A2D-0001-462F-84EA-90834CC16A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18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 Light"/>
              </a:defRPr>
            </a:lvl1pPr>
          </a:lstStyle>
          <a:p>
            <a:fld id="{006BE02D-20C0-F840-AFAC-BEA99C74FDC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Usage des actifs, effets réseau, </a:t>
            </a:r>
            <a:r>
              <a:rPr lang="fr-FR" dirty="0" err="1"/>
              <a:t>éminamment</a:t>
            </a:r>
            <a:r>
              <a:rPr lang="fr-FR" dirty="0"/>
              <a:t> durable que de faire usage, communiquer développer les AI..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9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4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2" y="3945706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764079" y="0"/>
            <a:ext cx="10613571" cy="13715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6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820937" y="12623180"/>
            <a:ext cx="12690088" cy="6913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13936717" y="3247697"/>
            <a:ext cx="7241628" cy="12875172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352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820937" y="12623180"/>
            <a:ext cx="12690088" cy="6913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5" y="6230198"/>
            <a:ext cx="5756336" cy="102067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3604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2" y="4665515"/>
            <a:ext cx="2935224" cy="2935154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ge d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sommaire"/>
          <p:cNvSpPr>
            <a:spLocks noGrp="1"/>
          </p:cNvSpPr>
          <p:nvPr>
            <p:ph idx="10" hasCustomPrompt="1"/>
          </p:nvPr>
        </p:nvSpPr>
        <p:spPr>
          <a:xfrm>
            <a:off x="5629919" y="3810000"/>
            <a:ext cx="17899985" cy="8351040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pPr lvl="0"/>
            <a:r>
              <a:rPr lang="fr-FR" dirty="0"/>
              <a:t>Déplacer pour optimiser la position du sommaire</a:t>
            </a:r>
          </a:p>
        </p:txBody>
      </p:sp>
      <p:sp>
        <p:nvSpPr>
          <p:cNvPr id="5" name="Nom" hidden="1"/>
          <p:cNvSpPr>
            <a:spLocks noGrp="1"/>
          </p:cNvSpPr>
          <p:nvPr>
            <p:ph type="body" sz="quarter" idx="36" hasCustomPrompt="1"/>
          </p:nvPr>
        </p:nvSpPr>
        <p:spPr>
          <a:xfrm>
            <a:off x="7535199" y="-1206896"/>
            <a:ext cx="15924384" cy="763296"/>
          </a:xfrm>
        </p:spPr>
        <p:txBody>
          <a:bodyPr lIns="0" tIns="0" rIns="0" bIns="0" anchor="b"/>
          <a:lstStyle>
            <a:lvl1pPr>
              <a:defRPr sz="4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6" name="Numéro" hidden="1"/>
          <p:cNvSpPr txBox="1"/>
          <p:nvPr userDrawn="1"/>
        </p:nvSpPr>
        <p:spPr>
          <a:xfrm>
            <a:off x="5629121" y="-1206896"/>
            <a:ext cx="1650514" cy="76329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lvl="0" indent="0" defTabSz="801969">
              <a:lnSpc>
                <a:spcPct val="87000"/>
              </a:lnSpc>
              <a:spcBef>
                <a:spcPts val="877"/>
              </a:spcBef>
              <a:buFontTx/>
              <a:buNone/>
              <a:defRPr sz="3200" b="1" cap="all" baseline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0" indent="0" defTabSz="801969">
              <a:lnSpc>
                <a:spcPct val="87000"/>
              </a:lnSpc>
              <a:spcBef>
                <a:spcPts val="439"/>
              </a:spcBef>
              <a:buFontTx/>
              <a:buNone/>
              <a:defRPr sz="1403" b="1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9738" indent="-119738" defTabSz="801969">
              <a:lnSpc>
                <a:spcPct val="87000"/>
              </a:lnSpc>
              <a:spcBef>
                <a:spcPts val="439"/>
              </a:spcBef>
              <a:buFont typeface="Calibri" panose="020F0502020204030204" pitchFamily="34" charset="0"/>
              <a:buChar char="&gt;"/>
              <a:defRPr sz="1100"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07454" indent="-87716" defTabSz="801969">
              <a:lnSpc>
                <a:spcPct val="87000"/>
              </a:lnSpc>
              <a:spcBef>
                <a:spcPts val="439"/>
              </a:spcBef>
              <a:buFont typeface="Calibri" panose="020F0502020204030204" pitchFamily="34" charset="0"/>
              <a:buChar char="-"/>
              <a:defRPr sz="1000"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454" indent="0" defTabSz="801969">
              <a:lnSpc>
                <a:spcPct val="87000"/>
              </a:lnSpc>
              <a:spcBef>
                <a:spcPts val="439"/>
              </a:spcBef>
              <a:buFontTx/>
              <a:buNone/>
              <a:defRPr sz="800" i="1"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205414" indent="-200493" defTabSz="801969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/>
            </a:lvl6pPr>
            <a:lvl7pPr marL="2606398" indent="-200493" defTabSz="801969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/>
            </a:lvl7pPr>
            <a:lvl8pPr marL="3007383" indent="-200493" defTabSz="801969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/>
            </a:lvl8pPr>
            <a:lvl9pPr marL="3408366" indent="-200493" defTabSz="801969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579"/>
            </a:lvl9pPr>
          </a:lstStyle>
          <a:p>
            <a:pPr algn="l" eaLnBrk="1" fontAlgn="auto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r>
              <a:rPr lang="fr-FR" sz="6400" dirty="0">
                <a:solidFill>
                  <a:prstClr val="black"/>
                </a:solidFill>
              </a:rPr>
              <a:t>#01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0731" y="2278225"/>
            <a:ext cx="4695983" cy="38164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797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800" b="0" dirty="0">
                <a:solidFill>
                  <a:prstClr val="black"/>
                </a:solidFill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93236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ad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5" y="-1"/>
            <a:ext cx="24377651" cy="6460436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15552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75649" y="12533971"/>
            <a:ext cx="7069873" cy="10036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4"/>
            <a:ext cx="5819852" cy="2795183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2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5291434" y="3411210"/>
            <a:ext cx="7434751" cy="801688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4091685"/>
            <a:ext cx="12105684" cy="676960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8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49" cy="1371599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>
            <a:off x="8675649" y="12511668"/>
            <a:ext cx="7225990" cy="9367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09415" y="0"/>
            <a:ext cx="12168235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75649" y="12511668"/>
            <a:ext cx="7225990" cy="9367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6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75649" y="12511668"/>
            <a:ext cx="7225990" cy="9367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r"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23069390" y="523001"/>
            <a:ext cx="859750" cy="85975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3109785" y="607069"/>
            <a:ext cx="807966" cy="615480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800" b="1" i="0" smtClean="0">
                <a:solidFill>
                  <a:schemeClr val="bg1"/>
                </a:solidFill>
                <a:latin typeface="Lato Bold" charset="0"/>
                <a:cs typeface="Lato Bold" charset="0"/>
              </a:rPr>
              <a:pPr algn="ctr"/>
              <a:t>‹N°›</a:t>
            </a:fld>
            <a:endParaRPr lang="id-ID" sz="2800" b="1" i="0" dirty="0">
              <a:solidFill>
                <a:schemeClr val="bg1"/>
              </a:solidFill>
              <a:latin typeface="Lato Bold" charset="0"/>
              <a:cs typeface="La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845" r:id="rId2"/>
    <p:sldLayoutId id="2147483822" r:id="rId3"/>
    <p:sldLayoutId id="2147483823" r:id="rId4"/>
    <p:sldLayoutId id="2147483811" r:id="rId5"/>
    <p:sldLayoutId id="2147483812" r:id="rId6"/>
    <p:sldLayoutId id="2147483806" r:id="rId7"/>
    <p:sldLayoutId id="2147483808" r:id="rId8"/>
    <p:sldLayoutId id="2147483882" r:id="rId9"/>
    <p:sldLayoutId id="2147483844" r:id="rId10"/>
    <p:sldLayoutId id="2147483834" r:id="rId11"/>
    <p:sldLayoutId id="2147483840" r:id="rId12"/>
    <p:sldLayoutId id="2147483893" r:id="rId13"/>
    <p:sldLayoutId id="2147483894" r:id="rId14"/>
    <p:sldLayoutId id="2147483902" r:id="rId15"/>
    <p:sldLayoutId id="2147483934" r:id="rId16"/>
    <p:sldLayoutId id="2147483940" r:id="rId17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3581400"/>
            <a:ext cx="4445000" cy="406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Calibri" charset="0"/>
                <a:cs typeface="Calibri" charset="0"/>
              </a:rPr>
              <a:t>GT</a:t>
            </a:r>
          </a:p>
          <a:p>
            <a:pPr algn="ctr"/>
            <a:r>
              <a:rPr lang="en-US" sz="9600" dirty="0">
                <a:latin typeface="Calibri" charset="0"/>
                <a:cs typeface="Calibri" charset="0"/>
              </a:rPr>
              <a:t>RSE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7AB2AF51-E39E-9186-B578-0B22E3DD2FB3}"/>
              </a:ext>
            </a:extLst>
          </p:cNvPr>
          <p:cNvSpPr txBox="1"/>
          <p:nvPr/>
        </p:nvSpPr>
        <p:spPr>
          <a:xfrm>
            <a:off x="4960620" y="3620060"/>
            <a:ext cx="1771650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Faites le </a:t>
            </a:r>
            <a:r>
              <a:rPr lang="fr-FR" sz="8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fr-FR" sz="8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ien</a:t>
            </a:r>
          </a:p>
          <a:p>
            <a:pPr algn="ctr"/>
            <a:r>
              <a:rPr lang="fr-FR" sz="8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entre</a:t>
            </a:r>
            <a:r>
              <a:rPr lang="fr-FR" sz="8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8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fr-FR" sz="8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mmatériel</a:t>
            </a:r>
            <a:r>
              <a:rPr lang="fr-FR" sz="8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5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&amp;</a:t>
            </a:r>
            <a:r>
              <a:rPr lang="fr-FR" sz="8000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8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RSE</a:t>
            </a:r>
          </a:p>
          <a:p>
            <a:pPr algn="ctr"/>
            <a:endParaRPr lang="fr-FR" sz="5000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fr-FR" sz="6000" i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pour renforcer votre impact !</a:t>
            </a:r>
          </a:p>
          <a:p>
            <a:pPr algn="ctr"/>
            <a:endParaRPr lang="en-US" sz="7000" i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4400" b="1" i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BpiFrance – 12 avril 2023</a:t>
            </a:r>
          </a:p>
          <a:p>
            <a:pPr algn="ctr"/>
            <a:endParaRPr lang="en-US" sz="7000" b="1" i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sz="7000" b="1" i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B4C1CFD-DC86-E414-38C9-B360068DA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69" y="10668000"/>
            <a:ext cx="6190953" cy="3048000"/>
          </a:xfrm>
          <a:prstGeom prst="rect">
            <a:avLst/>
          </a:prstGeom>
        </p:spPr>
      </p:pic>
      <p:pic>
        <p:nvPicPr>
          <p:cNvPr id="2" name="Image 1" descr="C3D">
            <a:extLst>
              <a:ext uri="{FF2B5EF4-FFF2-40B4-BE49-F238E27FC236}">
                <a16:creationId xmlns:a16="http://schemas.microsoft.com/office/drawing/2014/main" id="{3A14FA74-D6A2-1129-E8A9-D72C90938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880" y="11205376"/>
            <a:ext cx="2095568" cy="1806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2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77651" cy="13716000"/>
          </a:xfrm>
          <a:prstGeom prst="rect">
            <a:avLst/>
          </a:prstGeom>
          <a:solidFill>
            <a:schemeClr val="accent6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797178" y="10521168"/>
            <a:ext cx="20050573" cy="24588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88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Modus operandi 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428549" y="1523999"/>
            <a:ext cx="9464597" cy="5334002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9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03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53800" y="1083814"/>
            <a:ext cx="307474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6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99990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Freeform 70"/>
          <p:cNvSpPr>
            <a:spLocks noEditPoints="1"/>
          </p:cNvSpPr>
          <p:nvPr/>
        </p:nvSpPr>
        <p:spPr bwMode="auto">
          <a:xfrm rot="21347663">
            <a:off x="8436008" y="9947474"/>
            <a:ext cx="7514876" cy="2159032"/>
          </a:xfrm>
          <a:custGeom>
            <a:avLst/>
            <a:gdLst>
              <a:gd name="T0" fmla="*/ 1771 w 1771"/>
              <a:gd name="T1" fmla="*/ 141 h 517"/>
              <a:gd name="T2" fmla="*/ 1725 w 1771"/>
              <a:gd name="T3" fmla="*/ 162 h 517"/>
              <a:gd name="T4" fmla="*/ 1670 w 1771"/>
              <a:gd name="T5" fmla="*/ 242 h 517"/>
              <a:gd name="T6" fmla="*/ 1691 w 1771"/>
              <a:gd name="T7" fmla="*/ 195 h 517"/>
              <a:gd name="T8" fmla="*/ 1670 w 1771"/>
              <a:gd name="T9" fmla="*/ 242 h 517"/>
              <a:gd name="T10" fmla="*/ 1633 w 1771"/>
              <a:gd name="T11" fmla="*/ 272 h 517"/>
              <a:gd name="T12" fmla="*/ 1583 w 1771"/>
              <a:gd name="T13" fmla="*/ 285 h 517"/>
              <a:gd name="T14" fmla="*/ 1516 w 1771"/>
              <a:gd name="T15" fmla="*/ 354 h 517"/>
              <a:gd name="T16" fmla="*/ 1545 w 1771"/>
              <a:gd name="T17" fmla="*/ 312 h 517"/>
              <a:gd name="T18" fmla="*/ 1516 w 1771"/>
              <a:gd name="T19" fmla="*/ 354 h 517"/>
              <a:gd name="T20" fmla="*/ 1474 w 1771"/>
              <a:gd name="T21" fmla="*/ 378 h 517"/>
              <a:gd name="T22" fmla="*/ 1423 w 1771"/>
              <a:gd name="T23" fmla="*/ 382 h 517"/>
              <a:gd name="T24" fmla="*/ 1345 w 1771"/>
              <a:gd name="T25" fmla="*/ 439 h 517"/>
              <a:gd name="T26" fmla="*/ 1381 w 1771"/>
              <a:gd name="T27" fmla="*/ 402 h 517"/>
              <a:gd name="T28" fmla="*/ 1345 w 1771"/>
              <a:gd name="T29" fmla="*/ 439 h 517"/>
              <a:gd name="T30" fmla="*/ 1300 w 1771"/>
              <a:gd name="T31" fmla="*/ 455 h 517"/>
              <a:gd name="T32" fmla="*/ 1249 w 1771"/>
              <a:gd name="T33" fmla="*/ 451 h 517"/>
              <a:gd name="T34" fmla="*/ 1162 w 1771"/>
              <a:gd name="T35" fmla="*/ 493 h 517"/>
              <a:gd name="T36" fmla="*/ 1204 w 1771"/>
              <a:gd name="T37" fmla="*/ 463 h 517"/>
              <a:gd name="T38" fmla="*/ 1162 w 1771"/>
              <a:gd name="T39" fmla="*/ 493 h 517"/>
              <a:gd name="T40" fmla="*/ 1115 w 1771"/>
              <a:gd name="T41" fmla="*/ 502 h 517"/>
              <a:gd name="T42" fmla="*/ 1066 w 1771"/>
              <a:gd name="T43" fmla="*/ 489 h 517"/>
              <a:gd name="T44" fmla="*/ 973 w 1771"/>
              <a:gd name="T45" fmla="*/ 516 h 517"/>
              <a:gd name="T46" fmla="*/ 1019 w 1771"/>
              <a:gd name="T47" fmla="*/ 494 h 517"/>
              <a:gd name="T48" fmla="*/ 973 w 1771"/>
              <a:gd name="T49" fmla="*/ 516 h 517"/>
              <a:gd name="T50" fmla="*/ 925 w 1771"/>
              <a:gd name="T51" fmla="*/ 517 h 517"/>
              <a:gd name="T52" fmla="*/ 878 w 1771"/>
              <a:gd name="T53" fmla="*/ 495 h 517"/>
              <a:gd name="T54" fmla="*/ 782 w 1771"/>
              <a:gd name="T55" fmla="*/ 506 h 517"/>
              <a:gd name="T56" fmla="*/ 832 w 1771"/>
              <a:gd name="T57" fmla="*/ 492 h 517"/>
              <a:gd name="T58" fmla="*/ 782 w 1771"/>
              <a:gd name="T59" fmla="*/ 506 h 517"/>
              <a:gd name="T60" fmla="*/ 735 w 1771"/>
              <a:gd name="T61" fmla="*/ 499 h 517"/>
              <a:gd name="T62" fmla="*/ 693 w 1771"/>
              <a:gd name="T63" fmla="*/ 470 h 517"/>
              <a:gd name="T64" fmla="*/ 596 w 1771"/>
              <a:gd name="T65" fmla="*/ 464 h 517"/>
              <a:gd name="T66" fmla="*/ 647 w 1771"/>
              <a:gd name="T67" fmla="*/ 458 h 517"/>
              <a:gd name="T68" fmla="*/ 596 w 1771"/>
              <a:gd name="T69" fmla="*/ 464 h 517"/>
              <a:gd name="T70" fmla="*/ 551 w 1771"/>
              <a:gd name="T71" fmla="*/ 448 h 517"/>
              <a:gd name="T72" fmla="*/ 514 w 1771"/>
              <a:gd name="T73" fmla="*/ 413 h 517"/>
              <a:gd name="T74" fmla="*/ 420 w 1771"/>
              <a:gd name="T75" fmla="*/ 391 h 517"/>
              <a:gd name="T76" fmla="*/ 463 w 1771"/>
              <a:gd name="T77" fmla="*/ 412 h 517"/>
              <a:gd name="T78" fmla="*/ 433 w 1771"/>
              <a:gd name="T79" fmla="*/ 375 h 517"/>
              <a:gd name="T80" fmla="*/ 420 w 1771"/>
              <a:gd name="T81" fmla="*/ 391 h 517"/>
              <a:gd name="T82" fmla="*/ 378 w 1771"/>
              <a:gd name="T83" fmla="*/ 368 h 517"/>
              <a:gd name="T84" fmla="*/ 348 w 1771"/>
              <a:gd name="T85" fmla="*/ 326 h 517"/>
              <a:gd name="T86" fmla="*/ 259 w 1771"/>
              <a:gd name="T87" fmla="*/ 289 h 517"/>
              <a:gd name="T88" fmla="*/ 309 w 1771"/>
              <a:gd name="T89" fmla="*/ 300 h 517"/>
              <a:gd name="T90" fmla="*/ 259 w 1771"/>
              <a:gd name="T91" fmla="*/ 289 h 517"/>
              <a:gd name="T92" fmla="*/ 222 w 1771"/>
              <a:gd name="T93" fmla="*/ 259 h 517"/>
              <a:gd name="T94" fmla="*/ 199 w 1771"/>
              <a:gd name="T95" fmla="*/ 213 h 517"/>
              <a:gd name="T96" fmla="*/ 118 w 1771"/>
              <a:gd name="T97" fmla="*/ 161 h 517"/>
              <a:gd name="T98" fmla="*/ 165 w 1771"/>
              <a:gd name="T99" fmla="*/ 181 h 517"/>
              <a:gd name="T100" fmla="*/ 118 w 1771"/>
              <a:gd name="T101" fmla="*/ 161 h 517"/>
              <a:gd name="T102" fmla="*/ 86 w 1771"/>
              <a:gd name="T103" fmla="*/ 125 h 517"/>
              <a:gd name="T104" fmla="*/ 71 w 1771"/>
              <a:gd name="T105" fmla="*/ 76 h 517"/>
              <a:gd name="T106" fmla="*/ 0 w 1771"/>
              <a:gd name="T107" fmla="*/ 11 h 517"/>
              <a:gd name="T108" fmla="*/ 43 w 1771"/>
              <a:gd name="T109" fmla="*/ 38 h 517"/>
              <a:gd name="T110" fmla="*/ 0 w 1771"/>
              <a:gd name="T111" fmla="*/ 11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71" h="517">
                <a:moveTo>
                  <a:pt x="1739" y="176"/>
                </a:moveTo>
                <a:cubicBezTo>
                  <a:pt x="1750" y="165"/>
                  <a:pt x="1761" y="153"/>
                  <a:pt x="1771" y="141"/>
                </a:cubicBezTo>
                <a:cubicBezTo>
                  <a:pt x="1756" y="128"/>
                  <a:pt x="1756" y="128"/>
                  <a:pt x="1756" y="128"/>
                </a:cubicBezTo>
                <a:cubicBezTo>
                  <a:pt x="1746" y="140"/>
                  <a:pt x="1735" y="151"/>
                  <a:pt x="1725" y="162"/>
                </a:cubicBezTo>
                <a:lnTo>
                  <a:pt x="1739" y="176"/>
                </a:lnTo>
                <a:close/>
                <a:moveTo>
                  <a:pt x="1670" y="242"/>
                </a:moveTo>
                <a:cubicBezTo>
                  <a:pt x="1682" y="231"/>
                  <a:pt x="1693" y="221"/>
                  <a:pt x="1705" y="210"/>
                </a:cubicBezTo>
                <a:cubicBezTo>
                  <a:pt x="1691" y="195"/>
                  <a:pt x="1691" y="195"/>
                  <a:pt x="1691" y="195"/>
                </a:cubicBezTo>
                <a:cubicBezTo>
                  <a:pt x="1680" y="206"/>
                  <a:pt x="1668" y="216"/>
                  <a:pt x="1657" y="227"/>
                </a:cubicBezTo>
                <a:lnTo>
                  <a:pt x="1670" y="242"/>
                </a:lnTo>
                <a:close/>
                <a:moveTo>
                  <a:pt x="1595" y="301"/>
                </a:moveTo>
                <a:cubicBezTo>
                  <a:pt x="1608" y="292"/>
                  <a:pt x="1621" y="282"/>
                  <a:pt x="1633" y="272"/>
                </a:cubicBezTo>
                <a:cubicBezTo>
                  <a:pt x="1621" y="257"/>
                  <a:pt x="1621" y="257"/>
                  <a:pt x="1621" y="257"/>
                </a:cubicBezTo>
                <a:cubicBezTo>
                  <a:pt x="1608" y="266"/>
                  <a:pt x="1596" y="276"/>
                  <a:pt x="1583" y="285"/>
                </a:cubicBezTo>
                <a:lnTo>
                  <a:pt x="1595" y="301"/>
                </a:lnTo>
                <a:close/>
                <a:moveTo>
                  <a:pt x="1516" y="354"/>
                </a:moveTo>
                <a:cubicBezTo>
                  <a:pt x="1529" y="346"/>
                  <a:pt x="1543" y="337"/>
                  <a:pt x="1556" y="329"/>
                </a:cubicBezTo>
                <a:cubicBezTo>
                  <a:pt x="1545" y="312"/>
                  <a:pt x="1545" y="312"/>
                  <a:pt x="1545" y="312"/>
                </a:cubicBezTo>
                <a:cubicBezTo>
                  <a:pt x="1532" y="321"/>
                  <a:pt x="1519" y="329"/>
                  <a:pt x="1505" y="337"/>
                </a:cubicBezTo>
                <a:lnTo>
                  <a:pt x="1516" y="354"/>
                </a:lnTo>
                <a:close/>
                <a:moveTo>
                  <a:pt x="1432" y="400"/>
                </a:moveTo>
                <a:cubicBezTo>
                  <a:pt x="1446" y="393"/>
                  <a:pt x="1461" y="386"/>
                  <a:pt x="1474" y="378"/>
                </a:cubicBezTo>
                <a:cubicBezTo>
                  <a:pt x="1465" y="361"/>
                  <a:pt x="1465" y="361"/>
                  <a:pt x="1465" y="361"/>
                </a:cubicBezTo>
                <a:cubicBezTo>
                  <a:pt x="1451" y="368"/>
                  <a:pt x="1437" y="375"/>
                  <a:pt x="1423" y="382"/>
                </a:cubicBezTo>
                <a:lnTo>
                  <a:pt x="1432" y="400"/>
                </a:lnTo>
                <a:close/>
                <a:moveTo>
                  <a:pt x="1345" y="439"/>
                </a:moveTo>
                <a:cubicBezTo>
                  <a:pt x="1360" y="433"/>
                  <a:pt x="1374" y="427"/>
                  <a:pt x="1389" y="420"/>
                </a:cubicBezTo>
                <a:cubicBezTo>
                  <a:pt x="1381" y="402"/>
                  <a:pt x="1381" y="402"/>
                  <a:pt x="1381" y="402"/>
                </a:cubicBezTo>
                <a:cubicBezTo>
                  <a:pt x="1367" y="409"/>
                  <a:pt x="1352" y="415"/>
                  <a:pt x="1338" y="420"/>
                </a:cubicBezTo>
                <a:lnTo>
                  <a:pt x="1345" y="439"/>
                </a:lnTo>
                <a:close/>
                <a:moveTo>
                  <a:pt x="1255" y="470"/>
                </a:moveTo>
                <a:cubicBezTo>
                  <a:pt x="1270" y="465"/>
                  <a:pt x="1285" y="461"/>
                  <a:pt x="1300" y="455"/>
                </a:cubicBezTo>
                <a:cubicBezTo>
                  <a:pt x="1294" y="436"/>
                  <a:pt x="1294" y="436"/>
                  <a:pt x="1294" y="436"/>
                </a:cubicBezTo>
                <a:cubicBezTo>
                  <a:pt x="1279" y="442"/>
                  <a:pt x="1264" y="446"/>
                  <a:pt x="1249" y="451"/>
                </a:cubicBezTo>
                <a:lnTo>
                  <a:pt x="1255" y="470"/>
                </a:lnTo>
                <a:close/>
                <a:moveTo>
                  <a:pt x="1162" y="493"/>
                </a:moveTo>
                <a:cubicBezTo>
                  <a:pt x="1178" y="490"/>
                  <a:pt x="1193" y="487"/>
                  <a:pt x="1209" y="483"/>
                </a:cubicBezTo>
                <a:cubicBezTo>
                  <a:pt x="1204" y="463"/>
                  <a:pt x="1204" y="463"/>
                  <a:pt x="1204" y="463"/>
                </a:cubicBezTo>
                <a:cubicBezTo>
                  <a:pt x="1189" y="467"/>
                  <a:pt x="1173" y="471"/>
                  <a:pt x="1158" y="474"/>
                </a:cubicBezTo>
                <a:lnTo>
                  <a:pt x="1162" y="493"/>
                </a:lnTo>
                <a:close/>
                <a:moveTo>
                  <a:pt x="1068" y="509"/>
                </a:moveTo>
                <a:cubicBezTo>
                  <a:pt x="1084" y="507"/>
                  <a:pt x="1100" y="505"/>
                  <a:pt x="1115" y="502"/>
                </a:cubicBezTo>
                <a:cubicBezTo>
                  <a:pt x="1112" y="482"/>
                  <a:pt x="1112" y="482"/>
                  <a:pt x="1112" y="482"/>
                </a:cubicBezTo>
                <a:cubicBezTo>
                  <a:pt x="1097" y="485"/>
                  <a:pt x="1081" y="487"/>
                  <a:pt x="1066" y="489"/>
                </a:cubicBezTo>
                <a:lnTo>
                  <a:pt x="1068" y="509"/>
                </a:lnTo>
                <a:close/>
                <a:moveTo>
                  <a:pt x="973" y="516"/>
                </a:moveTo>
                <a:cubicBezTo>
                  <a:pt x="989" y="516"/>
                  <a:pt x="1005" y="515"/>
                  <a:pt x="1020" y="513"/>
                </a:cubicBezTo>
                <a:cubicBezTo>
                  <a:pt x="1019" y="494"/>
                  <a:pt x="1019" y="494"/>
                  <a:pt x="1019" y="494"/>
                </a:cubicBezTo>
                <a:cubicBezTo>
                  <a:pt x="1003" y="495"/>
                  <a:pt x="988" y="496"/>
                  <a:pt x="972" y="496"/>
                </a:cubicBezTo>
                <a:lnTo>
                  <a:pt x="973" y="516"/>
                </a:lnTo>
                <a:close/>
                <a:moveTo>
                  <a:pt x="877" y="515"/>
                </a:moveTo>
                <a:cubicBezTo>
                  <a:pt x="893" y="516"/>
                  <a:pt x="909" y="517"/>
                  <a:pt x="925" y="517"/>
                </a:cubicBezTo>
                <a:cubicBezTo>
                  <a:pt x="925" y="497"/>
                  <a:pt x="925" y="497"/>
                  <a:pt x="925" y="497"/>
                </a:cubicBezTo>
                <a:cubicBezTo>
                  <a:pt x="910" y="497"/>
                  <a:pt x="894" y="496"/>
                  <a:pt x="878" y="495"/>
                </a:cubicBezTo>
                <a:lnTo>
                  <a:pt x="877" y="515"/>
                </a:lnTo>
                <a:close/>
                <a:moveTo>
                  <a:pt x="782" y="506"/>
                </a:moveTo>
                <a:cubicBezTo>
                  <a:pt x="798" y="508"/>
                  <a:pt x="814" y="510"/>
                  <a:pt x="830" y="512"/>
                </a:cubicBezTo>
                <a:cubicBezTo>
                  <a:pt x="832" y="492"/>
                  <a:pt x="832" y="492"/>
                  <a:pt x="832" y="492"/>
                </a:cubicBezTo>
                <a:cubicBezTo>
                  <a:pt x="816" y="490"/>
                  <a:pt x="801" y="489"/>
                  <a:pt x="785" y="486"/>
                </a:cubicBezTo>
                <a:lnTo>
                  <a:pt x="782" y="506"/>
                </a:lnTo>
                <a:close/>
                <a:moveTo>
                  <a:pt x="688" y="489"/>
                </a:moveTo>
                <a:cubicBezTo>
                  <a:pt x="704" y="493"/>
                  <a:pt x="720" y="496"/>
                  <a:pt x="735" y="499"/>
                </a:cubicBezTo>
                <a:cubicBezTo>
                  <a:pt x="739" y="479"/>
                  <a:pt x="739" y="479"/>
                  <a:pt x="739" y="479"/>
                </a:cubicBezTo>
                <a:cubicBezTo>
                  <a:pt x="723" y="476"/>
                  <a:pt x="708" y="473"/>
                  <a:pt x="693" y="470"/>
                </a:cubicBezTo>
                <a:lnTo>
                  <a:pt x="688" y="489"/>
                </a:lnTo>
                <a:close/>
                <a:moveTo>
                  <a:pt x="596" y="464"/>
                </a:moveTo>
                <a:cubicBezTo>
                  <a:pt x="611" y="469"/>
                  <a:pt x="627" y="473"/>
                  <a:pt x="642" y="478"/>
                </a:cubicBezTo>
                <a:cubicBezTo>
                  <a:pt x="647" y="458"/>
                  <a:pt x="647" y="458"/>
                  <a:pt x="647" y="458"/>
                </a:cubicBezTo>
                <a:cubicBezTo>
                  <a:pt x="632" y="454"/>
                  <a:pt x="617" y="450"/>
                  <a:pt x="602" y="445"/>
                </a:cubicBezTo>
                <a:lnTo>
                  <a:pt x="596" y="464"/>
                </a:lnTo>
                <a:close/>
                <a:moveTo>
                  <a:pt x="507" y="431"/>
                </a:moveTo>
                <a:cubicBezTo>
                  <a:pt x="521" y="437"/>
                  <a:pt x="536" y="443"/>
                  <a:pt x="551" y="448"/>
                </a:cubicBezTo>
                <a:cubicBezTo>
                  <a:pt x="558" y="430"/>
                  <a:pt x="558" y="430"/>
                  <a:pt x="558" y="430"/>
                </a:cubicBezTo>
                <a:cubicBezTo>
                  <a:pt x="543" y="424"/>
                  <a:pt x="529" y="419"/>
                  <a:pt x="514" y="413"/>
                </a:cubicBezTo>
                <a:lnTo>
                  <a:pt x="507" y="431"/>
                </a:lnTo>
                <a:close/>
                <a:moveTo>
                  <a:pt x="420" y="391"/>
                </a:moveTo>
                <a:cubicBezTo>
                  <a:pt x="421" y="391"/>
                  <a:pt x="423" y="392"/>
                  <a:pt x="424" y="393"/>
                </a:cubicBezTo>
                <a:cubicBezTo>
                  <a:pt x="437" y="399"/>
                  <a:pt x="450" y="406"/>
                  <a:pt x="463" y="412"/>
                </a:cubicBezTo>
                <a:cubicBezTo>
                  <a:pt x="471" y="394"/>
                  <a:pt x="471" y="394"/>
                  <a:pt x="471" y="394"/>
                </a:cubicBezTo>
                <a:cubicBezTo>
                  <a:pt x="459" y="388"/>
                  <a:pt x="446" y="381"/>
                  <a:pt x="433" y="375"/>
                </a:cubicBezTo>
                <a:cubicBezTo>
                  <a:pt x="432" y="374"/>
                  <a:pt x="431" y="373"/>
                  <a:pt x="429" y="373"/>
                </a:cubicBezTo>
                <a:lnTo>
                  <a:pt x="420" y="391"/>
                </a:lnTo>
                <a:close/>
                <a:moveTo>
                  <a:pt x="337" y="343"/>
                </a:moveTo>
                <a:cubicBezTo>
                  <a:pt x="351" y="351"/>
                  <a:pt x="364" y="360"/>
                  <a:pt x="378" y="368"/>
                </a:cubicBezTo>
                <a:cubicBezTo>
                  <a:pt x="388" y="350"/>
                  <a:pt x="388" y="350"/>
                  <a:pt x="388" y="350"/>
                </a:cubicBezTo>
                <a:cubicBezTo>
                  <a:pt x="375" y="343"/>
                  <a:pt x="361" y="334"/>
                  <a:pt x="348" y="326"/>
                </a:cubicBezTo>
                <a:lnTo>
                  <a:pt x="337" y="343"/>
                </a:lnTo>
                <a:close/>
                <a:moveTo>
                  <a:pt x="259" y="289"/>
                </a:moveTo>
                <a:cubicBezTo>
                  <a:pt x="272" y="298"/>
                  <a:pt x="285" y="308"/>
                  <a:pt x="298" y="317"/>
                </a:cubicBezTo>
                <a:cubicBezTo>
                  <a:pt x="309" y="300"/>
                  <a:pt x="309" y="300"/>
                  <a:pt x="309" y="300"/>
                </a:cubicBezTo>
                <a:cubicBezTo>
                  <a:pt x="296" y="291"/>
                  <a:pt x="284" y="282"/>
                  <a:pt x="271" y="273"/>
                </a:cubicBezTo>
                <a:lnTo>
                  <a:pt x="259" y="289"/>
                </a:lnTo>
                <a:close/>
                <a:moveTo>
                  <a:pt x="186" y="228"/>
                </a:moveTo>
                <a:cubicBezTo>
                  <a:pt x="197" y="238"/>
                  <a:pt x="209" y="249"/>
                  <a:pt x="222" y="259"/>
                </a:cubicBezTo>
                <a:cubicBezTo>
                  <a:pt x="234" y="244"/>
                  <a:pt x="234" y="244"/>
                  <a:pt x="234" y="244"/>
                </a:cubicBezTo>
                <a:cubicBezTo>
                  <a:pt x="222" y="234"/>
                  <a:pt x="211" y="223"/>
                  <a:pt x="199" y="213"/>
                </a:cubicBezTo>
                <a:lnTo>
                  <a:pt x="186" y="228"/>
                </a:lnTo>
                <a:close/>
                <a:moveTo>
                  <a:pt x="118" y="161"/>
                </a:moveTo>
                <a:cubicBezTo>
                  <a:pt x="128" y="172"/>
                  <a:pt x="140" y="184"/>
                  <a:pt x="151" y="195"/>
                </a:cubicBezTo>
                <a:cubicBezTo>
                  <a:pt x="165" y="181"/>
                  <a:pt x="165" y="181"/>
                  <a:pt x="165" y="181"/>
                </a:cubicBezTo>
                <a:cubicBezTo>
                  <a:pt x="154" y="170"/>
                  <a:pt x="143" y="159"/>
                  <a:pt x="132" y="147"/>
                </a:cubicBezTo>
                <a:lnTo>
                  <a:pt x="118" y="161"/>
                </a:lnTo>
                <a:close/>
                <a:moveTo>
                  <a:pt x="56" y="88"/>
                </a:moveTo>
                <a:cubicBezTo>
                  <a:pt x="65" y="101"/>
                  <a:pt x="76" y="113"/>
                  <a:pt x="86" y="125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91" y="100"/>
                  <a:pt x="81" y="88"/>
                  <a:pt x="71" y="76"/>
                </a:cubicBezTo>
                <a:lnTo>
                  <a:pt x="56" y="88"/>
                </a:lnTo>
                <a:close/>
                <a:moveTo>
                  <a:pt x="0" y="11"/>
                </a:moveTo>
                <a:cubicBezTo>
                  <a:pt x="9" y="24"/>
                  <a:pt x="18" y="37"/>
                  <a:pt x="27" y="50"/>
                </a:cubicBezTo>
                <a:cubicBezTo>
                  <a:pt x="43" y="38"/>
                  <a:pt x="43" y="38"/>
                  <a:pt x="43" y="38"/>
                </a:cubicBezTo>
                <a:cubicBezTo>
                  <a:pt x="34" y="26"/>
                  <a:pt x="25" y="13"/>
                  <a:pt x="17" y="0"/>
                </a:cubicBezTo>
                <a:lnTo>
                  <a:pt x="0" y="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123" name="Freeform 74"/>
          <p:cNvSpPr>
            <a:spLocks noEditPoints="1"/>
          </p:cNvSpPr>
          <p:nvPr/>
        </p:nvSpPr>
        <p:spPr bwMode="auto">
          <a:xfrm>
            <a:off x="15021602" y="4585828"/>
            <a:ext cx="1747913" cy="3179234"/>
          </a:xfrm>
          <a:custGeom>
            <a:avLst/>
            <a:gdLst>
              <a:gd name="T0" fmla="*/ 50 w 467"/>
              <a:gd name="T1" fmla="*/ 29 h 849"/>
              <a:gd name="T2" fmla="*/ 12 w 467"/>
              <a:gd name="T3" fmla="*/ 0 h 849"/>
              <a:gd name="T4" fmla="*/ 0 w 467"/>
              <a:gd name="T5" fmla="*/ 16 h 849"/>
              <a:gd name="T6" fmla="*/ 37 w 467"/>
              <a:gd name="T7" fmla="*/ 45 h 849"/>
              <a:gd name="T8" fmla="*/ 50 w 467"/>
              <a:gd name="T9" fmla="*/ 29 h 849"/>
              <a:gd name="T10" fmla="*/ 50 w 467"/>
              <a:gd name="T11" fmla="*/ 29 h 849"/>
              <a:gd name="T12" fmla="*/ 121 w 467"/>
              <a:gd name="T13" fmla="*/ 91 h 849"/>
              <a:gd name="T14" fmla="*/ 86 w 467"/>
              <a:gd name="T15" fmla="*/ 59 h 849"/>
              <a:gd name="T16" fmla="*/ 73 w 467"/>
              <a:gd name="T17" fmla="*/ 74 h 849"/>
              <a:gd name="T18" fmla="*/ 107 w 467"/>
              <a:gd name="T19" fmla="*/ 106 h 849"/>
              <a:gd name="T20" fmla="*/ 121 w 467"/>
              <a:gd name="T21" fmla="*/ 91 h 849"/>
              <a:gd name="T22" fmla="*/ 187 w 467"/>
              <a:gd name="T23" fmla="*/ 159 h 849"/>
              <a:gd name="T24" fmla="*/ 155 w 467"/>
              <a:gd name="T25" fmla="*/ 124 h 849"/>
              <a:gd name="T26" fmla="*/ 140 w 467"/>
              <a:gd name="T27" fmla="*/ 138 h 849"/>
              <a:gd name="T28" fmla="*/ 172 w 467"/>
              <a:gd name="T29" fmla="*/ 172 h 849"/>
              <a:gd name="T30" fmla="*/ 187 w 467"/>
              <a:gd name="T31" fmla="*/ 159 h 849"/>
              <a:gd name="T32" fmla="*/ 187 w 467"/>
              <a:gd name="T33" fmla="*/ 159 h 849"/>
              <a:gd name="T34" fmla="*/ 246 w 467"/>
              <a:gd name="T35" fmla="*/ 233 h 849"/>
              <a:gd name="T36" fmla="*/ 217 w 467"/>
              <a:gd name="T37" fmla="*/ 195 h 849"/>
              <a:gd name="T38" fmla="*/ 202 w 467"/>
              <a:gd name="T39" fmla="*/ 208 h 849"/>
              <a:gd name="T40" fmla="*/ 230 w 467"/>
              <a:gd name="T41" fmla="*/ 245 h 849"/>
              <a:gd name="T42" fmla="*/ 246 w 467"/>
              <a:gd name="T43" fmla="*/ 233 h 849"/>
              <a:gd name="T44" fmla="*/ 300 w 467"/>
              <a:gd name="T45" fmla="*/ 311 h 849"/>
              <a:gd name="T46" fmla="*/ 274 w 467"/>
              <a:gd name="T47" fmla="*/ 271 h 849"/>
              <a:gd name="T48" fmla="*/ 257 w 467"/>
              <a:gd name="T49" fmla="*/ 282 h 849"/>
              <a:gd name="T50" fmla="*/ 283 w 467"/>
              <a:gd name="T51" fmla="*/ 321 h 849"/>
              <a:gd name="T52" fmla="*/ 300 w 467"/>
              <a:gd name="T53" fmla="*/ 311 h 849"/>
              <a:gd name="T54" fmla="*/ 346 w 467"/>
              <a:gd name="T55" fmla="*/ 393 h 849"/>
              <a:gd name="T56" fmla="*/ 324 w 467"/>
              <a:gd name="T57" fmla="*/ 352 h 849"/>
              <a:gd name="T58" fmla="*/ 306 w 467"/>
              <a:gd name="T59" fmla="*/ 361 h 849"/>
              <a:gd name="T60" fmla="*/ 328 w 467"/>
              <a:gd name="T61" fmla="*/ 402 h 849"/>
              <a:gd name="T62" fmla="*/ 346 w 467"/>
              <a:gd name="T63" fmla="*/ 393 h 849"/>
              <a:gd name="T64" fmla="*/ 385 w 467"/>
              <a:gd name="T65" fmla="*/ 480 h 849"/>
              <a:gd name="T66" fmla="*/ 367 w 467"/>
              <a:gd name="T67" fmla="*/ 436 h 849"/>
              <a:gd name="T68" fmla="*/ 348 w 467"/>
              <a:gd name="T69" fmla="*/ 444 h 849"/>
              <a:gd name="T70" fmla="*/ 367 w 467"/>
              <a:gd name="T71" fmla="*/ 487 h 849"/>
              <a:gd name="T72" fmla="*/ 385 w 467"/>
              <a:gd name="T73" fmla="*/ 480 h 849"/>
              <a:gd name="T74" fmla="*/ 417 w 467"/>
              <a:gd name="T75" fmla="*/ 569 h 849"/>
              <a:gd name="T76" fmla="*/ 402 w 467"/>
              <a:gd name="T77" fmla="*/ 524 h 849"/>
              <a:gd name="T78" fmla="*/ 384 w 467"/>
              <a:gd name="T79" fmla="*/ 531 h 849"/>
              <a:gd name="T80" fmla="*/ 398 w 467"/>
              <a:gd name="T81" fmla="*/ 575 h 849"/>
              <a:gd name="T82" fmla="*/ 417 w 467"/>
              <a:gd name="T83" fmla="*/ 569 h 849"/>
              <a:gd name="T84" fmla="*/ 442 w 467"/>
              <a:gd name="T85" fmla="*/ 660 h 849"/>
              <a:gd name="T86" fmla="*/ 431 w 467"/>
              <a:gd name="T87" fmla="*/ 614 h 849"/>
              <a:gd name="T88" fmla="*/ 411 w 467"/>
              <a:gd name="T89" fmla="*/ 619 h 849"/>
              <a:gd name="T90" fmla="*/ 422 w 467"/>
              <a:gd name="T91" fmla="*/ 665 h 849"/>
              <a:gd name="T92" fmla="*/ 442 w 467"/>
              <a:gd name="T93" fmla="*/ 660 h 849"/>
              <a:gd name="T94" fmla="*/ 458 w 467"/>
              <a:gd name="T95" fmla="*/ 753 h 849"/>
              <a:gd name="T96" fmla="*/ 451 w 467"/>
              <a:gd name="T97" fmla="*/ 707 h 849"/>
              <a:gd name="T98" fmla="*/ 431 w 467"/>
              <a:gd name="T99" fmla="*/ 710 h 849"/>
              <a:gd name="T100" fmla="*/ 438 w 467"/>
              <a:gd name="T101" fmla="*/ 756 h 849"/>
              <a:gd name="T102" fmla="*/ 458 w 467"/>
              <a:gd name="T103" fmla="*/ 753 h 849"/>
              <a:gd name="T104" fmla="*/ 467 w 467"/>
              <a:gd name="T105" fmla="*/ 848 h 849"/>
              <a:gd name="T106" fmla="*/ 464 w 467"/>
              <a:gd name="T107" fmla="*/ 801 h 849"/>
              <a:gd name="T108" fmla="*/ 444 w 467"/>
              <a:gd name="T109" fmla="*/ 802 h 849"/>
              <a:gd name="T110" fmla="*/ 447 w 467"/>
              <a:gd name="T111" fmla="*/ 849 h 849"/>
              <a:gd name="T112" fmla="*/ 467 w 467"/>
              <a:gd name="T113" fmla="*/ 84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67" h="849">
                <a:moveTo>
                  <a:pt x="50" y="29"/>
                </a:moveTo>
                <a:cubicBezTo>
                  <a:pt x="37" y="19"/>
                  <a:pt x="25" y="10"/>
                  <a:pt x="12" y="0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25"/>
                  <a:pt x="25" y="35"/>
                  <a:pt x="37" y="45"/>
                </a:cubicBezTo>
                <a:cubicBezTo>
                  <a:pt x="50" y="29"/>
                  <a:pt x="50" y="29"/>
                  <a:pt x="50" y="29"/>
                </a:cubicBezTo>
                <a:cubicBezTo>
                  <a:pt x="50" y="29"/>
                  <a:pt x="50" y="29"/>
                  <a:pt x="50" y="29"/>
                </a:cubicBezTo>
                <a:moveTo>
                  <a:pt x="121" y="91"/>
                </a:moveTo>
                <a:cubicBezTo>
                  <a:pt x="110" y="80"/>
                  <a:pt x="98" y="70"/>
                  <a:pt x="86" y="59"/>
                </a:cubicBezTo>
                <a:cubicBezTo>
                  <a:pt x="73" y="74"/>
                  <a:pt x="73" y="74"/>
                  <a:pt x="73" y="74"/>
                </a:cubicBezTo>
                <a:cubicBezTo>
                  <a:pt x="84" y="85"/>
                  <a:pt x="96" y="95"/>
                  <a:pt x="107" y="106"/>
                </a:cubicBezTo>
                <a:cubicBezTo>
                  <a:pt x="121" y="91"/>
                  <a:pt x="121" y="91"/>
                  <a:pt x="121" y="91"/>
                </a:cubicBezTo>
                <a:moveTo>
                  <a:pt x="187" y="159"/>
                </a:moveTo>
                <a:cubicBezTo>
                  <a:pt x="176" y="147"/>
                  <a:pt x="166" y="136"/>
                  <a:pt x="155" y="124"/>
                </a:cubicBezTo>
                <a:cubicBezTo>
                  <a:pt x="140" y="138"/>
                  <a:pt x="140" y="138"/>
                  <a:pt x="140" y="138"/>
                </a:cubicBezTo>
                <a:cubicBezTo>
                  <a:pt x="151" y="150"/>
                  <a:pt x="161" y="161"/>
                  <a:pt x="172" y="172"/>
                </a:cubicBezTo>
                <a:cubicBezTo>
                  <a:pt x="187" y="159"/>
                  <a:pt x="187" y="159"/>
                  <a:pt x="187" y="159"/>
                </a:cubicBezTo>
                <a:cubicBezTo>
                  <a:pt x="187" y="159"/>
                  <a:pt x="187" y="159"/>
                  <a:pt x="187" y="159"/>
                </a:cubicBezTo>
                <a:moveTo>
                  <a:pt x="246" y="233"/>
                </a:moveTo>
                <a:cubicBezTo>
                  <a:pt x="237" y="220"/>
                  <a:pt x="227" y="208"/>
                  <a:pt x="217" y="195"/>
                </a:cubicBezTo>
                <a:cubicBezTo>
                  <a:pt x="202" y="208"/>
                  <a:pt x="202" y="208"/>
                  <a:pt x="202" y="208"/>
                </a:cubicBezTo>
                <a:cubicBezTo>
                  <a:pt x="212" y="220"/>
                  <a:pt x="221" y="232"/>
                  <a:pt x="230" y="245"/>
                </a:cubicBezTo>
                <a:cubicBezTo>
                  <a:pt x="246" y="233"/>
                  <a:pt x="246" y="233"/>
                  <a:pt x="246" y="233"/>
                </a:cubicBezTo>
                <a:moveTo>
                  <a:pt x="300" y="311"/>
                </a:moveTo>
                <a:cubicBezTo>
                  <a:pt x="291" y="297"/>
                  <a:pt x="283" y="284"/>
                  <a:pt x="274" y="271"/>
                </a:cubicBezTo>
                <a:cubicBezTo>
                  <a:pt x="257" y="282"/>
                  <a:pt x="257" y="282"/>
                  <a:pt x="257" y="282"/>
                </a:cubicBezTo>
                <a:cubicBezTo>
                  <a:pt x="266" y="295"/>
                  <a:pt x="275" y="308"/>
                  <a:pt x="283" y="321"/>
                </a:cubicBezTo>
                <a:cubicBezTo>
                  <a:pt x="300" y="311"/>
                  <a:pt x="300" y="311"/>
                  <a:pt x="300" y="311"/>
                </a:cubicBezTo>
                <a:moveTo>
                  <a:pt x="346" y="393"/>
                </a:moveTo>
                <a:cubicBezTo>
                  <a:pt x="339" y="379"/>
                  <a:pt x="332" y="365"/>
                  <a:pt x="324" y="352"/>
                </a:cubicBezTo>
                <a:cubicBezTo>
                  <a:pt x="306" y="361"/>
                  <a:pt x="306" y="361"/>
                  <a:pt x="306" y="361"/>
                </a:cubicBezTo>
                <a:cubicBezTo>
                  <a:pt x="314" y="375"/>
                  <a:pt x="321" y="389"/>
                  <a:pt x="328" y="402"/>
                </a:cubicBezTo>
                <a:cubicBezTo>
                  <a:pt x="346" y="393"/>
                  <a:pt x="346" y="393"/>
                  <a:pt x="346" y="393"/>
                </a:cubicBezTo>
                <a:moveTo>
                  <a:pt x="385" y="480"/>
                </a:moveTo>
                <a:cubicBezTo>
                  <a:pt x="380" y="465"/>
                  <a:pt x="373" y="450"/>
                  <a:pt x="367" y="436"/>
                </a:cubicBezTo>
                <a:cubicBezTo>
                  <a:pt x="348" y="444"/>
                  <a:pt x="348" y="444"/>
                  <a:pt x="348" y="444"/>
                </a:cubicBezTo>
                <a:cubicBezTo>
                  <a:pt x="355" y="458"/>
                  <a:pt x="361" y="473"/>
                  <a:pt x="367" y="487"/>
                </a:cubicBezTo>
                <a:cubicBezTo>
                  <a:pt x="385" y="480"/>
                  <a:pt x="385" y="480"/>
                  <a:pt x="385" y="480"/>
                </a:cubicBezTo>
                <a:moveTo>
                  <a:pt x="417" y="569"/>
                </a:moveTo>
                <a:cubicBezTo>
                  <a:pt x="413" y="554"/>
                  <a:pt x="408" y="539"/>
                  <a:pt x="402" y="524"/>
                </a:cubicBezTo>
                <a:cubicBezTo>
                  <a:pt x="384" y="531"/>
                  <a:pt x="384" y="531"/>
                  <a:pt x="384" y="531"/>
                </a:cubicBezTo>
                <a:cubicBezTo>
                  <a:pt x="389" y="545"/>
                  <a:pt x="394" y="560"/>
                  <a:pt x="398" y="575"/>
                </a:cubicBezTo>
                <a:cubicBezTo>
                  <a:pt x="417" y="569"/>
                  <a:pt x="417" y="569"/>
                  <a:pt x="417" y="569"/>
                </a:cubicBezTo>
                <a:moveTo>
                  <a:pt x="442" y="660"/>
                </a:moveTo>
                <a:cubicBezTo>
                  <a:pt x="438" y="645"/>
                  <a:pt x="435" y="629"/>
                  <a:pt x="431" y="614"/>
                </a:cubicBezTo>
                <a:cubicBezTo>
                  <a:pt x="411" y="619"/>
                  <a:pt x="411" y="619"/>
                  <a:pt x="411" y="619"/>
                </a:cubicBezTo>
                <a:cubicBezTo>
                  <a:pt x="415" y="634"/>
                  <a:pt x="419" y="649"/>
                  <a:pt x="422" y="665"/>
                </a:cubicBezTo>
                <a:cubicBezTo>
                  <a:pt x="442" y="660"/>
                  <a:pt x="442" y="660"/>
                  <a:pt x="442" y="660"/>
                </a:cubicBezTo>
                <a:moveTo>
                  <a:pt x="458" y="753"/>
                </a:moveTo>
                <a:cubicBezTo>
                  <a:pt x="456" y="738"/>
                  <a:pt x="454" y="722"/>
                  <a:pt x="451" y="707"/>
                </a:cubicBezTo>
                <a:cubicBezTo>
                  <a:pt x="431" y="710"/>
                  <a:pt x="431" y="710"/>
                  <a:pt x="431" y="710"/>
                </a:cubicBezTo>
                <a:cubicBezTo>
                  <a:pt x="434" y="725"/>
                  <a:pt x="436" y="741"/>
                  <a:pt x="438" y="756"/>
                </a:cubicBezTo>
                <a:cubicBezTo>
                  <a:pt x="458" y="753"/>
                  <a:pt x="458" y="753"/>
                  <a:pt x="458" y="753"/>
                </a:cubicBezTo>
                <a:moveTo>
                  <a:pt x="467" y="848"/>
                </a:moveTo>
                <a:cubicBezTo>
                  <a:pt x="466" y="832"/>
                  <a:pt x="465" y="816"/>
                  <a:pt x="464" y="801"/>
                </a:cubicBezTo>
                <a:cubicBezTo>
                  <a:pt x="444" y="802"/>
                  <a:pt x="444" y="802"/>
                  <a:pt x="444" y="802"/>
                </a:cubicBezTo>
                <a:cubicBezTo>
                  <a:pt x="445" y="818"/>
                  <a:pt x="446" y="833"/>
                  <a:pt x="447" y="849"/>
                </a:cubicBezTo>
                <a:cubicBezTo>
                  <a:pt x="467" y="848"/>
                  <a:pt x="467" y="848"/>
                  <a:pt x="467" y="84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124" name="Freeform 77"/>
          <p:cNvSpPr>
            <a:spLocks/>
          </p:cNvSpPr>
          <p:nvPr/>
        </p:nvSpPr>
        <p:spPr bwMode="auto">
          <a:xfrm>
            <a:off x="6645861" y="7993768"/>
            <a:ext cx="3017582" cy="1701800"/>
          </a:xfrm>
          <a:custGeom>
            <a:avLst/>
            <a:gdLst>
              <a:gd name="T0" fmla="*/ 451 w 806"/>
              <a:gd name="T1" fmla="*/ 0 h 454"/>
              <a:gd name="T2" fmla="*/ 294 w 806"/>
              <a:gd name="T3" fmla="*/ 119 h 454"/>
              <a:gd name="T4" fmla="*/ 235 w 806"/>
              <a:gd name="T5" fmla="*/ 103 h 454"/>
              <a:gd name="T6" fmla="*/ 118 w 806"/>
              <a:gd name="T7" fmla="*/ 220 h 454"/>
              <a:gd name="T8" fmla="*/ 0 w 806"/>
              <a:gd name="T9" fmla="*/ 337 h 454"/>
              <a:gd name="T10" fmla="*/ 118 w 806"/>
              <a:gd name="T11" fmla="*/ 454 h 454"/>
              <a:gd name="T12" fmla="*/ 665 w 806"/>
              <a:gd name="T13" fmla="*/ 454 h 454"/>
              <a:gd name="T14" fmla="*/ 806 w 806"/>
              <a:gd name="T15" fmla="*/ 313 h 454"/>
              <a:gd name="T16" fmla="*/ 744 w 806"/>
              <a:gd name="T17" fmla="*/ 196 h 454"/>
              <a:gd name="T18" fmla="*/ 744 w 806"/>
              <a:gd name="T19" fmla="*/ 194 h 454"/>
              <a:gd name="T20" fmla="*/ 636 w 806"/>
              <a:gd name="T21" fmla="*/ 86 h 454"/>
              <a:gd name="T22" fmla="*/ 598 w 806"/>
              <a:gd name="T23" fmla="*/ 93 h 454"/>
              <a:gd name="T24" fmla="*/ 451 w 806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06" h="454">
                <a:moveTo>
                  <a:pt x="451" y="0"/>
                </a:moveTo>
                <a:cubicBezTo>
                  <a:pt x="376" y="0"/>
                  <a:pt x="313" y="50"/>
                  <a:pt x="294" y="119"/>
                </a:cubicBezTo>
                <a:cubicBezTo>
                  <a:pt x="277" y="109"/>
                  <a:pt x="257" y="103"/>
                  <a:pt x="235" y="103"/>
                </a:cubicBezTo>
                <a:cubicBezTo>
                  <a:pt x="170" y="103"/>
                  <a:pt x="118" y="155"/>
                  <a:pt x="118" y="220"/>
                </a:cubicBezTo>
                <a:cubicBezTo>
                  <a:pt x="53" y="220"/>
                  <a:pt x="0" y="272"/>
                  <a:pt x="0" y="337"/>
                </a:cubicBezTo>
                <a:cubicBezTo>
                  <a:pt x="0" y="402"/>
                  <a:pt x="53" y="454"/>
                  <a:pt x="118" y="454"/>
                </a:cubicBezTo>
                <a:cubicBezTo>
                  <a:pt x="665" y="454"/>
                  <a:pt x="665" y="454"/>
                  <a:pt x="665" y="454"/>
                </a:cubicBezTo>
                <a:cubicBezTo>
                  <a:pt x="743" y="454"/>
                  <a:pt x="806" y="391"/>
                  <a:pt x="806" y="313"/>
                </a:cubicBezTo>
                <a:cubicBezTo>
                  <a:pt x="806" y="265"/>
                  <a:pt x="782" y="222"/>
                  <a:pt x="744" y="196"/>
                </a:cubicBezTo>
                <a:cubicBezTo>
                  <a:pt x="744" y="196"/>
                  <a:pt x="744" y="195"/>
                  <a:pt x="744" y="194"/>
                </a:cubicBezTo>
                <a:cubicBezTo>
                  <a:pt x="744" y="135"/>
                  <a:pt x="696" y="86"/>
                  <a:pt x="636" y="86"/>
                </a:cubicBezTo>
                <a:cubicBezTo>
                  <a:pt x="623" y="86"/>
                  <a:pt x="610" y="89"/>
                  <a:pt x="598" y="93"/>
                </a:cubicBezTo>
                <a:cubicBezTo>
                  <a:pt x="572" y="38"/>
                  <a:pt x="516" y="0"/>
                  <a:pt x="451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125" name="Freeform 78"/>
          <p:cNvSpPr>
            <a:spLocks/>
          </p:cNvSpPr>
          <p:nvPr/>
        </p:nvSpPr>
        <p:spPr bwMode="auto">
          <a:xfrm>
            <a:off x="10235092" y="3046379"/>
            <a:ext cx="3876724" cy="2184400"/>
          </a:xfrm>
          <a:custGeom>
            <a:avLst/>
            <a:gdLst>
              <a:gd name="T0" fmla="*/ 954 w 1034"/>
              <a:gd name="T1" fmla="*/ 252 h 583"/>
              <a:gd name="T2" fmla="*/ 954 w 1034"/>
              <a:gd name="T3" fmla="*/ 249 h 583"/>
              <a:gd name="T4" fmla="*/ 815 w 1034"/>
              <a:gd name="T5" fmla="*/ 110 h 583"/>
              <a:gd name="T6" fmla="*/ 767 w 1034"/>
              <a:gd name="T7" fmla="*/ 119 h 583"/>
              <a:gd name="T8" fmla="*/ 578 w 1034"/>
              <a:gd name="T9" fmla="*/ 0 h 583"/>
              <a:gd name="T10" fmla="*/ 377 w 1034"/>
              <a:gd name="T11" fmla="*/ 152 h 583"/>
              <a:gd name="T12" fmla="*/ 301 w 1034"/>
              <a:gd name="T13" fmla="*/ 131 h 583"/>
              <a:gd name="T14" fmla="*/ 150 w 1034"/>
              <a:gd name="T15" fmla="*/ 282 h 583"/>
              <a:gd name="T16" fmla="*/ 0 w 1034"/>
              <a:gd name="T17" fmla="*/ 432 h 583"/>
              <a:gd name="T18" fmla="*/ 150 w 1034"/>
              <a:gd name="T19" fmla="*/ 583 h 583"/>
              <a:gd name="T20" fmla="*/ 853 w 1034"/>
              <a:gd name="T21" fmla="*/ 583 h 583"/>
              <a:gd name="T22" fmla="*/ 1034 w 1034"/>
              <a:gd name="T23" fmla="*/ 402 h 583"/>
              <a:gd name="T24" fmla="*/ 954 w 1034"/>
              <a:gd name="T25" fmla="*/ 252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34" h="583">
                <a:moveTo>
                  <a:pt x="954" y="252"/>
                </a:moveTo>
                <a:cubicBezTo>
                  <a:pt x="954" y="251"/>
                  <a:pt x="954" y="250"/>
                  <a:pt x="954" y="249"/>
                </a:cubicBezTo>
                <a:cubicBezTo>
                  <a:pt x="954" y="172"/>
                  <a:pt x="892" y="110"/>
                  <a:pt x="815" y="110"/>
                </a:cubicBezTo>
                <a:cubicBezTo>
                  <a:pt x="798" y="110"/>
                  <a:pt x="782" y="113"/>
                  <a:pt x="767" y="119"/>
                </a:cubicBezTo>
                <a:cubicBezTo>
                  <a:pt x="733" y="49"/>
                  <a:pt x="661" y="0"/>
                  <a:pt x="578" y="0"/>
                </a:cubicBezTo>
                <a:cubicBezTo>
                  <a:pt x="482" y="0"/>
                  <a:pt x="402" y="64"/>
                  <a:pt x="377" y="152"/>
                </a:cubicBezTo>
                <a:cubicBezTo>
                  <a:pt x="355" y="139"/>
                  <a:pt x="329" y="131"/>
                  <a:pt x="301" y="131"/>
                </a:cubicBezTo>
                <a:cubicBezTo>
                  <a:pt x="218" y="131"/>
                  <a:pt x="150" y="199"/>
                  <a:pt x="150" y="282"/>
                </a:cubicBezTo>
                <a:cubicBezTo>
                  <a:pt x="67" y="282"/>
                  <a:pt x="0" y="349"/>
                  <a:pt x="0" y="432"/>
                </a:cubicBezTo>
                <a:cubicBezTo>
                  <a:pt x="0" y="515"/>
                  <a:pt x="67" y="583"/>
                  <a:pt x="150" y="583"/>
                </a:cubicBezTo>
                <a:cubicBezTo>
                  <a:pt x="853" y="583"/>
                  <a:pt x="853" y="583"/>
                  <a:pt x="853" y="583"/>
                </a:cubicBezTo>
                <a:cubicBezTo>
                  <a:pt x="953" y="583"/>
                  <a:pt x="1034" y="502"/>
                  <a:pt x="1034" y="402"/>
                </a:cubicBezTo>
                <a:cubicBezTo>
                  <a:pt x="1034" y="339"/>
                  <a:pt x="1002" y="284"/>
                  <a:pt x="954" y="2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126" name="Freeform 77"/>
          <p:cNvSpPr>
            <a:spLocks/>
          </p:cNvSpPr>
          <p:nvPr/>
        </p:nvSpPr>
        <p:spPr bwMode="auto">
          <a:xfrm>
            <a:off x="14918724" y="8031390"/>
            <a:ext cx="3017582" cy="1701800"/>
          </a:xfrm>
          <a:custGeom>
            <a:avLst/>
            <a:gdLst>
              <a:gd name="T0" fmla="*/ 451 w 806"/>
              <a:gd name="T1" fmla="*/ 0 h 454"/>
              <a:gd name="T2" fmla="*/ 294 w 806"/>
              <a:gd name="T3" fmla="*/ 119 h 454"/>
              <a:gd name="T4" fmla="*/ 235 w 806"/>
              <a:gd name="T5" fmla="*/ 103 h 454"/>
              <a:gd name="T6" fmla="*/ 118 w 806"/>
              <a:gd name="T7" fmla="*/ 220 h 454"/>
              <a:gd name="T8" fmla="*/ 0 w 806"/>
              <a:gd name="T9" fmla="*/ 337 h 454"/>
              <a:gd name="T10" fmla="*/ 118 w 806"/>
              <a:gd name="T11" fmla="*/ 454 h 454"/>
              <a:gd name="T12" fmla="*/ 665 w 806"/>
              <a:gd name="T13" fmla="*/ 454 h 454"/>
              <a:gd name="T14" fmla="*/ 806 w 806"/>
              <a:gd name="T15" fmla="*/ 313 h 454"/>
              <a:gd name="T16" fmla="*/ 744 w 806"/>
              <a:gd name="T17" fmla="*/ 196 h 454"/>
              <a:gd name="T18" fmla="*/ 744 w 806"/>
              <a:gd name="T19" fmla="*/ 194 h 454"/>
              <a:gd name="T20" fmla="*/ 636 w 806"/>
              <a:gd name="T21" fmla="*/ 86 h 454"/>
              <a:gd name="T22" fmla="*/ 598 w 806"/>
              <a:gd name="T23" fmla="*/ 93 h 454"/>
              <a:gd name="T24" fmla="*/ 451 w 806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06" h="454">
                <a:moveTo>
                  <a:pt x="451" y="0"/>
                </a:moveTo>
                <a:cubicBezTo>
                  <a:pt x="376" y="0"/>
                  <a:pt x="313" y="50"/>
                  <a:pt x="294" y="119"/>
                </a:cubicBezTo>
                <a:cubicBezTo>
                  <a:pt x="277" y="109"/>
                  <a:pt x="257" y="103"/>
                  <a:pt x="235" y="103"/>
                </a:cubicBezTo>
                <a:cubicBezTo>
                  <a:pt x="170" y="103"/>
                  <a:pt x="118" y="155"/>
                  <a:pt x="118" y="220"/>
                </a:cubicBezTo>
                <a:cubicBezTo>
                  <a:pt x="53" y="220"/>
                  <a:pt x="0" y="272"/>
                  <a:pt x="0" y="337"/>
                </a:cubicBezTo>
                <a:cubicBezTo>
                  <a:pt x="0" y="402"/>
                  <a:pt x="53" y="454"/>
                  <a:pt x="118" y="454"/>
                </a:cubicBezTo>
                <a:cubicBezTo>
                  <a:pt x="665" y="454"/>
                  <a:pt x="665" y="454"/>
                  <a:pt x="665" y="454"/>
                </a:cubicBezTo>
                <a:cubicBezTo>
                  <a:pt x="743" y="454"/>
                  <a:pt x="806" y="391"/>
                  <a:pt x="806" y="313"/>
                </a:cubicBezTo>
                <a:cubicBezTo>
                  <a:pt x="806" y="265"/>
                  <a:pt x="782" y="222"/>
                  <a:pt x="744" y="196"/>
                </a:cubicBezTo>
                <a:cubicBezTo>
                  <a:pt x="744" y="196"/>
                  <a:pt x="744" y="195"/>
                  <a:pt x="744" y="194"/>
                </a:cubicBezTo>
                <a:cubicBezTo>
                  <a:pt x="744" y="135"/>
                  <a:pt x="696" y="86"/>
                  <a:pt x="636" y="86"/>
                </a:cubicBezTo>
                <a:cubicBezTo>
                  <a:pt x="623" y="86"/>
                  <a:pt x="610" y="89"/>
                  <a:pt x="598" y="93"/>
                </a:cubicBezTo>
                <a:cubicBezTo>
                  <a:pt x="572" y="38"/>
                  <a:pt x="516" y="0"/>
                  <a:pt x="451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6400" dirty="0">
              <a:solidFill>
                <a:schemeClr val="tx2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394233" y="3821355"/>
            <a:ext cx="5614694" cy="898714"/>
          </a:xfrm>
          <a:prstGeom prst="rect">
            <a:avLst/>
          </a:prstGeom>
          <a:noFill/>
        </p:spPr>
        <p:txBody>
          <a:bodyPr wrap="square" lIns="0" tIns="121926" rIns="0" bIns="0">
            <a:spAutoFit/>
          </a:bodyPr>
          <a:lstStyle/>
          <a:p>
            <a:pPr algn="ctr" defTabSz="1218984">
              <a:lnSpc>
                <a:spcPct val="120000"/>
              </a:lnSpc>
              <a:defRPr/>
            </a:pPr>
            <a:r>
              <a:rPr lang="en-US" sz="4200" b="1" dirty="0">
                <a:solidFill>
                  <a:schemeClr val="bg1"/>
                </a:solidFill>
                <a:latin typeface="Lato Regular"/>
                <a:cs typeface="Lato Regular"/>
              </a:rPr>
              <a:t>Présence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685748" y="8612266"/>
            <a:ext cx="5614694" cy="819526"/>
          </a:xfrm>
          <a:prstGeom prst="rect">
            <a:avLst/>
          </a:prstGeom>
          <a:noFill/>
        </p:spPr>
        <p:txBody>
          <a:bodyPr wrap="square" lIns="0" tIns="121926" rIns="0" bIns="0">
            <a:spAutoFit/>
          </a:bodyPr>
          <a:lstStyle/>
          <a:p>
            <a:pPr algn="ctr" defTabSz="1218984">
              <a:lnSpc>
                <a:spcPct val="120000"/>
              </a:lnSpc>
              <a:defRPr/>
            </a:pPr>
            <a:r>
              <a:rPr lang="en-US" sz="4200" b="1" dirty="0">
                <a:solidFill>
                  <a:schemeClr val="bg1"/>
                </a:solidFill>
                <a:latin typeface="Lato Regular"/>
                <a:cs typeface="Lato Regular"/>
              </a:rPr>
              <a:t>Participation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333021" y="8593021"/>
            <a:ext cx="5614694" cy="898714"/>
          </a:xfrm>
          <a:prstGeom prst="rect">
            <a:avLst/>
          </a:prstGeom>
          <a:noFill/>
        </p:spPr>
        <p:txBody>
          <a:bodyPr wrap="square" lIns="0" tIns="121926" rIns="0" bIns="0">
            <a:spAutoFit/>
          </a:bodyPr>
          <a:lstStyle/>
          <a:p>
            <a:pPr algn="ctr" defTabSz="1218984">
              <a:lnSpc>
                <a:spcPct val="120000"/>
              </a:lnSpc>
              <a:defRPr/>
            </a:pPr>
            <a:r>
              <a:rPr lang="en-US" sz="4200" b="1" dirty="0">
                <a:solidFill>
                  <a:schemeClr val="bg1"/>
                </a:solidFill>
                <a:latin typeface="Lato Regular"/>
                <a:cs typeface="Lato Regular"/>
              </a:rPr>
              <a:t>Ouverture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3998227" y="3126323"/>
            <a:ext cx="5680299" cy="452429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Présence aux 4 </a:t>
            </a:r>
            <a:r>
              <a:rPr lang="fr-FR" sz="4400" b="1" dirty="0">
                <a:latin typeface="Calibri" charset="0"/>
                <a:ea typeface="Calibri" charset="0"/>
                <a:cs typeface="Calibri" charset="0"/>
              </a:rPr>
              <a:t>ateliers</a:t>
            </a:r>
            <a:r>
              <a:rPr lang="fr-FR" sz="40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fr-FR" sz="40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4000" dirty="0">
                <a:latin typeface="Calibri" charset="0"/>
                <a:ea typeface="Calibri" charset="0"/>
                <a:cs typeface="Calibri" charset="0"/>
              </a:rPr>
              <a:t>dans la mesure où le livrable s’inscrira dans la suite logique de chaque atelier, avec un « fil rouge »</a:t>
            </a:r>
          </a:p>
          <a:p>
            <a:pPr algn="r"/>
            <a:endParaRPr lang="id-ID" sz="4400" b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606041" y="9945037"/>
            <a:ext cx="5389508" cy="329319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Ouverture et partage, </a:t>
            </a:r>
            <a:r>
              <a:rPr lang="fr-FR" sz="4000" dirty="0">
                <a:latin typeface="Calibri" charset="0"/>
                <a:cs typeface="Calibri" charset="0"/>
              </a:rPr>
              <a:t>en faisant preuve de résonnance quant à sa propre expérience (REX)</a:t>
            </a:r>
          </a:p>
          <a:p>
            <a:endParaRPr lang="id-ID" sz="4400" b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7679301" y="6172323"/>
            <a:ext cx="5373204" cy="329319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Participation active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,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dans une logique de 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co-construction </a:t>
            </a:r>
            <a:r>
              <a:rPr kumimoji="0" lang="fr-FR" sz="4000" b="0" i="1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versus </a:t>
            </a:r>
            <a:r>
              <a:rPr kumimoji="0" lang="fr-FR" sz="4000" b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une démarche top/down </a:t>
            </a:r>
          </a:p>
          <a:p>
            <a:r>
              <a:rPr lang="en-US" sz="44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id-ID" sz="4400" b="1" dirty="0">
              <a:solidFill>
                <a:schemeClr val="tx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TextBox 125"/>
          <p:cNvSpPr txBox="1"/>
          <p:nvPr/>
        </p:nvSpPr>
        <p:spPr>
          <a:xfrm>
            <a:off x="0" y="-11323"/>
            <a:ext cx="24377649" cy="14465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88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Modus operandi </a:t>
            </a:r>
          </a:p>
        </p:txBody>
      </p:sp>
      <p:pic>
        <p:nvPicPr>
          <p:cNvPr id="71" name="Image 7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198" y="6306824"/>
            <a:ext cx="4850950" cy="3638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2" name="Group 126"/>
          <p:cNvGrpSpPr/>
          <p:nvPr/>
        </p:nvGrpSpPr>
        <p:grpSpPr>
          <a:xfrm>
            <a:off x="9488100" y="6005755"/>
            <a:ext cx="5991386" cy="4022711"/>
            <a:chOff x="9436597" y="5579572"/>
            <a:chExt cx="5473605" cy="3230973"/>
          </a:xfrm>
          <a:solidFill>
            <a:schemeClr val="accent4"/>
          </a:solidFill>
        </p:grpSpPr>
        <p:sp>
          <p:nvSpPr>
            <p:cNvPr id="73" name="Freeform 5"/>
            <p:cNvSpPr>
              <a:spLocks noChangeArrowheads="1"/>
            </p:cNvSpPr>
            <p:nvPr/>
          </p:nvSpPr>
          <p:spPr bwMode="auto">
            <a:xfrm>
              <a:off x="9436597" y="6505981"/>
              <a:ext cx="713663" cy="713630"/>
            </a:xfrm>
            <a:custGeom>
              <a:avLst/>
              <a:gdLst>
                <a:gd name="T0" fmla="*/ 942 w 1248"/>
                <a:gd name="T1" fmla="*/ 0 h 1253"/>
                <a:gd name="T2" fmla="*/ 942 w 1248"/>
                <a:gd name="T3" fmla="*/ 0 h 1253"/>
                <a:gd name="T4" fmla="*/ 585 w 1248"/>
                <a:gd name="T5" fmla="*/ 506 h 1253"/>
                <a:gd name="T6" fmla="*/ 0 w 1248"/>
                <a:gd name="T7" fmla="*/ 305 h 1253"/>
                <a:gd name="T8" fmla="*/ 502 w 1248"/>
                <a:gd name="T9" fmla="*/ 662 h 1253"/>
                <a:gd name="T10" fmla="*/ 300 w 1248"/>
                <a:gd name="T11" fmla="*/ 1252 h 1253"/>
                <a:gd name="T12" fmla="*/ 662 w 1248"/>
                <a:gd name="T13" fmla="*/ 745 h 1253"/>
                <a:gd name="T14" fmla="*/ 1247 w 1248"/>
                <a:gd name="T15" fmla="*/ 946 h 1253"/>
                <a:gd name="T16" fmla="*/ 741 w 1248"/>
                <a:gd name="T17" fmla="*/ 589 h 1253"/>
                <a:gd name="T18" fmla="*/ 942 w 1248"/>
                <a:gd name="T19" fmla="*/ 0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8" h="1253">
                  <a:moveTo>
                    <a:pt x="942" y="0"/>
                  </a:moveTo>
                  <a:lnTo>
                    <a:pt x="942" y="0"/>
                  </a:lnTo>
                  <a:lnTo>
                    <a:pt x="585" y="506"/>
                  </a:lnTo>
                  <a:lnTo>
                    <a:pt x="0" y="305"/>
                  </a:lnTo>
                  <a:lnTo>
                    <a:pt x="502" y="662"/>
                  </a:lnTo>
                  <a:lnTo>
                    <a:pt x="300" y="1252"/>
                  </a:lnTo>
                  <a:lnTo>
                    <a:pt x="662" y="745"/>
                  </a:lnTo>
                  <a:lnTo>
                    <a:pt x="1247" y="946"/>
                  </a:lnTo>
                  <a:lnTo>
                    <a:pt x="741" y="589"/>
                  </a:lnTo>
                  <a:lnTo>
                    <a:pt x="94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7"/>
            <p:cNvSpPr>
              <a:spLocks noChangeArrowheads="1"/>
            </p:cNvSpPr>
            <p:nvPr/>
          </p:nvSpPr>
          <p:spPr bwMode="auto">
            <a:xfrm>
              <a:off x="12952538" y="5579572"/>
              <a:ext cx="307727" cy="314258"/>
            </a:xfrm>
            <a:custGeom>
              <a:avLst/>
              <a:gdLst>
                <a:gd name="T0" fmla="*/ 496 w 539"/>
                <a:gd name="T1" fmla="*/ 0 h 545"/>
                <a:gd name="T2" fmla="*/ 496 w 539"/>
                <a:gd name="T3" fmla="*/ 0 h 545"/>
                <a:gd name="T4" fmla="*/ 263 w 539"/>
                <a:gd name="T5" fmla="*/ 213 h 545"/>
                <a:gd name="T6" fmla="*/ 0 w 539"/>
                <a:gd name="T7" fmla="*/ 42 h 545"/>
                <a:gd name="T8" fmla="*/ 207 w 539"/>
                <a:gd name="T9" fmla="*/ 280 h 545"/>
                <a:gd name="T10" fmla="*/ 41 w 539"/>
                <a:gd name="T11" fmla="*/ 544 h 545"/>
                <a:gd name="T12" fmla="*/ 273 w 539"/>
                <a:gd name="T13" fmla="*/ 337 h 545"/>
                <a:gd name="T14" fmla="*/ 538 w 539"/>
                <a:gd name="T15" fmla="*/ 502 h 545"/>
                <a:gd name="T16" fmla="*/ 331 w 539"/>
                <a:gd name="T17" fmla="*/ 269 h 545"/>
                <a:gd name="T18" fmla="*/ 496 w 539"/>
                <a:gd name="T1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9" h="545">
                  <a:moveTo>
                    <a:pt x="496" y="0"/>
                  </a:moveTo>
                  <a:lnTo>
                    <a:pt x="496" y="0"/>
                  </a:lnTo>
                  <a:lnTo>
                    <a:pt x="263" y="213"/>
                  </a:lnTo>
                  <a:lnTo>
                    <a:pt x="0" y="42"/>
                  </a:lnTo>
                  <a:lnTo>
                    <a:pt x="207" y="280"/>
                  </a:lnTo>
                  <a:lnTo>
                    <a:pt x="41" y="544"/>
                  </a:lnTo>
                  <a:lnTo>
                    <a:pt x="273" y="337"/>
                  </a:lnTo>
                  <a:lnTo>
                    <a:pt x="538" y="502"/>
                  </a:lnTo>
                  <a:lnTo>
                    <a:pt x="331" y="269"/>
                  </a:lnTo>
                  <a:lnTo>
                    <a:pt x="49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9"/>
            <p:cNvSpPr>
              <a:spLocks noChangeArrowheads="1"/>
            </p:cNvSpPr>
            <p:nvPr/>
          </p:nvSpPr>
          <p:spPr bwMode="auto">
            <a:xfrm>
              <a:off x="10094606" y="8434091"/>
              <a:ext cx="307727" cy="314258"/>
            </a:xfrm>
            <a:custGeom>
              <a:avLst/>
              <a:gdLst>
                <a:gd name="T0" fmla="*/ 497 w 539"/>
                <a:gd name="T1" fmla="*/ 0 h 545"/>
                <a:gd name="T2" fmla="*/ 497 w 539"/>
                <a:gd name="T3" fmla="*/ 0 h 545"/>
                <a:gd name="T4" fmla="*/ 497 w 539"/>
                <a:gd name="T5" fmla="*/ 0 h 545"/>
                <a:gd name="T6" fmla="*/ 264 w 539"/>
                <a:gd name="T7" fmla="*/ 213 h 545"/>
                <a:gd name="T8" fmla="*/ 0 w 539"/>
                <a:gd name="T9" fmla="*/ 42 h 545"/>
                <a:gd name="T10" fmla="*/ 207 w 539"/>
                <a:gd name="T11" fmla="*/ 279 h 545"/>
                <a:gd name="T12" fmla="*/ 41 w 539"/>
                <a:gd name="T13" fmla="*/ 544 h 545"/>
                <a:gd name="T14" fmla="*/ 274 w 539"/>
                <a:gd name="T15" fmla="*/ 336 h 545"/>
                <a:gd name="T16" fmla="*/ 538 w 539"/>
                <a:gd name="T17" fmla="*/ 502 h 545"/>
                <a:gd name="T18" fmla="*/ 332 w 539"/>
                <a:gd name="T19" fmla="*/ 269 h 545"/>
                <a:gd name="T20" fmla="*/ 497 w 539"/>
                <a:gd name="T21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9" h="545">
                  <a:moveTo>
                    <a:pt x="497" y="0"/>
                  </a:moveTo>
                  <a:lnTo>
                    <a:pt x="497" y="0"/>
                  </a:lnTo>
                  <a:lnTo>
                    <a:pt x="497" y="0"/>
                  </a:lnTo>
                  <a:cubicBezTo>
                    <a:pt x="264" y="213"/>
                    <a:pt x="264" y="213"/>
                    <a:pt x="264" y="21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07" y="279"/>
                    <a:pt x="207" y="279"/>
                    <a:pt x="207" y="279"/>
                  </a:cubicBezTo>
                  <a:cubicBezTo>
                    <a:pt x="41" y="544"/>
                    <a:pt x="41" y="544"/>
                    <a:pt x="41" y="544"/>
                  </a:cubicBezTo>
                  <a:cubicBezTo>
                    <a:pt x="274" y="336"/>
                    <a:pt x="274" y="336"/>
                    <a:pt x="274" y="336"/>
                  </a:cubicBezTo>
                  <a:cubicBezTo>
                    <a:pt x="538" y="502"/>
                    <a:pt x="538" y="502"/>
                    <a:pt x="538" y="502"/>
                  </a:cubicBezTo>
                  <a:cubicBezTo>
                    <a:pt x="332" y="269"/>
                    <a:pt x="332" y="269"/>
                    <a:pt x="332" y="269"/>
                  </a:cubicBezTo>
                  <a:cubicBezTo>
                    <a:pt x="497" y="0"/>
                    <a:pt x="497" y="0"/>
                    <a:pt x="497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1"/>
            <p:cNvSpPr>
              <a:spLocks noChangeArrowheads="1"/>
            </p:cNvSpPr>
            <p:nvPr/>
          </p:nvSpPr>
          <p:spPr bwMode="auto">
            <a:xfrm>
              <a:off x="14602475" y="7055933"/>
              <a:ext cx="307727" cy="304439"/>
            </a:xfrm>
            <a:custGeom>
              <a:avLst/>
              <a:gdLst>
                <a:gd name="T0" fmla="*/ 496 w 539"/>
                <a:gd name="T1" fmla="*/ 0 h 539"/>
                <a:gd name="T2" fmla="*/ 263 w 539"/>
                <a:gd name="T3" fmla="*/ 207 h 539"/>
                <a:gd name="T4" fmla="*/ 0 w 539"/>
                <a:gd name="T5" fmla="*/ 42 h 539"/>
                <a:gd name="T6" fmla="*/ 207 w 539"/>
                <a:gd name="T7" fmla="*/ 274 h 539"/>
                <a:gd name="T8" fmla="*/ 42 w 539"/>
                <a:gd name="T9" fmla="*/ 538 h 539"/>
                <a:gd name="T10" fmla="*/ 274 w 539"/>
                <a:gd name="T11" fmla="*/ 331 h 539"/>
                <a:gd name="T12" fmla="*/ 538 w 539"/>
                <a:gd name="T13" fmla="*/ 497 h 539"/>
                <a:gd name="T14" fmla="*/ 331 w 539"/>
                <a:gd name="T15" fmla="*/ 264 h 539"/>
                <a:gd name="T16" fmla="*/ 496 w 539"/>
                <a:gd name="T17" fmla="*/ 0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9" h="539">
                  <a:moveTo>
                    <a:pt x="496" y="0"/>
                  </a:moveTo>
                  <a:lnTo>
                    <a:pt x="263" y="207"/>
                  </a:lnTo>
                  <a:lnTo>
                    <a:pt x="0" y="42"/>
                  </a:lnTo>
                  <a:lnTo>
                    <a:pt x="207" y="274"/>
                  </a:lnTo>
                  <a:lnTo>
                    <a:pt x="42" y="538"/>
                  </a:lnTo>
                  <a:lnTo>
                    <a:pt x="274" y="331"/>
                  </a:lnTo>
                  <a:lnTo>
                    <a:pt x="538" y="497"/>
                  </a:lnTo>
                  <a:lnTo>
                    <a:pt x="331" y="264"/>
                  </a:lnTo>
                  <a:lnTo>
                    <a:pt x="496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2"/>
            <p:cNvSpPr>
              <a:spLocks noChangeArrowheads="1"/>
            </p:cNvSpPr>
            <p:nvPr/>
          </p:nvSpPr>
          <p:spPr bwMode="auto">
            <a:xfrm>
              <a:off x="13633465" y="8096915"/>
              <a:ext cx="713663" cy="713630"/>
            </a:xfrm>
            <a:custGeom>
              <a:avLst/>
              <a:gdLst>
                <a:gd name="T0" fmla="*/ 947 w 1248"/>
                <a:gd name="T1" fmla="*/ 0 h 1249"/>
                <a:gd name="T2" fmla="*/ 947 w 1248"/>
                <a:gd name="T3" fmla="*/ 0 h 1249"/>
                <a:gd name="T4" fmla="*/ 591 w 1248"/>
                <a:gd name="T5" fmla="*/ 507 h 1249"/>
                <a:gd name="T6" fmla="*/ 0 w 1248"/>
                <a:gd name="T7" fmla="*/ 306 h 1249"/>
                <a:gd name="T8" fmla="*/ 508 w 1248"/>
                <a:gd name="T9" fmla="*/ 663 h 1249"/>
                <a:gd name="T10" fmla="*/ 306 w 1248"/>
                <a:gd name="T11" fmla="*/ 1248 h 1249"/>
                <a:gd name="T12" fmla="*/ 306 w 1248"/>
                <a:gd name="T13" fmla="*/ 1248 h 1249"/>
                <a:gd name="T14" fmla="*/ 663 w 1248"/>
                <a:gd name="T15" fmla="*/ 745 h 1249"/>
                <a:gd name="T16" fmla="*/ 1247 w 1248"/>
                <a:gd name="T17" fmla="*/ 947 h 1249"/>
                <a:gd name="T18" fmla="*/ 745 w 1248"/>
                <a:gd name="T19" fmla="*/ 585 h 1249"/>
                <a:gd name="T20" fmla="*/ 947 w 1248"/>
                <a:gd name="T21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8" h="1249">
                  <a:moveTo>
                    <a:pt x="947" y="0"/>
                  </a:moveTo>
                  <a:lnTo>
                    <a:pt x="947" y="0"/>
                  </a:lnTo>
                  <a:lnTo>
                    <a:pt x="591" y="507"/>
                  </a:lnTo>
                  <a:lnTo>
                    <a:pt x="0" y="306"/>
                  </a:lnTo>
                  <a:lnTo>
                    <a:pt x="508" y="663"/>
                  </a:lnTo>
                  <a:lnTo>
                    <a:pt x="306" y="1248"/>
                  </a:lnTo>
                  <a:lnTo>
                    <a:pt x="306" y="1248"/>
                  </a:lnTo>
                  <a:lnTo>
                    <a:pt x="663" y="745"/>
                  </a:lnTo>
                  <a:lnTo>
                    <a:pt x="1247" y="947"/>
                  </a:lnTo>
                  <a:lnTo>
                    <a:pt x="745" y="585"/>
                  </a:lnTo>
                  <a:lnTo>
                    <a:pt x="94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338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125" grpId="0" animBg="1"/>
      <p:bldP spid="126" grpId="0" animBg="1"/>
      <p:bldP spid="133" grpId="0"/>
      <p:bldP spid="134" grpId="0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77651" cy="13716000"/>
          </a:xfrm>
          <a:prstGeom prst="rect">
            <a:avLst/>
          </a:prstGeom>
          <a:solidFill>
            <a:schemeClr val="accent6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797178" y="10521168"/>
            <a:ext cx="20050573" cy="24588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88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Next steps : Q&amp;A et composition du GT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428549" y="1523999"/>
            <a:ext cx="9464597" cy="5334002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9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53800" y="1083814"/>
            <a:ext cx="307474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6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0604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125"/>
          <p:cNvSpPr txBox="1"/>
          <p:nvPr/>
        </p:nvSpPr>
        <p:spPr>
          <a:xfrm>
            <a:off x="0" y="-11323"/>
            <a:ext cx="24377649" cy="14465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800" b="1" i="0" u="none" strike="noStrike" kern="1200" cap="none" spc="0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Lato Regular"/>
                <a:ea typeface="+mn-ea"/>
                <a:cs typeface="Lato Regular"/>
              </a:rPr>
              <a:t>Composition du GT</a:t>
            </a:r>
            <a:endParaRPr kumimoji="0" lang="id-ID" sz="8800" b="1" i="0" u="none" strike="noStrike" kern="1200" cap="none" spc="0" normalizeH="0" baseline="0" noProof="0" dirty="0">
              <a:ln>
                <a:noFill/>
              </a:ln>
              <a:solidFill>
                <a:srgbClr val="445469"/>
              </a:solidFill>
              <a:effectLst/>
              <a:uLnTx/>
              <a:uFillTx/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3889E6E-499D-580B-3060-B1E961B38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18693"/>
              </p:ext>
            </p:extLst>
          </p:nvPr>
        </p:nvGraphicFramePr>
        <p:xfrm>
          <a:off x="1757860" y="2613561"/>
          <a:ext cx="20789001" cy="96910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6853">
                  <a:extLst>
                    <a:ext uri="{9D8B030D-6E8A-4147-A177-3AD203B41FA5}">
                      <a16:colId xmlns:a16="http://schemas.microsoft.com/office/drawing/2014/main" val="3989467202"/>
                    </a:ext>
                  </a:extLst>
                </a:gridCol>
                <a:gridCol w="7295322">
                  <a:extLst>
                    <a:ext uri="{9D8B030D-6E8A-4147-A177-3AD203B41FA5}">
                      <a16:colId xmlns:a16="http://schemas.microsoft.com/office/drawing/2014/main" val="1625182547"/>
                    </a:ext>
                  </a:extLst>
                </a:gridCol>
                <a:gridCol w="7856826">
                  <a:extLst>
                    <a:ext uri="{9D8B030D-6E8A-4147-A177-3AD203B41FA5}">
                      <a16:colId xmlns:a16="http://schemas.microsoft.com/office/drawing/2014/main" val="2474667963"/>
                    </a:ext>
                  </a:extLst>
                </a:gridCol>
              </a:tblGrid>
              <a:tr h="745468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Fonction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Entreprise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348798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93591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725291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846704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33084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16077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114459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09290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145863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89324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820415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420016"/>
                  </a:ext>
                </a:extLst>
              </a:tr>
              <a:tr h="745468"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74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41898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77651" cy="13716000"/>
          </a:xfrm>
          <a:prstGeom prst="rect">
            <a:avLst/>
          </a:prstGeom>
          <a:solidFill>
            <a:schemeClr val="accent6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797178" y="10521168"/>
            <a:ext cx="20050573" cy="24588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88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Introduction  / présentation  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428549" y="1523999"/>
            <a:ext cx="9464597" cy="5334002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9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00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53800" y="1083814"/>
            <a:ext cx="307474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6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95387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47829" y="183108"/>
            <a:ext cx="23045042" cy="110797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>
            <a:defPPr>
              <a:defRPr lang="en-US"/>
            </a:defPPr>
            <a:lvl1pPr algn="ctr">
              <a:defRPr sz="8800" b="1">
                <a:solidFill>
                  <a:schemeClr val="tx2"/>
                </a:solidFill>
                <a:latin typeface="Lato Regular"/>
                <a:cs typeface="Lato Regular"/>
              </a:defRPr>
            </a:lvl1pPr>
          </a:lstStyle>
          <a:p>
            <a:pPr algn="ctr"/>
            <a:r>
              <a:rPr lang="fr-FR" sz="6600" dirty="0">
                <a:latin typeface="Calibri" panose="020F0502020204030204" pitchFamily="34" charset="0"/>
                <a:cs typeface="Calibri" panose="020F0502020204030204" pitchFamily="34" charset="0"/>
              </a:rPr>
              <a:t>Une proposition coconstruite par le C3D et l’OI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33A38D6D-E9F9-8DDA-76A9-71AB3412ACCB}"/>
              </a:ext>
            </a:extLst>
          </p:cNvPr>
          <p:cNvGrpSpPr/>
          <p:nvPr/>
        </p:nvGrpSpPr>
        <p:grpSpPr>
          <a:xfrm>
            <a:off x="9510478" y="1863745"/>
            <a:ext cx="7703820" cy="4934990"/>
            <a:chOff x="13917374" y="2375322"/>
            <a:chExt cx="7703820" cy="4934990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F8E1AD11-26F4-FD80-DD3B-15B809B18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8529" y="2420759"/>
              <a:ext cx="2001569" cy="985434"/>
            </a:xfrm>
            <a:prstGeom prst="rect">
              <a:avLst/>
            </a:prstGeom>
          </p:spPr>
        </p:pic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97F08C9B-C58E-CD66-A815-B3FA3F1CC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4397" y="2375322"/>
              <a:ext cx="2751581" cy="27515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D77CDB61-34B3-85B0-BD09-17F672A2FDCE}"/>
                </a:ext>
              </a:extLst>
            </p:cNvPr>
            <p:cNvSpPr txBox="1"/>
            <p:nvPr/>
          </p:nvSpPr>
          <p:spPr>
            <a:xfrm>
              <a:off x="13917374" y="5555986"/>
              <a:ext cx="7703820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44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Jérôme Julia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Président de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l’OI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Senior partner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Kéa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3929517-ED3F-EE91-258F-F331AB556B50}"/>
              </a:ext>
            </a:extLst>
          </p:cNvPr>
          <p:cNvSpPr/>
          <p:nvPr/>
        </p:nvSpPr>
        <p:spPr>
          <a:xfrm>
            <a:off x="22860001" y="0"/>
            <a:ext cx="1287255" cy="1384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663881A-546B-00EA-874F-D298F3455322}"/>
              </a:ext>
            </a:extLst>
          </p:cNvPr>
          <p:cNvGrpSpPr/>
          <p:nvPr/>
        </p:nvGrpSpPr>
        <p:grpSpPr>
          <a:xfrm>
            <a:off x="2185767" y="1823186"/>
            <a:ext cx="7589162" cy="5390095"/>
            <a:chOff x="4231709" y="2412660"/>
            <a:chExt cx="7589162" cy="5390095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23E8A25C-216F-9291-F015-D2A06F5F01D0}"/>
                </a:ext>
              </a:extLst>
            </p:cNvPr>
            <p:cNvSpPr txBox="1"/>
            <p:nvPr/>
          </p:nvSpPr>
          <p:spPr>
            <a:xfrm>
              <a:off x="4231709" y="5555986"/>
              <a:ext cx="7589162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44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Fabrice Bonnifet </a:t>
              </a:r>
            </a:p>
            <a:p>
              <a:pPr algn="ctr"/>
              <a:r>
                <a:rPr lang="en-US" sz="3200" dirty="0" err="1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Président</a:t>
              </a:r>
              <a:r>
                <a:rPr lang="en-US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du </a:t>
              </a:r>
              <a:r>
                <a:rPr lang="en-US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C3D</a:t>
              </a:r>
              <a:r>
                <a:rPr lang="en-US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Director SD </a:t>
              </a:r>
              <a:r>
                <a:rPr lang="en-US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Bouygues</a:t>
              </a:r>
            </a:p>
            <a:p>
              <a:pPr algn="ctr"/>
              <a:r>
                <a:rPr lang="en-US" sz="3200" dirty="0" err="1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Membre</a:t>
              </a:r>
              <a:r>
                <a:rPr lang="en-US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du CA de </a:t>
              </a:r>
              <a:r>
                <a:rPr lang="en-US" sz="3200" b="1" dirty="0" err="1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l’OI</a:t>
              </a:r>
              <a:endParaRPr lang="fr-FR" sz="3200" b="1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EBA8F7A4-3D19-BDF6-96DB-08A57E9B8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9494" y="2680841"/>
              <a:ext cx="2515331" cy="251533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Image 21" descr="C3D">
              <a:extLst>
                <a:ext uri="{FF2B5EF4-FFF2-40B4-BE49-F238E27FC236}">
                  <a16:creationId xmlns:a16="http://schemas.microsoft.com/office/drawing/2014/main" id="{3A1D3ABF-B85F-CE70-3062-909FE2549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5593" y="2412660"/>
              <a:ext cx="1236844" cy="106615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DDB7AE3-847F-B706-D546-2CD25116CD6F}"/>
              </a:ext>
            </a:extLst>
          </p:cNvPr>
          <p:cNvGrpSpPr/>
          <p:nvPr/>
        </p:nvGrpSpPr>
        <p:grpSpPr>
          <a:xfrm>
            <a:off x="16562611" y="1705430"/>
            <a:ext cx="7703820" cy="4934990"/>
            <a:chOff x="13917374" y="2375322"/>
            <a:chExt cx="7703820" cy="4934990"/>
          </a:xfrm>
        </p:grpSpPr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id="{6751EEF3-85CD-4A1C-8099-DAF61E4C8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17149" y="2420759"/>
              <a:ext cx="2001569" cy="985434"/>
            </a:xfrm>
            <a:prstGeom prst="rect">
              <a:avLst/>
            </a:prstGeom>
          </p:spPr>
        </p:pic>
        <p:pic>
          <p:nvPicPr>
            <p:cNvPr id="35" name="Image 34">
              <a:extLst>
                <a:ext uri="{FF2B5EF4-FFF2-40B4-BE49-F238E27FC236}">
                  <a16:creationId xmlns:a16="http://schemas.microsoft.com/office/drawing/2014/main" id="{153403B8-4212-0D1C-D713-1A693C2FB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654397" y="2375322"/>
              <a:ext cx="2751581" cy="27515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DDE20E39-792D-543E-755F-22C3694E0891}"/>
                </a:ext>
              </a:extLst>
            </p:cNvPr>
            <p:cNvSpPr txBox="1"/>
            <p:nvPr/>
          </p:nvSpPr>
          <p:spPr>
            <a:xfrm>
              <a:off x="13917374" y="5555986"/>
              <a:ext cx="7703820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44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Véronique Blum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Maitre de conférences HDR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UGA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Membre du CA de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l’OI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D18CB275-D51E-D02F-200E-CD06A8EDDCDC}"/>
              </a:ext>
            </a:extLst>
          </p:cNvPr>
          <p:cNvGrpSpPr/>
          <p:nvPr/>
        </p:nvGrpSpPr>
        <p:grpSpPr>
          <a:xfrm>
            <a:off x="111220" y="2068572"/>
            <a:ext cx="3432081" cy="2276070"/>
            <a:chOff x="111220" y="2068572"/>
            <a:chExt cx="3432081" cy="2276070"/>
          </a:xfrm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840DA02F-C946-BC25-EAE3-93DB1B1E6307}"/>
                </a:ext>
              </a:extLst>
            </p:cNvPr>
            <p:cNvSpPr/>
            <p:nvPr/>
          </p:nvSpPr>
          <p:spPr>
            <a:xfrm>
              <a:off x="612867" y="3120380"/>
              <a:ext cx="2930434" cy="12242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tx2"/>
                  </a:solidFill>
                </a:rPr>
                <a:t>Speaker</a:t>
              </a: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5FB5095-EDBE-ECB5-F624-8E340518081A}"/>
                </a:ext>
              </a:extLst>
            </p:cNvPr>
            <p:cNvSpPr/>
            <p:nvPr/>
          </p:nvSpPr>
          <p:spPr>
            <a:xfrm>
              <a:off x="111220" y="2068572"/>
              <a:ext cx="2930434" cy="12242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bg1"/>
                  </a:solidFill>
                </a:rPr>
                <a:t>Co-sponsor</a:t>
              </a:r>
            </a:p>
          </p:txBody>
        </p:sp>
      </p:grpSp>
      <p:sp>
        <p:nvSpPr>
          <p:cNvPr id="41" name="Ellipse 40">
            <a:extLst>
              <a:ext uri="{FF2B5EF4-FFF2-40B4-BE49-F238E27FC236}">
                <a16:creationId xmlns:a16="http://schemas.microsoft.com/office/drawing/2014/main" id="{E9E6A388-FF67-698C-5311-E153061C7A71}"/>
              </a:ext>
            </a:extLst>
          </p:cNvPr>
          <p:cNvSpPr/>
          <p:nvPr/>
        </p:nvSpPr>
        <p:spPr>
          <a:xfrm>
            <a:off x="16562611" y="3209088"/>
            <a:ext cx="2930434" cy="12242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i="1" dirty="0">
                <a:solidFill>
                  <a:schemeClr val="tx2"/>
                </a:solidFill>
              </a:rPr>
              <a:t>Speaker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210B2F6E-C1AC-C5E8-8285-56198E46043A}"/>
              </a:ext>
            </a:extLst>
          </p:cNvPr>
          <p:cNvGrpSpPr/>
          <p:nvPr/>
        </p:nvGrpSpPr>
        <p:grpSpPr>
          <a:xfrm>
            <a:off x="9079618" y="2154799"/>
            <a:ext cx="3432081" cy="2276070"/>
            <a:chOff x="111220" y="2068572"/>
            <a:chExt cx="3432081" cy="227607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B0C309A7-1EC0-88E6-01A6-D0D575C34234}"/>
                </a:ext>
              </a:extLst>
            </p:cNvPr>
            <p:cNvSpPr/>
            <p:nvPr/>
          </p:nvSpPr>
          <p:spPr>
            <a:xfrm>
              <a:off x="612867" y="3120380"/>
              <a:ext cx="2930434" cy="12242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tx2"/>
                  </a:solidFill>
                </a:rPr>
                <a:t>Speaker</a:t>
              </a:r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25898F73-6D39-5296-66F2-37AA851315CF}"/>
                </a:ext>
              </a:extLst>
            </p:cNvPr>
            <p:cNvSpPr/>
            <p:nvPr/>
          </p:nvSpPr>
          <p:spPr>
            <a:xfrm>
              <a:off x="111220" y="2068572"/>
              <a:ext cx="2930434" cy="12242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bg1"/>
                  </a:solidFill>
                </a:rPr>
                <a:t>Co-sponsor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A7B7BB1F-D4BD-64D2-900E-A74EE9233532}"/>
              </a:ext>
            </a:extLst>
          </p:cNvPr>
          <p:cNvGrpSpPr/>
          <p:nvPr/>
        </p:nvGrpSpPr>
        <p:grpSpPr>
          <a:xfrm>
            <a:off x="4543681" y="8287061"/>
            <a:ext cx="7703820" cy="5073763"/>
            <a:chOff x="413340" y="8294158"/>
            <a:chExt cx="7703820" cy="5073763"/>
          </a:xfrm>
        </p:grpSpPr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C21C3B77-571E-3395-A228-177A442F5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176337" y="8488024"/>
              <a:ext cx="2751581" cy="27515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425CC768-215F-93F8-66E6-51EC6467C4CA}"/>
                </a:ext>
              </a:extLst>
            </p:cNvPr>
            <p:cNvSpPr txBox="1"/>
            <p:nvPr/>
          </p:nvSpPr>
          <p:spPr>
            <a:xfrm>
              <a:off x="413340" y="11613595"/>
              <a:ext cx="7703820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44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Marie Letailleux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Responsable RSE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Nexans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Membre du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C3D </a:t>
              </a:r>
            </a:p>
          </p:txBody>
        </p:sp>
        <p:pic>
          <p:nvPicPr>
            <p:cNvPr id="54" name="Image 53" descr="C3D">
              <a:extLst>
                <a:ext uri="{FF2B5EF4-FFF2-40B4-BE49-F238E27FC236}">
                  <a16:creationId xmlns:a16="http://schemas.microsoft.com/office/drawing/2014/main" id="{707A2178-3B28-44F6-A14A-AC72496CE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4264" y="8294158"/>
              <a:ext cx="1236844" cy="106615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F01C61EE-95ED-9406-D473-BB82EBDD4F09}"/>
              </a:ext>
            </a:extLst>
          </p:cNvPr>
          <p:cNvGrpSpPr/>
          <p:nvPr/>
        </p:nvGrpSpPr>
        <p:grpSpPr>
          <a:xfrm>
            <a:off x="14319393" y="7171270"/>
            <a:ext cx="8492024" cy="6639724"/>
            <a:chOff x="16184245" y="7171270"/>
            <a:chExt cx="8492024" cy="663972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BE597252-C97C-17D5-0084-1FA2F0246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448568" y="8589097"/>
              <a:ext cx="2751581" cy="27515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FE120CC-28C3-3DBE-00CA-0C4F9F7AEB15}"/>
                </a:ext>
              </a:extLst>
            </p:cNvPr>
            <p:cNvSpPr txBox="1"/>
            <p:nvPr/>
          </p:nvSpPr>
          <p:spPr>
            <a:xfrm>
              <a:off x="16972449" y="11564225"/>
              <a:ext cx="7703820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Agnès Rambaud-Paquin</a:t>
              </a:r>
            </a:p>
            <a:p>
              <a:pPr algn="ctr"/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VP Executive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Des Enjeux et Des Hommes </a:t>
              </a:r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Membre du CA de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l’OI </a:t>
              </a:r>
              <a:r>
                <a:rPr lang="fr-FR" sz="3200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et du </a:t>
              </a:r>
              <a:r>
                <a:rPr lang="fr-FR" sz="3200" b="1" dirty="0">
                  <a:solidFill>
                    <a:srgbClr val="08080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C3D</a:t>
              </a:r>
            </a:p>
            <a:p>
              <a:pPr algn="ctr"/>
              <a:endParaRPr lang="fr-FR" sz="3200" b="1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0070B6E1-C35F-D922-181B-B70B39300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64862" y="8287061"/>
              <a:ext cx="2001569" cy="985434"/>
            </a:xfrm>
            <a:prstGeom prst="rect">
              <a:avLst/>
            </a:prstGeom>
          </p:spPr>
        </p:pic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0DB61B69-BDED-7508-4D8C-85AE9C3D9181}"/>
                </a:ext>
              </a:extLst>
            </p:cNvPr>
            <p:cNvGrpSpPr/>
            <p:nvPr/>
          </p:nvGrpSpPr>
          <p:grpSpPr>
            <a:xfrm>
              <a:off x="16184245" y="7171270"/>
              <a:ext cx="3687166" cy="2185885"/>
              <a:chOff x="403204" y="8281466"/>
              <a:chExt cx="3687166" cy="2185885"/>
            </a:xfrm>
          </p:grpSpPr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DB242A4D-6009-792E-76D0-F026EA4DE5C6}"/>
                  </a:ext>
                </a:extLst>
              </p:cNvPr>
              <p:cNvSpPr/>
              <p:nvPr/>
            </p:nvSpPr>
            <p:spPr>
              <a:xfrm>
                <a:off x="403204" y="8281466"/>
                <a:ext cx="2930434" cy="122426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i="1" dirty="0">
                    <a:solidFill>
                      <a:schemeClr val="tx2"/>
                    </a:solidFill>
                  </a:rPr>
                  <a:t>Co-pilote</a:t>
                </a:r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97406666-E717-3F5D-666D-B1AA303C829E}"/>
                  </a:ext>
                </a:extLst>
              </p:cNvPr>
              <p:cNvSpPr/>
              <p:nvPr/>
            </p:nvSpPr>
            <p:spPr>
              <a:xfrm>
                <a:off x="1159936" y="9243089"/>
                <a:ext cx="2930434" cy="122426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3200" b="1" i="1" dirty="0">
                    <a:solidFill>
                      <a:schemeClr val="tx2"/>
                    </a:solidFill>
                  </a:rPr>
                  <a:t>Speaker</a:t>
                </a:r>
              </a:p>
            </p:txBody>
          </p:sp>
        </p:grp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A957186-24FF-F836-A592-3619E14366E2}"/>
              </a:ext>
            </a:extLst>
          </p:cNvPr>
          <p:cNvGrpSpPr/>
          <p:nvPr/>
        </p:nvGrpSpPr>
        <p:grpSpPr>
          <a:xfrm>
            <a:off x="3886026" y="7357896"/>
            <a:ext cx="3687166" cy="2185885"/>
            <a:chOff x="403204" y="8281466"/>
            <a:chExt cx="3687166" cy="2185885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6E0240EF-1AC8-08CD-D75E-00D43D504161}"/>
                </a:ext>
              </a:extLst>
            </p:cNvPr>
            <p:cNvSpPr/>
            <p:nvPr/>
          </p:nvSpPr>
          <p:spPr>
            <a:xfrm>
              <a:off x="403204" y="8281466"/>
              <a:ext cx="2930434" cy="12242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tx2"/>
                  </a:solidFill>
                </a:rPr>
                <a:t>Co-pilote</a:t>
              </a:r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10B6B3B5-7C42-DE0A-9AB3-2A862AE44BC0}"/>
                </a:ext>
              </a:extLst>
            </p:cNvPr>
            <p:cNvSpPr/>
            <p:nvPr/>
          </p:nvSpPr>
          <p:spPr>
            <a:xfrm>
              <a:off x="1159936" y="9243089"/>
              <a:ext cx="2930434" cy="12242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>
                  <a:solidFill>
                    <a:schemeClr val="tx2"/>
                  </a:solidFill>
                </a:rPr>
                <a:t>Speaker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6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77651" cy="13716000"/>
          </a:xfrm>
          <a:prstGeom prst="rect">
            <a:avLst/>
          </a:prstGeom>
          <a:solidFill>
            <a:schemeClr val="accent6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797178" y="10521168"/>
            <a:ext cx="20050573" cy="24588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88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Objectifs et livrables</a:t>
            </a:r>
            <a:endParaRPr lang="fr-FR" dirty="0">
              <a:solidFill>
                <a:schemeClr val="accent3"/>
              </a:solidFill>
            </a:endParaRPr>
          </a:p>
          <a:p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428549" y="1523999"/>
            <a:ext cx="9464597" cy="5334002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9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53800" y="1083814"/>
            <a:ext cx="307474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6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8315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125"/>
          <p:cNvSpPr txBox="1"/>
          <p:nvPr/>
        </p:nvSpPr>
        <p:spPr>
          <a:xfrm>
            <a:off x="0" y="-11323"/>
            <a:ext cx="24377649" cy="14465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r-FR" sz="8800" b="1" dirty="0">
                <a:solidFill>
                  <a:schemeClr val="tx2"/>
                </a:solidFill>
                <a:latin typeface="Lato Regular"/>
                <a:cs typeface="Lato Regular"/>
              </a:rPr>
              <a:t>Objectifs</a:t>
            </a:r>
            <a:endParaRPr lang="id-ID" sz="8800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6CAB84-3749-9BE6-237A-8CD27D1CF5B1}"/>
              </a:ext>
            </a:extLst>
          </p:cNvPr>
          <p:cNvSpPr/>
          <p:nvPr/>
        </p:nvSpPr>
        <p:spPr>
          <a:xfrm>
            <a:off x="1998813" y="2409011"/>
            <a:ext cx="20781674" cy="10685966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Décrypter la notion d’actifs immatériels </a:t>
            </a:r>
            <a:r>
              <a:rPr lang="fr-FR" sz="4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(à travers le référentiel « capital humain, organisationnel, relationnel ») </a:t>
            </a: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et faire le lien avec la notion de responsabilité.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Comprendre comment elle est prise en compte au niveau législatif, de la soft </a:t>
            </a:r>
            <a:r>
              <a:rPr lang="fr-FR" sz="4000" b="1" dirty="0" err="1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law</a:t>
            </a: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par les parties prenantes – dont les investisseurs, par les entreprises pionnières … en France et à l’international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Voir comment les Directions RSE peuvent s’en emparer, y faire référence dans les projets qu’elles pilotent </a:t>
            </a:r>
            <a:r>
              <a:rPr lang="fr-FR" sz="4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(Raison d’être, stratégie RSE, redirection de business modèles, </a:t>
            </a:r>
            <a:r>
              <a:rPr lang="fr-FR" sz="4000" dirty="0" err="1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reporting</a:t>
            </a:r>
            <a:r>
              <a:rPr lang="fr-FR" sz="4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extra-financier ..) </a:t>
            </a: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et dans leurs interactions avec la Gouvernance (CA et Exécutif) comme avec les autres fonctions clés </a:t>
            </a:r>
            <a:r>
              <a:rPr lang="fr-FR" sz="4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(Directions de la stratégie, DAF, DRH, Directions Marketing, communication...)</a:t>
            </a: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comme avec les porteurs d’actifs (internes et externes à l’organisation 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Permettre aux directions RSE d’identifier les actifs dans leurs entreprises, les manières de les mesurer, de les gouverner et de les considérer comme un bon investissement pour mener leurs projets </a:t>
            </a:r>
            <a:r>
              <a:rPr lang="fr-FR" sz="4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(préserver des ressources rares, engager les équipes, respecter les PP qui contribuent à la création de valeur…)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fr-FR" sz="4000" b="1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3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12710412" y="2680513"/>
            <a:ext cx="1529720" cy="153011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4">
              <a:defRPr/>
            </a:pPr>
            <a:endParaRPr lang="en-US" dirty="0">
              <a:latin typeface="Lato Light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2736899" y="7874600"/>
            <a:ext cx="1529720" cy="153011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4">
              <a:defRPr/>
            </a:pPr>
            <a:endParaRPr lang="en-US" dirty="0">
              <a:latin typeface="Lato Light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2723124" y="4380020"/>
            <a:ext cx="1529720" cy="153011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4">
              <a:defRPr/>
            </a:pPr>
            <a:endParaRPr lang="en-US" dirty="0">
              <a:latin typeface="Lato Light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12723124" y="6150598"/>
            <a:ext cx="1529720" cy="153011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4">
              <a:defRPr/>
            </a:pPr>
            <a:endParaRPr lang="en-US" dirty="0">
              <a:latin typeface="Lato Ligh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4382970" y="2772140"/>
            <a:ext cx="9232790" cy="1698890"/>
          </a:xfrm>
          <a:prstGeom prst="rect">
            <a:avLst/>
          </a:prstGeom>
        </p:spPr>
        <p:txBody>
          <a:bodyPr wrap="square" lIns="219419" tIns="109710" rIns="219419" bIns="109710">
            <a:spAutoFit/>
          </a:bodyPr>
          <a:lstStyle/>
          <a:p>
            <a:r>
              <a:rPr lang="fr-FR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4 ateliers 2023 </a:t>
            </a:r>
            <a:r>
              <a:rPr lang="fr-FR" sz="3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+ éventuels doc. et/ou entretiens complémentaires (au besoin),</a:t>
            </a:r>
            <a:endParaRPr lang="fr-FR" sz="3000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fr-FR" sz="30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Freeform 36"/>
          <p:cNvSpPr>
            <a:spLocks noChangeArrowheads="1"/>
          </p:cNvSpPr>
          <p:nvPr/>
        </p:nvSpPr>
        <p:spPr bwMode="auto">
          <a:xfrm>
            <a:off x="13202576" y="8267289"/>
            <a:ext cx="545389" cy="709746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Freeform 46"/>
          <p:cNvSpPr>
            <a:spLocks noChangeArrowheads="1"/>
          </p:cNvSpPr>
          <p:nvPr/>
        </p:nvSpPr>
        <p:spPr bwMode="auto">
          <a:xfrm>
            <a:off x="13161215" y="6578450"/>
            <a:ext cx="717017" cy="682877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Freeform 127"/>
          <p:cNvSpPr>
            <a:spLocks noChangeArrowheads="1"/>
          </p:cNvSpPr>
          <p:nvPr/>
        </p:nvSpPr>
        <p:spPr bwMode="auto">
          <a:xfrm>
            <a:off x="13061063" y="3112006"/>
            <a:ext cx="828417" cy="667132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Freeform 75"/>
          <p:cNvSpPr>
            <a:spLocks noChangeArrowheads="1"/>
          </p:cNvSpPr>
          <p:nvPr/>
        </p:nvSpPr>
        <p:spPr bwMode="auto">
          <a:xfrm>
            <a:off x="13161215" y="4869297"/>
            <a:ext cx="662867" cy="533813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TextBox 125"/>
          <p:cNvSpPr txBox="1"/>
          <p:nvPr/>
        </p:nvSpPr>
        <p:spPr>
          <a:xfrm>
            <a:off x="0" y="-11323"/>
            <a:ext cx="24377649" cy="14465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id-ID" sz="8800" b="1" dirty="0">
                <a:solidFill>
                  <a:schemeClr val="tx2"/>
                </a:solidFill>
                <a:latin typeface="Lato Regular"/>
                <a:cs typeface="Lato Regular"/>
              </a:rPr>
              <a:t>Livrables</a:t>
            </a:r>
          </a:p>
        </p:txBody>
      </p:sp>
      <p:sp>
        <p:nvSpPr>
          <p:cNvPr id="101" name="Oval 84"/>
          <p:cNvSpPr/>
          <p:nvPr/>
        </p:nvSpPr>
        <p:spPr bwMode="auto">
          <a:xfrm>
            <a:off x="12756445" y="9598602"/>
            <a:ext cx="1529720" cy="1530119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4">
              <a:defRPr/>
            </a:pPr>
            <a:endParaRPr lang="en-US" dirty="0">
              <a:latin typeface="Lato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05511" y="4756779"/>
            <a:ext cx="8137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fr-FR" b="1" dirty="0">
                <a:solidFill>
                  <a:schemeClr val="accent5"/>
                </a:solidFill>
                <a:latin typeface="Calibri" charset="0"/>
                <a:cs typeface="Calibri" charset="0"/>
              </a:rPr>
              <a:t>compte-rendu </a:t>
            </a:r>
            <a:r>
              <a:rPr lang="fr-FR" sz="3000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pour chaque atelier,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30665" y="6212433"/>
            <a:ext cx="9421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L’implication du </a:t>
            </a:r>
            <a:r>
              <a:rPr lang="fr-FR" b="1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réseau C3D </a:t>
            </a:r>
            <a:r>
              <a:rPr lang="fr-FR" sz="3000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et de </a:t>
            </a:r>
            <a:r>
              <a:rPr lang="fr-FR" b="1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l’OI, </a:t>
            </a:r>
            <a:r>
              <a:rPr lang="fr-FR" sz="2800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des témoignages</a:t>
            </a:r>
            <a:endParaRPr lang="fr-FR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94779" y="8007794"/>
            <a:ext cx="870210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Une </a:t>
            </a:r>
            <a:r>
              <a:rPr lang="fr-FR" sz="30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publication collective (</a:t>
            </a:r>
            <a:r>
              <a:rPr lang="fr-FR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guide pour agir, bonnes pratiques</a:t>
            </a:r>
            <a:r>
              <a:rPr lang="fr-FR" sz="3000" b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) </a:t>
            </a:r>
            <a:r>
              <a:rPr lang="fr-FR" sz="3000" i="1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voire la création d’une « fresque de l’immatériel »</a:t>
            </a:r>
          </a:p>
        </p:txBody>
      </p:sp>
      <p:sp>
        <p:nvSpPr>
          <p:cNvPr id="103" name="Freeform 39"/>
          <p:cNvSpPr>
            <a:spLocks noChangeArrowheads="1"/>
          </p:cNvSpPr>
          <p:nvPr/>
        </p:nvSpPr>
        <p:spPr bwMode="auto">
          <a:xfrm>
            <a:off x="13203411" y="10017393"/>
            <a:ext cx="632624" cy="632629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DA9EFEE-6FBA-0BC6-34F2-24910A26B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317" y="2485996"/>
            <a:ext cx="5186336" cy="84653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F023FB-283B-799C-EB0B-2FA1252F4BD9}"/>
              </a:ext>
            </a:extLst>
          </p:cNvPr>
          <p:cNvSpPr/>
          <p:nvPr/>
        </p:nvSpPr>
        <p:spPr>
          <a:xfrm>
            <a:off x="14525299" y="10061945"/>
            <a:ext cx="9432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Une </a:t>
            </a:r>
            <a:r>
              <a:rPr lang="fr-FR" b="1" dirty="0">
                <a:solidFill>
                  <a:schemeClr val="accent6"/>
                </a:solidFill>
                <a:latin typeface="Calibri" charset="0"/>
                <a:cs typeface="Calibri" charset="0"/>
              </a:rPr>
              <a:t>prise de parole (conférence)</a:t>
            </a:r>
            <a:endParaRPr lang="fr-FR" sz="30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1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5" grpId="0" animBg="1"/>
      <p:bldP spid="90" grpId="0" animBg="1"/>
      <p:bldP spid="93" grpId="0" animBg="1"/>
      <p:bldP spid="94" grpId="0"/>
      <p:bldP spid="25" grpId="0" animBg="1"/>
      <p:bldP spid="26" grpId="0" animBg="1"/>
      <p:bldP spid="27" grpId="0" animBg="1"/>
      <p:bldP spid="30" grpId="0" animBg="1"/>
      <p:bldP spid="101" grpId="0" animBg="1"/>
      <p:bldP spid="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-5" y="22281"/>
            <a:ext cx="24377655" cy="6460435"/>
          </a:xfrm>
          <a:prstGeom prst="rect">
            <a:avLst/>
          </a:prstGeom>
          <a:solidFill>
            <a:schemeClr val="accent6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939956" y="1081184"/>
            <a:ext cx="20582701" cy="3631621"/>
            <a:chOff x="1574021" y="828624"/>
            <a:chExt cx="6238339" cy="1815811"/>
          </a:xfrm>
        </p:grpSpPr>
        <p:sp>
          <p:nvSpPr>
            <p:cNvPr id="63" name="Subtitle 2"/>
            <p:cNvSpPr txBox="1">
              <a:spLocks/>
            </p:cNvSpPr>
            <p:nvPr/>
          </p:nvSpPr>
          <p:spPr>
            <a:xfrm>
              <a:off x="1574021" y="828624"/>
              <a:ext cx="3636878" cy="8640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0" b="1" spc="-400" dirty="0">
                  <a:solidFill>
                    <a:schemeClr val="bg1"/>
                  </a:solidFill>
                  <a:latin typeface="Lato Regular"/>
                  <a:ea typeface="Franchise" pitchFamily="49" charset="0"/>
                  <a:cs typeface="Lato Regular"/>
                </a:rPr>
                <a:t>4 ateliers</a:t>
              </a:r>
            </a:p>
            <a:p>
              <a:pPr marL="0" indent="0">
                <a:buNone/>
              </a:pPr>
              <a:r>
                <a:rPr lang="en-US" sz="9600" b="1" i="1" spc="-400" dirty="0" err="1">
                  <a:solidFill>
                    <a:schemeClr val="bg1"/>
                  </a:solidFill>
                  <a:latin typeface="Lato Regular"/>
                  <a:ea typeface="Franchise" pitchFamily="49" charset="0"/>
                  <a:cs typeface="Lato Regular"/>
                </a:rPr>
                <a:t>Ordres</a:t>
              </a:r>
              <a:r>
                <a:rPr lang="en-US" sz="9600" b="1" i="1" spc="-400" dirty="0">
                  <a:solidFill>
                    <a:schemeClr val="bg1"/>
                  </a:solidFill>
                  <a:latin typeface="Lato Regular"/>
                  <a:ea typeface="Franchise" pitchFamily="49" charset="0"/>
                  <a:cs typeface="Lato Regular"/>
                </a:rPr>
                <a:t> du jour possibles</a:t>
              </a:r>
            </a:p>
          </p:txBody>
        </p:sp>
        <p:sp>
          <p:nvSpPr>
            <p:cNvPr id="64" name="Subtitle 2"/>
            <p:cNvSpPr txBox="1">
              <a:spLocks/>
            </p:cNvSpPr>
            <p:nvPr/>
          </p:nvSpPr>
          <p:spPr>
            <a:xfrm>
              <a:off x="4175482" y="1996363"/>
              <a:ext cx="3636878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7200" b="1" spc="-400" dirty="0">
                <a:solidFill>
                  <a:schemeClr val="bg1"/>
                </a:solidFill>
                <a:latin typeface="Lato Regular"/>
                <a:ea typeface="Franchise" pitchFamily="49" charset="0"/>
                <a:cs typeface="Lato Regular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B35AA46A-4831-67D1-8D60-92AD7789AE04}"/>
              </a:ext>
            </a:extLst>
          </p:cNvPr>
          <p:cNvGrpSpPr/>
          <p:nvPr/>
        </p:nvGrpSpPr>
        <p:grpSpPr>
          <a:xfrm>
            <a:off x="8543261" y="6993656"/>
            <a:ext cx="1673674" cy="1674110"/>
            <a:chOff x="7470675" y="7035772"/>
            <a:chExt cx="1673674" cy="1674110"/>
          </a:xfrm>
        </p:grpSpPr>
        <p:sp>
          <p:nvSpPr>
            <p:cNvPr id="38" name="Freeform 7"/>
            <p:cNvSpPr>
              <a:spLocks noEditPoints="1"/>
            </p:cNvSpPr>
            <p:nvPr/>
          </p:nvSpPr>
          <p:spPr bwMode="auto">
            <a:xfrm>
              <a:off x="7470675" y="7035772"/>
              <a:ext cx="1673674" cy="1674110"/>
            </a:xfrm>
            <a:custGeom>
              <a:avLst/>
              <a:gdLst>
                <a:gd name="T0" fmla="*/ 106 w 212"/>
                <a:gd name="T1" fmla="*/ 212 h 212"/>
                <a:gd name="T2" fmla="*/ 0 w 212"/>
                <a:gd name="T3" fmla="*/ 106 h 212"/>
                <a:gd name="T4" fmla="*/ 106 w 212"/>
                <a:gd name="T5" fmla="*/ 0 h 212"/>
                <a:gd name="T6" fmla="*/ 212 w 212"/>
                <a:gd name="T7" fmla="*/ 106 h 212"/>
                <a:gd name="T8" fmla="*/ 106 w 212"/>
                <a:gd name="T9" fmla="*/ 212 h 212"/>
                <a:gd name="T10" fmla="*/ 106 w 212"/>
                <a:gd name="T11" fmla="*/ 20 h 212"/>
                <a:gd name="T12" fmla="*/ 20 w 212"/>
                <a:gd name="T13" fmla="*/ 106 h 212"/>
                <a:gd name="T14" fmla="*/ 106 w 212"/>
                <a:gd name="T15" fmla="*/ 192 h 212"/>
                <a:gd name="T16" fmla="*/ 192 w 212"/>
                <a:gd name="T17" fmla="*/ 106 h 212"/>
                <a:gd name="T18" fmla="*/ 106 w 212"/>
                <a:gd name="T19" fmla="*/ 2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2" h="212">
                  <a:moveTo>
                    <a:pt x="106" y="212"/>
                  </a:moveTo>
                  <a:cubicBezTo>
                    <a:pt x="48" y="212"/>
                    <a:pt x="0" y="165"/>
                    <a:pt x="0" y="106"/>
                  </a:cubicBezTo>
                  <a:cubicBezTo>
                    <a:pt x="0" y="48"/>
                    <a:pt x="48" y="0"/>
                    <a:pt x="106" y="0"/>
                  </a:cubicBezTo>
                  <a:cubicBezTo>
                    <a:pt x="165" y="0"/>
                    <a:pt x="212" y="48"/>
                    <a:pt x="212" y="106"/>
                  </a:cubicBezTo>
                  <a:cubicBezTo>
                    <a:pt x="212" y="165"/>
                    <a:pt x="165" y="212"/>
                    <a:pt x="106" y="212"/>
                  </a:cubicBezTo>
                  <a:close/>
                  <a:moveTo>
                    <a:pt x="106" y="20"/>
                  </a:moveTo>
                  <a:cubicBezTo>
                    <a:pt x="59" y="20"/>
                    <a:pt x="20" y="59"/>
                    <a:pt x="20" y="106"/>
                  </a:cubicBezTo>
                  <a:cubicBezTo>
                    <a:pt x="20" y="154"/>
                    <a:pt x="59" y="192"/>
                    <a:pt x="106" y="192"/>
                  </a:cubicBezTo>
                  <a:cubicBezTo>
                    <a:pt x="154" y="192"/>
                    <a:pt x="192" y="154"/>
                    <a:pt x="192" y="106"/>
                  </a:cubicBezTo>
                  <a:cubicBezTo>
                    <a:pt x="192" y="59"/>
                    <a:pt x="154" y="20"/>
                    <a:pt x="106" y="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82843" tIns="91422" rIns="182843" bIns="91422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7725260" y="7458040"/>
              <a:ext cx="1059428" cy="790658"/>
              <a:chOff x="3206750" y="1381125"/>
              <a:chExt cx="490538" cy="492125"/>
            </a:xfrm>
            <a:solidFill>
              <a:schemeClr val="accent2"/>
            </a:solidFill>
          </p:grpSpPr>
          <p:sp>
            <p:nvSpPr>
              <p:cNvPr id="40" name="Freeform 10"/>
              <p:cNvSpPr>
                <a:spLocks noEditPoints="1"/>
              </p:cNvSpPr>
              <p:nvPr/>
            </p:nvSpPr>
            <p:spPr bwMode="auto">
              <a:xfrm>
                <a:off x="3206750" y="1381125"/>
                <a:ext cx="490538" cy="492125"/>
              </a:xfrm>
              <a:custGeom>
                <a:avLst/>
                <a:gdLst>
                  <a:gd name="T0" fmla="*/ 80 w 128"/>
                  <a:gd name="T1" fmla="*/ 0 h 128"/>
                  <a:gd name="T2" fmla="*/ 32 w 128"/>
                  <a:gd name="T3" fmla="*/ 48 h 128"/>
                  <a:gd name="T4" fmla="*/ 38 w 128"/>
                  <a:gd name="T5" fmla="*/ 70 h 128"/>
                  <a:gd name="T6" fmla="*/ 4 w 128"/>
                  <a:gd name="T7" fmla="*/ 104 h 128"/>
                  <a:gd name="T8" fmla="*/ 4 w 128"/>
                  <a:gd name="T9" fmla="*/ 104 h 128"/>
                  <a:gd name="T10" fmla="*/ 0 w 128"/>
                  <a:gd name="T11" fmla="*/ 114 h 128"/>
                  <a:gd name="T12" fmla="*/ 14 w 128"/>
                  <a:gd name="T13" fmla="*/ 128 h 128"/>
                  <a:gd name="T14" fmla="*/ 24 w 128"/>
                  <a:gd name="T15" fmla="*/ 124 h 128"/>
                  <a:gd name="T16" fmla="*/ 24 w 128"/>
                  <a:gd name="T17" fmla="*/ 124 h 128"/>
                  <a:gd name="T18" fmla="*/ 58 w 128"/>
                  <a:gd name="T19" fmla="*/ 90 h 128"/>
                  <a:gd name="T20" fmla="*/ 80 w 128"/>
                  <a:gd name="T21" fmla="*/ 96 h 128"/>
                  <a:gd name="T22" fmla="*/ 128 w 128"/>
                  <a:gd name="T23" fmla="*/ 48 h 128"/>
                  <a:gd name="T24" fmla="*/ 80 w 128"/>
                  <a:gd name="T25" fmla="*/ 0 h 128"/>
                  <a:gd name="T26" fmla="*/ 19 w 128"/>
                  <a:gd name="T27" fmla="*/ 119 h 128"/>
                  <a:gd name="T28" fmla="*/ 14 w 128"/>
                  <a:gd name="T29" fmla="*/ 121 h 128"/>
                  <a:gd name="T30" fmla="*/ 7 w 128"/>
                  <a:gd name="T31" fmla="*/ 114 h 128"/>
                  <a:gd name="T32" fmla="*/ 9 w 128"/>
                  <a:gd name="T33" fmla="*/ 109 h 128"/>
                  <a:gd name="T34" fmla="*/ 9 w 128"/>
                  <a:gd name="T35" fmla="*/ 109 h 128"/>
                  <a:gd name="T36" fmla="*/ 41 w 128"/>
                  <a:gd name="T37" fmla="*/ 77 h 128"/>
                  <a:gd name="T38" fmla="*/ 51 w 128"/>
                  <a:gd name="T39" fmla="*/ 87 h 128"/>
                  <a:gd name="T40" fmla="*/ 19 w 128"/>
                  <a:gd name="T41" fmla="*/ 119 h 128"/>
                  <a:gd name="T42" fmla="*/ 80 w 128"/>
                  <a:gd name="T43" fmla="*/ 88 h 128"/>
                  <a:gd name="T44" fmla="*/ 40 w 128"/>
                  <a:gd name="T45" fmla="*/ 48 h 128"/>
                  <a:gd name="T46" fmla="*/ 80 w 128"/>
                  <a:gd name="T47" fmla="*/ 8 h 128"/>
                  <a:gd name="T48" fmla="*/ 120 w 128"/>
                  <a:gd name="T49" fmla="*/ 48 h 128"/>
                  <a:gd name="T50" fmla="*/ 80 w 128"/>
                  <a:gd name="T51" fmla="*/ 8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8" h="128">
                    <a:moveTo>
                      <a:pt x="80" y="0"/>
                    </a:moveTo>
                    <a:cubicBezTo>
                      <a:pt x="53" y="0"/>
                      <a:pt x="32" y="21"/>
                      <a:pt x="32" y="48"/>
                    </a:cubicBezTo>
                    <a:cubicBezTo>
                      <a:pt x="32" y="56"/>
                      <a:pt x="34" y="64"/>
                      <a:pt x="38" y="70"/>
                    </a:cubicBezTo>
                    <a:cubicBezTo>
                      <a:pt x="4" y="104"/>
                      <a:pt x="4" y="104"/>
                      <a:pt x="4" y="104"/>
                    </a:cubicBezTo>
                    <a:cubicBezTo>
                      <a:pt x="4" y="104"/>
                      <a:pt x="4" y="104"/>
                      <a:pt x="4" y="104"/>
                    </a:cubicBezTo>
                    <a:cubicBezTo>
                      <a:pt x="2" y="106"/>
                      <a:pt x="0" y="110"/>
                      <a:pt x="0" y="114"/>
                    </a:cubicBezTo>
                    <a:cubicBezTo>
                      <a:pt x="0" y="122"/>
                      <a:pt x="6" y="128"/>
                      <a:pt x="14" y="128"/>
                    </a:cubicBezTo>
                    <a:cubicBezTo>
                      <a:pt x="18" y="128"/>
                      <a:pt x="22" y="126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58" y="90"/>
                      <a:pt x="58" y="90"/>
                      <a:pt x="58" y="90"/>
                    </a:cubicBezTo>
                    <a:cubicBezTo>
                      <a:pt x="64" y="94"/>
                      <a:pt x="72" y="96"/>
                      <a:pt x="80" y="96"/>
                    </a:cubicBezTo>
                    <a:cubicBezTo>
                      <a:pt x="107" y="96"/>
                      <a:pt x="128" y="75"/>
                      <a:pt x="128" y="48"/>
                    </a:cubicBezTo>
                    <a:cubicBezTo>
                      <a:pt x="128" y="21"/>
                      <a:pt x="107" y="0"/>
                      <a:pt x="80" y="0"/>
                    </a:cubicBezTo>
                    <a:close/>
                    <a:moveTo>
                      <a:pt x="19" y="119"/>
                    </a:moveTo>
                    <a:cubicBezTo>
                      <a:pt x="18" y="120"/>
                      <a:pt x="16" y="121"/>
                      <a:pt x="14" y="121"/>
                    </a:cubicBezTo>
                    <a:cubicBezTo>
                      <a:pt x="10" y="121"/>
                      <a:pt x="7" y="118"/>
                      <a:pt x="7" y="114"/>
                    </a:cubicBezTo>
                    <a:cubicBezTo>
                      <a:pt x="7" y="112"/>
                      <a:pt x="8" y="110"/>
                      <a:pt x="9" y="109"/>
                    </a:cubicBezTo>
                    <a:cubicBezTo>
                      <a:pt x="9" y="109"/>
                      <a:pt x="9" y="109"/>
                      <a:pt x="9" y="109"/>
                    </a:cubicBezTo>
                    <a:cubicBezTo>
                      <a:pt x="41" y="77"/>
                      <a:pt x="41" y="77"/>
                      <a:pt x="41" y="77"/>
                    </a:cubicBezTo>
                    <a:cubicBezTo>
                      <a:pt x="44" y="80"/>
                      <a:pt x="48" y="84"/>
                      <a:pt x="51" y="87"/>
                    </a:cubicBezTo>
                    <a:lnTo>
                      <a:pt x="19" y="119"/>
                    </a:lnTo>
                    <a:close/>
                    <a:moveTo>
                      <a:pt x="80" y="88"/>
                    </a:moveTo>
                    <a:cubicBezTo>
                      <a:pt x="58" y="88"/>
                      <a:pt x="40" y="70"/>
                      <a:pt x="40" y="48"/>
                    </a:cubicBezTo>
                    <a:cubicBezTo>
                      <a:pt x="40" y="26"/>
                      <a:pt x="58" y="8"/>
                      <a:pt x="80" y="8"/>
                    </a:cubicBezTo>
                    <a:cubicBezTo>
                      <a:pt x="102" y="8"/>
                      <a:pt x="120" y="26"/>
                      <a:pt x="120" y="48"/>
                    </a:cubicBezTo>
                    <a:cubicBezTo>
                      <a:pt x="120" y="70"/>
                      <a:pt x="102" y="88"/>
                      <a:pt x="80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2" name="Freeform 11"/>
              <p:cNvSpPr>
                <a:spLocks/>
              </p:cNvSpPr>
              <p:nvPr/>
            </p:nvSpPr>
            <p:spPr bwMode="auto">
              <a:xfrm>
                <a:off x="3406775" y="1458913"/>
                <a:ext cx="114300" cy="114300"/>
              </a:xfrm>
              <a:custGeom>
                <a:avLst/>
                <a:gdLst>
                  <a:gd name="T0" fmla="*/ 28 w 30"/>
                  <a:gd name="T1" fmla="*/ 0 h 30"/>
                  <a:gd name="T2" fmla="*/ 0 w 30"/>
                  <a:gd name="T3" fmla="*/ 28 h 30"/>
                  <a:gd name="T4" fmla="*/ 2 w 30"/>
                  <a:gd name="T5" fmla="*/ 30 h 30"/>
                  <a:gd name="T6" fmla="*/ 4 w 30"/>
                  <a:gd name="T7" fmla="*/ 28 h 30"/>
                  <a:gd name="T8" fmla="*/ 28 w 30"/>
                  <a:gd name="T9" fmla="*/ 4 h 30"/>
                  <a:gd name="T10" fmla="*/ 30 w 30"/>
                  <a:gd name="T11" fmla="*/ 2 h 30"/>
                  <a:gd name="T12" fmla="*/ 28 w 30"/>
                  <a:gd name="T1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0">
                    <a:moveTo>
                      <a:pt x="28" y="0"/>
                    </a:moveTo>
                    <a:cubicBezTo>
                      <a:pt x="13" y="0"/>
                      <a:pt x="0" y="13"/>
                      <a:pt x="0" y="28"/>
                    </a:cubicBezTo>
                    <a:cubicBezTo>
                      <a:pt x="0" y="29"/>
                      <a:pt x="1" y="30"/>
                      <a:pt x="2" y="30"/>
                    </a:cubicBezTo>
                    <a:cubicBezTo>
                      <a:pt x="3" y="30"/>
                      <a:pt x="4" y="29"/>
                      <a:pt x="4" y="28"/>
                    </a:cubicBezTo>
                    <a:cubicBezTo>
                      <a:pt x="4" y="15"/>
                      <a:pt x="15" y="4"/>
                      <a:pt x="28" y="4"/>
                    </a:cubicBezTo>
                    <a:cubicBezTo>
                      <a:pt x="29" y="4"/>
                      <a:pt x="30" y="3"/>
                      <a:pt x="30" y="2"/>
                    </a:cubicBezTo>
                    <a:cubicBezTo>
                      <a:pt x="30" y="1"/>
                      <a:pt x="29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07E8949-5F3B-5569-87B3-1EBA25E36488}"/>
              </a:ext>
            </a:extLst>
          </p:cNvPr>
          <p:cNvGrpSpPr/>
          <p:nvPr/>
        </p:nvGrpSpPr>
        <p:grpSpPr>
          <a:xfrm>
            <a:off x="13406046" y="6993656"/>
            <a:ext cx="1673674" cy="1674110"/>
            <a:chOff x="12304840" y="7017157"/>
            <a:chExt cx="1673674" cy="1674110"/>
          </a:xfrm>
        </p:grpSpPr>
        <p:sp>
          <p:nvSpPr>
            <p:cNvPr id="43" name="Freeform 9"/>
            <p:cNvSpPr>
              <a:spLocks noEditPoints="1"/>
            </p:cNvSpPr>
            <p:nvPr/>
          </p:nvSpPr>
          <p:spPr bwMode="auto">
            <a:xfrm>
              <a:off x="12304840" y="7017157"/>
              <a:ext cx="1673674" cy="1674110"/>
            </a:xfrm>
            <a:custGeom>
              <a:avLst/>
              <a:gdLst>
                <a:gd name="T0" fmla="*/ 106 w 212"/>
                <a:gd name="T1" fmla="*/ 212 h 212"/>
                <a:gd name="T2" fmla="*/ 0 w 212"/>
                <a:gd name="T3" fmla="*/ 106 h 212"/>
                <a:gd name="T4" fmla="*/ 106 w 212"/>
                <a:gd name="T5" fmla="*/ 0 h 212"/>
                <a:gd name="T6" fmla="*/ 212 w 212"/>
                <a:gd name="T7" fmla="*/ 106 h 212"/>
                <a:gd name="T8" fmla="*/ 106 w 212"/>
                <a:gd name="T9" fmla="*/ 212 h 212"/>
                <a:gd name="T10" fmla="*/ 106 w 212"/>
                <a:gd name="T11" fmla="*/ 20 h 212"/>
                <a:gd name="T12" fmla="*/ 20 w 212"/>
                <a:gd name="T13" fmla="*/ 106 h 212"/>
                <a:gd name="T14" fmla="*/ 106 w 212"/>
                <a:gd name="T15" fmla="*/ 192 h 212"/>
                <a:gd name="T16" fmla="*/ 192 w 212"/>
                <a:gd name="T17" fmla="*/ 106 h 212"/>
                <a:gd name="T18" fmla="*/ 106 w 212"/>
                <a:gd name="T19" fmla="*/ 2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2" h="212">
                  <a:moveTo>
                    <a:pt x="106" y="212"/>
                  </a:moveTo>
                  <a:cubicBezTo>
                    <a:pt x="48" y="212"/>
                    <a:pt x="0" y="165"/>
                    <a:pt x="0" y="106"/>
                  </a:cubicBezTo>
                  <a:cubicBezTo>
                    <a:pt x="0" y="48"/>
                    <a:pt x="48" y="0"/>
                    <a:pt x="106" y="0"/>
                  </a:cubicBezTo>
                  <a:cubicBezTo>
                    <a:pt x="165" y="0"/>
                    <a:pt x="212" y="48"/>
                    <a:pt x="212" y="106"/>
                  </a:cubicBezTo>
                  <a:cubicBezTo>
                    <a:pt x="212" y="165"/>
                    <a:pt x="165" y="212"/>
                    <a:pt x="106" y="212"/>
                  </a:cubicBezTo>
                  <a:close/>
                  <a:moveTo>
                    <a:pt x="106" y="20"/>
                  </a:moveTo>
                  <a:cubicBezTo>
                    <a:pt x="59" y="20"/>
                    <a:pt x="20" y="59"/>
                    <a:pt x="20" y="106"/>
                  </a:cubicBezTo>
                  <a:cubicBezTo>
                    <a:pt x="20" y="154"/>
                    <a:pt x="59" y="192"/>
                    <a:pt x="106" y="192"/>
                  </a:cubicBezTo>
                  <a:cubicBezTo>
                    <a:pt x="154" y="192"/>
                    <a:pt x="192" y="154"/>
                    <a:pt x="192" y="106"/>
                  </a:cubicBezTo>
                  <a:cubicBezTo>
                    <a:pt x="192" y="59"/>
                    <a:pt x="154" y="20"/>
                    <a:pt x="106" y="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82843" tIns="91422" rIns="182843" bIns="91422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2808269" y="7394257"/>
              <a:ext cx="640287" cy="917486"/>
              <a:chOff x="3741341" y="1604128"/>
              <a:chExt cx="341313" cy="488950"/>
            </a:xfrm>
            <a:solidFill>
              <a:schemeClr val="accent3"/>
            </a:solidFill>
          </p:grpSpPr>
          <p:sp>
            <p:nvSpPr>
              <p:cNvPr id="45" name="Freeform 15"/>
              <p:cNvSpPr>
                <a:spLocks noEditPoints="1"/>
              </p:cNvSpPr>
              <p:nvPr/>
            </p:nvSpPr>
            <p:spPr bwMode="auto">
              <a:xfrm>
                <a:off x="3741341" y="1604128"/>
                <a:ext cx="341313" cy="488950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6" name="Freeform 16"/>
              <p:cNvSpPr>
                <a:spLocks/>
              </p:cNvSpPr>
              <p:nvPr/>
            </p:nvSpPr>
            <p:spPr bwMode="auto">
              <a:xfrm>
                <a:off x="3819128" y="1680328"/>
                <a:ext cx="101600" cy="100013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71DEF0FB-A825-4EEB-C8E1-650F5A89662E}"/>
              </a:ext>
            </a:extLst>
          </p:cNvPr>
          <p:cNvGrpSpPr/>
          <p:nvPr/>
        </p:nvGrpSpPr>
        <p:grpSpPr>
          <a:xfrm>
            <a:off x="18268830" y="6991989"/>
            <a:ext cx="1673674" cy="1677444"/>
            <a:chOff x="17493576" y="6951540"/>
            <a:chExt cx="1673674" cy="1677444"/>
          </a:xfrm>
        </p:grpSpPr>
        <p:sp>
          <p:nvSpPr>
            <p:cNvPr id="47" name="Freeform 6"/>
            <p:cNvSpPr>
              <a:spLocks noEditPoints="1"/>
            </p:cNvSpPr>
            <p:nvPr/>
          </p:nvSpPr>
          <p:spPr bwMode="auto">
            <a:xfrm>
              <a:off x="17493576" y="6951540"/>
              <a:ext cx="1673674" cy="1677444"/>
            </a:xfrm>
            <a:custGeom>
              <a:avLst/>
              <a:gdLst>
                <a:gd name="T0" fmla="*/ 106 w 212"/>
                <a:gd name="T1" fmla="*/ 212 h 212"/>
                <a:gd name="T2" fmla="*/ 0 w 212"/>
                <a:gd name="T3" fmla="*/ 106 h 212"/>
                <a:gd name="T4" fmla="*/ 106 w 212"/>
                <a:gd name="T5" fmla="*/ 0 h 212"/>
                <a:gd name="T6" fmla="*/ 212 w 212"/>
                <a:gd name="T7" fmla="*/ 106 h 212"/>
                <a:gd name="T8" fmla="*/ 106 w 212"/>
                <a:gd name="T9" fmla="*/ 212 h 212"/>
                <a:gd name="T10" fmla="*/ 106 w 212"/>
                <a:gd name="T11" fmla="*/ 20 h 212"/>
                <a:gd name="T12" fmla="*/ 20 w 212"/>
                <a:gd name="T13" fmla="*/ 106 h 212"/>
                <a:gd name="T14" fmla="*/ 106 w 212"/>
                <a:gd name="T15" fmla="*/ 192 h 212"/>
                <a:gd name="T16" fmla="*/ 192 w 212"/>
                <a:gd name="T17" fmla="*/ 106 h 212"/>
                <a:gd name="T18" fmla="*/ 106 w 212"/>
                <a:gd name="T19" fmla="*/ 2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2" h="212">
                  <a:moveTo>
                    <a:pt x="106" y="212"/>
                  </a:moveTo>
                  <a:cubicBezTo>
                    <a:pt x="48" y="212"/>
                    <a:pt x="0" y="165"/>
                    <a:pt x="0" y="106"/>
                  </a:cubicBezTo>
                  <a:cubicBezTo>
                    <a:pt x="0" y="48"/>
                    <a:pt x="48" y="0"/>
                    <a:pt x="106" y="0"/>
                  </a:cubicBezTo>
                  <a:cubicBezTo>
                    <a:pt x="165" y="0"/>
                    <a:pt x="212" y="48"/>
                    <a:pt x="212" y="106"/>
                  </a:cubicBezTo>
                  <a:cubicBezTo>
                    <a:pt x="212" y="165"/>
                    <a:pt x="165" y="212"/>
                    <a:pt x="106" y="212"/>
                  </a:cubicBezTo>
                  <a:close/>
                  <a:moveTo>
                    <a:pt x="106" y="20"/>
                  </a:moveTo>
                  <a:cubicBezTo>
                    <a:pt x="59" y="20"/>
                    <a:pt x="20" y="59"/>
                    <a:pt x="20" y="106"/>
                  </a:cubicBezTo>
                  <a:cubicBezTo>
                    <a:pt x="20" y="154"/>
                    <a:pt x="59" y="192"/>
                    <a:pt x="106" y="192"/>
                  </a:cubicBezTo>
                  <a:cubicBezTo>
                    <a:pt x="154" y="192"/>
                    <a:pt x="192" y="154"/>
                    <a:pt x="192" y="106"/>
                  </a:cubicBezTo>
                  <a:cubicBezTo>
                    <a:pt x="192" y="59"/>
                    <a:pt x="154" y="20"/>
                    <a:pt x="106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82843" tIns="91422" rIns="182843" bIns="91422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7970243" y="7450167"/>
              <a:ext cx="760532" cy="717670"/>
              <a:chOff x="3498850" y="1541463"/>
              <a:chExt cx="504825" cy="476250"/>
            </a:xfrm>
            <a:solidFill>
              <a:schemeClr val="accent4"/>
            </a:solidFill>
          </p:grpSpPr>
          <p:sp>
            <p:nvSpPr>
              <p:cNvPr id="49" name="Oval 5"/>
              <p:cNvSpPr>
                <a:spLocks noChangeArrowheads="1"/>
              </p:cNvSpPr>
              <p:nvPr/>
            </p:nvSpPr>
            <p:spPr bwMode="auto">
              <a:xfrm>
                <a:off x="3743325" y="1801813"/>
                <a:ext cx="61913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3498850" y="1541463"/>
                <a:ext cx="504825" cy="47625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7098468" y="8883364"/>
            <a:ext cx="4770396" cy="3600949"/>
            <a:chOff x="2858487" y="6612406"/>
            <a:chExt cx="3547770" cy="3600949"/>
          </a:xfrm>
        </p:grpSpPr>
        <p:sp>
          <p:nvSpPr>
            <p:cNvPr id="52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58000" y="6612406"/>
              <a:ext cx="3248257" cy="3600949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2</a:t>
              </a:r>
            </a:p>
            <a:p>
              <a:pPr algn="ctr"/>
              <a:endParaRPr lang="fr-FR" b="1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r>
                <a:rPr lang="fr-FR" dirty="0">
                  <a:solidFill>
                    <a:schemeClr val="tx2"/>
                  </a:solidFill>
                  <a:latin typeface="Lato Regular"/>
                  <a:cs typeface="Lato Regular"/>
                </a:rPr>
                <a:t>Définition d’un nouvel axe d’analyse sur la</a:t>
              </a:r>
              <a:r>
                <a:rPr lang="fr-FR" b="1" dirty="0">
                  <a:solidFill>
                    <a:schemeClr val="tx2"/>
                  </a:solidFill>
                  <a:latin typeface="Lato Regular"/>
                  <a:cs typeface="Lato Regular"/>
                </a:rPr>
                <a:t> v</a:t>
              </a:r>
              <a:r>
                <a:rPr lang="fr-FR" sz="36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aleur travail </a:t>
              </a:r>
              <a:r>
                <a:rPr lang="fr-FR" sz="3600" dirty="0">
                  <a:solidFill>
                    <a:schemeClr val="tx2"/>
                  </a:solidFill>
                  <a:latin typeface="Lato Regular"/>
                  <a:cs typeface="Lato Regular"/>
                </a:rPr>
                <a:t>(le </a:t>
              </a:r>
              <a:r>
                <a:rPr lang="fr-FR" sz="36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S</a:t>
              </a:r>
              <a:r>
                <a:rPr lang="fr-FR" sz="3600" dirty="0">
                  <a:solidFill>
                    <a:schemeClr val="tx2"/>
                  </a:solidFill>
                  <a:latin typeface="Lato Regular"/>
                  <a:cs typeface="Lato Regular"/>
                </a:rPr>
                <a:t>) </a:t>
              </a:r>
              <a:endParaRPr lang="en-US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2083537" y="8883364"/>
            <a:ext cx="4412614" cy="3600949"/>
            <a:chOff x="2858487" y="6612406"/>
            <a:chExt cx="3921413" cy="3600949"/>
          </a:xfrm>
        </p:grpSpPr>
        <p:sp>
          <p:nvSpPr>
            <p:cNvPr id="55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15866" y="6612406"/>
              <a:ext cx="3464034" cy="3600949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3</a:t>
              </a:r>
            </a:p>
            <a:p>
              <a:pPr algn="ctr"/>
              <a:endParaRPr lang="fr-FR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r>
                <a:rPr lang="fr-FR" dirty="0">
                  <a:solidFill>
                    <a:schemeClr val="tx2"/>
                  </a:solidFill>
                  <a:latin typeface="Lato Regular"/>
                  <a:cs typeface="Lato Regular"/>
                </a:rPr>
                <a:t>Identification des </a:t>
              </a:r>
              <a:r>
                <a:rPr lang="fr-FR" b="1" dirty="0">
                  <a:solidFill>
                    <a:schemeClr val="tx2"/>
                  </a:solidFill>
                  <a:latin typeface="Lato Regular"/>
                  <a:cs typeface="Lato Regular"/>
                </a:rPr>
                <a:t>leviers d’action</a:t>
              </a:r>
            </a:p>
            <a:p>
              <a:pPr algn="ctr"/>
              <a:r>
                <a:rPr lang="fr-FR" dirty="0">
                  <a:solidFill>
                    <a:schemeClr val="tx2"/>
                  </a:solidFill>
                  <a:latin typeface="Lato Regular"/>
                  <a:cs typeface="Lato Regular"/>
                </a:rPr>
                <a:t>(ex : position </a:t>
              </a:r>
              <a:r>
                <a:rPr lang="fr-FR" b="1" dirty="0">
                  <a:solidFill>
                    <a:schemeClr val="tx2"/>
                  </a:solidFill>
                  <a:latin typeface="Lato Regular"/>
                  <a:cs typeface="Lato Regular"/>
                </a:rPr>
                <a:t>Codir / Comex</a:t>
              </a:r>
              <a:r>
                <a:rPr lang="fr-FR" dirty="0">
                  <a:solidFill>
                    <a:schemeClr val="tx2"/>
                  </a:solidFill>
                  <a:latin typeface="Lato Regular"/>
                  <a:cs typeface="Lato Regular"/>
                </a:rPr>
                <a:t>)</a:t>
              </a:r>
              <a:endParaRPr lang="en-US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sp>
        <p:nvSpPr>
          <p:cNvPr id="58" name="Content Placeholder 19"/>
          <p:cNvSpPr txBox="1">
            <a:spLocks/>
          </p:cNvSpPr>
          <p:nvPr/>
        </p:nvSpPr>
        <p:spPr>
          <a:xfrm>
            <a:off x="16788823" y="9374332"/>
            <a:ext cx="3498107" cy="1246515"/>
          </a:xfrm>
          <a:prstGeom prst="rect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latin typeface="Lato Light"/>
              <a:ea typeface="Open Sans Light" panose="020B0306030504020204" pitchFamily="34" charset="0"/>
              <a:cs typeface="Lato Light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387957" y="8883364"/>
            <a:ext cx="4306502" cy="3600949"/>
            <a:chOff x="2458653" y="6612406"/>
            <a:chExt cx="4306502" cy="3600949"/>
          </a:xfrm>
        </p:grpSpPr>
        <p:sp>
          <p:nvSpPr>
            <p:cNvPr id="88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58653" y="6612406"/>
              <a:ext cx="4306502" cy="3600949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1</a:t>
              </a:r>
            </a:p>
            <a:p>
              <a:pPr algn="ctr"/>
              <a:endParaRPr lang="fr-FR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r>
                <a:rPr lang="fr-FR" dirty="0">
                  <a:solidFill>
                    <a:schemeClr val="tx2"/>
                  </a:solidFill>
                  <a:latin typeface="Lato Regular"/>
                  <a:cs typeface="Lato Regular"/>
                </a:rPr>
                <a:t>Partage de repères sur les </a:t>
              </a:r>
              <a:r>
                <a:rPr lang="fr-FR" b="1" dirty="0">
                  <a:solidFill>
                    <a:schemeClr val="tx2"/>
                  </a:solidFill>
                  <a:latin typeface="Lato Regular"/>
                  <a:cs typeface="Lato Regular"/>
                </a:rPr>
                <a:t>actifs immatériels, cadrage des travaux</a:t>
              </a:r>
              <a:endParaRPr lang="en-US" b="1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6960D18-C5EA-4D4D-0483-D1FCA065FE53}"/>
              </a:ext>
            </a:extLst>
          </p:cNvPr>
          <p:cNvGrpSpPr/>
          <p:nvPr/>
        </p:nvGrpSpPr>
        <p:grpSpPr>
          <a:xfrm>
            <a:off x="3680476" y="6993656"/>
            <a:ext cx="1673674" cy="1674110"/>
            <a:chOff x="2905222" y="7021102"/>
            <a:chExt cx="1673674" cy="1674110"/>
          </a:xfrm>
        </p:grpSpPr>
        <p:sp>
          <p:nvSpPr>
            <p:cNvPr id="60" name="Freeform 7"/>
            <p:cNvSpPr>
              <a:spLocks noEditPoints="1"/>
            </p:cNvSpPr>
            <p:nvPr/>
          </p:nvSpPr>
          <p:spPr bwMode="auto">
            <a:xfrm>
              <a:off x="2905222" y="7021102"/>
              <a:ext cx="1673674" cy="1674110"/>
            </a:xfrm>
            <a:custGeom>
              <a:avLst/>
              <a:gdLst>
                <a:gd name="T0" fmla="*/ 106 w 212"/>
                <a:gd name="T1" fmla="*/ 212 h 212"/>
                <a:gd name="T2" fmla="*/ 0 w 212"/>
                <a:gd name="T3" fmla="*/ 106 h 212"/>
                <a:gd name="T4" fmla="*/ 106 w 212"/>
                <a:gd name="T5" fmla="*/ 0 h 212"/>
                <a:gd name="T6" fmla="*/ 212 w 212"/>
                <a:gd name="T7" fmla="*/ 106 h 212"/>
                <a:gd name="T8" fmla="*/ 106 w 212"/>
                <a:gd name="T9" fmla="*/ 212 h 212"/>
                <a:gd name="T10" fmla="*/ 106 w 212"/>
                <a:gd name="T11" fmla="*/ 20 h 212"/>
                <a:gd name="T12" fmla="*/ 20 w 212"/>
                <a:gd name="T13" fmla="*/ 106 h 212"/>
                <a:gd name="T14" fmla="*/ 106 w 212"/>
                <a:gd name="T15" fmla="*/ 192 h 212"/>
                <a:gd name="T16" fmla="*/ 192 w 212"/>
                <a:gd name="T17" fmla="*/ 106 h 212"/>
                <a:gd name="T18" fmla="*/ 106 w 212"/>
                <a:gd name="T19" fmla="*/ 2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2" h="212">
                  <a:moveTo>
                    <a:pt x="106" y="212"/>
                  </a:moveTo>
                  <a:cubicBezTo>
                    <a:pt x="48" y="212"/>
                    <a:pt x="0" y="165"/>
                    <a:pt x="0" y="106"/>
                  </a:cubicBezTo>
                  <a:cubicBezTo>
                    <a:pt x="0" y="48"/>
                    <a:pt x="48" y="0"/>
                    <a:pt x="106" y="0"/>
                  </a:cubicBezTo>
                  <a:cubicBezTo>
                    <a:pt x="165" y="0"/>
                    <a:pt x="212" y="48"/>
                    <a:pt x="212" y="106"/>
                  </a:cubicBezTo>
                  <a:cubicBezTo>
                    <a:pt x="212" y="165"/>
                    <a:pt x="165" y="212"/>
                    <a:pt x="106" y="212"/>
                  </a:cubicBezTo>
                  <a:close/>
                  <a:moveTo>
                    <a:pt x="106" y="20"/>
                  </a:moveTo>
                  <a:cubicBezTo>
                    <a:pt x="59" y="20"/>
                    <a:pt x="20" y="59"/>
                    <a:pt x="20" y="106"/>
                  </a:cubicBezTo>
                  <a:cubicBezTo>
                    <a:pt x="20" y="154"/>
                    <a:pt x="59" y="192"/>
                    <a:pt x="106" y="192"/>
                  </a:cubicBezTo>
                  <a:cubicBezTo>
                    <a:pt x="154" y="192"/>
                    <a:pt x="192" y="154"/>
                    <a:pt x="192" y="106"/>
                  </a:cubicBezTo>
                  <a:cubicBezTo>
                    <a:pt x="192" y="59"/>
                    <a:pt x="154" y="20"/>
                    <a:pt x="106" y="2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82843" tIns="91422" rIns="182843" bIns="91422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AutoShape 19"/>
            <p:cNvSpPr>
              <a:spLocks/>
            </p:cNvSpPr>
            <p:nvPr/>
          </p:nvSpPr>
          <p:spPr bwMode="auto">
            <a:xfrm>
              <a:off x="3386739" y="7453208"/>
              <a:ext cx="758431" cy="758628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4195">
                <a:defRPr/>
              </a:pPr>
              <a:endParaRPr lang="es-ES" sz="5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2" name="TextBox 55">
            <a:extLst>
              <a:ext uri="{FF2B5EF4-FFF2-40B4-BE49-F238E27FC236}">
                <a16:creationId xmlns:a16="http://schemas.microsoft.com/office/drawing/2014/main" id="{01632BCC-80A7-84CB-5E6B-99105E094A2B}"/>
              </a:ext>
            </a:extLst>
          </p:cNvPr>
          <p:cNvSpPr txBox="1"/>
          <p:nvPr/>
        </p:nvSpPr>
        <p:spPr>
          <a:xfrm>
            <a:off x="17243949" y="8883364"/>
            <a:ext cx="3897943" cy="3600949"/>
          </a:xfrm>
          <a:prstGeom prst="rect">
            <a:avLst/>
          </a:prstGeom>
          <a:noFill/>
        </p:spPr>
        <p:txBody>
          <a:bodyPr wrap="square" lIns="182843" tIns="91422" rIns="182843" bIns="91422" rtlCol="0">
            <a:spAutoFit/>
          </a:bodyPr>
          <a:lstStyle/>
          <a:p>
            <a:pPr algn="ctr"/>
            <a:r>
              <a:rPr lang="id-ID" sz="4200" b="1" dirty="0">
                <a:solidFill>
                  <a:schemeClr val="tx2"/>
                </a:solidFill>
                <a:latin typeface="Lato Regular"/>
                <a:cs typeface="Lato Regular"/>
              </a:rPr>
              <a:t>Atelier </a:t>
            </a:r>
            <a:r>
              <a:rPr lang="fr-FR" sz="4200" b="1" dirty="0">
                <a:solidFill>
                  <a:schemeClr val="tx2"/>
                </a:solidFill>
                <a:latin typeface="Lato Regular"/>
                <a:cs typeface="Lato Regular"/>
              </a:rPr>
              <a:t>4</a:t>
            </a:r>
            <a:endParaRPr lang="id-ID" sz="4200" b="1" dirty="0">
              <a:solidFill>
                <a:schemeClr val="tx2"/>
              </a:solidFill>
              <a:latin typeface="Lato Regular"/>
              <a:cs typeface="Lato Regular"/>
            </a:endParaRPr>
          </a:p>
          <a:p>
            <a:pPr algn="ctr"/>
            <a:endParaRPr lang="fr-FR" dirty="0">
              <a:solidFill>
                <a:schemeClr val="tx2"/>
              </a:solidFill>
              <a:latin typeface="Lato Regular"/>
              <a:cs typeface="Lato Regular"/>
            </a:endParaRPr>
          </a:p>
          <a:p>
            <a:pPr algn="ctr"/>
            <a:r>
              <a:rPr lang="fr-FR" dirty="0">
                <a:solidFill>
                  <a:schemeClr val="tx2"/>
                </a:solidFill>
                <a:latin typeface="Lato Regular"/>
                <a:cs typeface="Lato Regular"/>
              </a:rPr>
              <a:t>Synthèse et propositions de </a:t>
            </a:r>
            <a:r>
              <a:rPr lang="fr-FR" b="1" dirty="0">
                <a:solidFill>
                  <a:schemeClr val="tx2"/>
                </a:solidFill>
                <a:latin typeface="Lato Regular"/>
                <a:cs typeface="Lato Regular"/>
              </a:rPr>
              <a:t>1ères "prises de position"</a:t>
            </a:r>
          </a:p>
        </p:txBody>
      </p:sp>
    </p:spTree>
    <p:extLst>
      <p:ext uri="{BB962C8B-B14F-4D97-AF65-F5344CB8AC3E}">
        <p14:creationId xmlns:p14="http://schemas.microsoft.com/office/powerpoint/2010/main" val="18922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77651" cy="13716000"/>
          </a:xfrm>
          <a:prstGeom prst="rect">
            <a:avLst/>
          </a:prstGeom>
          <a:solidFill>
            <a:schemeClr val="accent6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2797178" y="10521168"/>
            <a:ext cx="20050573" cy="24588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8800" b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Planning des ateliers</a:t>
            </a:r>
            <a:endParaRPr lang="fr-FR" dirty="0">
              <a:solidFill>
                <a:schemeClr val="accent3"/>
              </a:solidFill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14428549" y="1523999"/>
            <a:ext cx="9464597" cy="5334002"/>
          </a:xfrm>
          <a:prstGeom prst="rect">
            <a:avLst/>
          </a:prstGeom>
        </p:spPr>
        <p:txBody>
          <a:bodyPr>
            <a:no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96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02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353800" y="1083814"/>
            <a:ext cx="307474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9600" b="1" dirty="0">
                <a:solidFill>
                  <a:schemeClr val="accent3"/>
                </a:solidFill>
                <a:latin typeface="Calibri" charset="0"/>
                <a:ea typeface="Calibri" charset="0"/>
                <a:cs typeface="Calibri" charset="0"/>
              </a:rPr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170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-5" y="22281"/>
            <a:ext cx="24377655" cy="6460435"/>
          </a:xfrm>
          <a:prstGeom prst="rect">
            <a:avLst/>
          </a:prstGeom>
          <a:solidFill>
            <a:schemeClr val="accent6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797" tIns="121899" rIns="243797" bIns="121899"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0523186" y="1330624"/>
            <a:ext cx="11999472" cy="3382181"/>
            <a:chOff x="4175482" y="953344"/>
            <a:chExt cx="3636878" cy="1691091"/>
          </a:xfrm>
        </p:grpSpPr>
        <p:sp>
          <p:nvSpPr>
            <p:cNvPr id="63" name="Subtitle 2"/>
            <p:cNvSpPr txBox="1">
              <a:spLocks/>
            </p:cNvSpPr>
            <p:nvPr/>
          </p:nvSpPr>
          <p:spPr>
            <a:xfrm>
              <a:off x="4175482" y="953344"/>
              <a:ext cx="3636878" cy="8640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0" b="1" spc="-400" dirty="0">
                  <a:solidFill>
                    <a:schemeClr val="bg1"/>
                  </a:solidFill>
                  <a:latin typeface="Lato Regular"/>
                  <a:ea typeface="Franchise" pitchFamily="49" charset="0"/>
                  <a:cs typeface="Lato Regular"/>
                </a:rPr>
                <a:t>Timing des ateliers</a:t>
              </a:r>
            </a:p>
          </p:txBody>
        </p:sp>
        <p:sp>
          <p:nvSpPr>
            <p:cNvPr id="64" name="Subtitle 2"/>
            <p:cNvSpPr txBox="1">
              <a:spLocks/>
            </p:cNvSpPr>
            <p:nvPr/>
          </p:nvSpPr>
          <p:spPr>
            <a:xfrm>
              <a:off x="4175482" y="1996363"/>
              <a:ext cx="3636878" cy="64807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7200" b="1" spc="-400" dirty="0">
                <a:solidFill>
                  <a:schemeClr val="bg1"/>
                </a:solidFill>
                <a:latin typeface="Lato Regular"/>
                <a:ea typeface="Franchise" pitchFamily="49" charset="0"/>
                <a:cs typeface="Lato Regular"/>
              </a:endParaRPr>
            </a:p>
          </p:txBody>
        </p:sp>
      </p:grpSp>
      <p:sp>
        <p:nvSpPr>
          <p:cNvPr id="38" name="Freeform 7"/>
          <p:cNvSpPr>
            <a:spLocks noEditPoints="1"/>
          </p:cNvSpPr>
          <p:nvPr/>
        </p:nvSpPr>
        <p:spPr bwMode="auto">
          <a:xfrm>
            <a:off x="13939428" y="8831814"/>
            <a:ext cx="1673674" cy="1674110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9" name="Group 38"/>
          <p:cNvGrpSpPr/>
          <p:nvPr/>
        </p:nvGrpSpPr>
        <p:grpSpPr>
          <a:xfrm>
            <a:off x="14376385" y="9254082"/>
            <a:ext cx="787903" cy="790658"/>
            <a:chOff x="3206750" y="1381125"/>
            <a:chExt cx="490538" cy="492125"/>
          </a:xfrm>
          <a:solidFill>
            <a:schemeClr val="accent2"/>
          </a:solidFill>
        </p:grpSpPr>
        <p:sp>
          <p:nvSpPr>
            <p:cNvPr id="40" name="Freeform 10"/>
            <p:cNvSpPr>
              <a:spLocks noEditPoints="1"/>
            </p:cNvSpPr>
            <p:nvPr/>
          </p:nvSpPr>
          <p:spPr bwMode="auto">
            <a:xfrm>
              <a:off x="3206750" y="1381125"/>
              <a:ext cx="490538" cy="492125"/>
            </a:xfrm>
            <a:custGeom>
              <a:avLst/>
              <a:gdLst>
                <a:gd name="T0" fmla="*/ 80 w 128"/>
                <a:gd name="T1" fmla="*/ 0 h 128"/>
                <a:gd name="T2" fmla="*/ 32 w 128"/>
                <a:gd name="T3" fmla="*/ 48 h 128"/>
                <a:gd name="T4" fmla="*/ 38 w 128"/>
                <a:gd name="T5" fmla="*/ 70 h 128"/>
                <a:gd name="T6" fmla="*/ 4 w 128"/>
                <a:gd name="T7" fmla="*/ 104 h 128"/>
                <a:gd name="T8" fmla="*/ 4 w 128"/>
                <a:gd name="T9" fmla="*/ 104 h 128"/>
                <a:gd name="T10" fmla="*/ 0 w 128"/>
                <a:gd name="T11" fmla="*/ 114 h 128"/>
                <a:gd name="T12" fmla="*/ 14 w 128"/>
                <a:gd name="T13" fmla="*/ 128 h 128"/>
                <a:gd name="T14" fmla="*/ 24 w 128"/>
                <a:gd name="T15" fmla="*/ 124 h 128"/>
                <a:gd name="T16" fmla="*/ 24 w 128"/>
                <a:gd name="T17" fmla="*/ 124 h 128"/>
                <a:gd name="T18" fmla="*/ 58 w 128"/>
                <a:gd name="T19" fmla="*/ 90 h 128"/>
                <a:gd name="T20" fmla="*/ 80 w 128"/>
                <a:gd name="T21" fmla="*/ 96 h 128"/>
                <a:gd name="T22" fmla="*/ 128 w 128"/>
                <a:gd name="T23" fmla="*/ 48 h 128"/>
                <a:gd name="T24" fmla="*/ 80 w 128"/>
                <a:gd name="T25" fmla="*/ 0 h 128"/>
                <a:gd name="T26" fmla="*/ 19 w 128"/>
                <a:gd name="T27" fmla="*/ 119 h 128"/>
                <a:gd name="T28" fmla="*/ 14 w 128"/>
                <a:gd name="T29" fmla="*/ 121 h 128"/>
                <a:gd name="T30" fmla="*/ 7 w 128"/>
                <a:gd name="T31" fmla="*/ 114 h 128"/>
                <a:gd name="T32" fmla="*/ 9 w 128"/>
                <a:gd name="T33" fmla="*/ 109 h 128"/>
                <a:gd name="T34" fmla="*/ 9 w 128"/>
                <a:gd name="T35" fmla="*/ 109 h 128"/>
                <a:gd name="T36" fmla="*/ 41 w 128"/>
                <a:gd name="T37" fmla="*/ 77 h 128"/>
                <a:gd name="T38" fmla="*/ 51 w 128"/>
                <a:gd name="T39" fmla="*/ 87 h 128"/>
                <a:gd name="T40" fmla="*/ 19 w 128"/>
                <a:gd name="T41" fmla="*/ 119 h 128"/>
                <a:gd name="T42" fmla="*/ 80 w 128"/>
                <a:gd name="T43" fmla="*/ 88 h 128"/>
                <a:gd name="T44" fmla="*/ 40 w 128"/>
                <a:gd name="T45" fmla="*/ 48 h 128"/>
                <a:gd name="T46" fmla="*/ 80 w 128"/>
                <a:gd name="T47" fmla="*/ 8 h 128"/>
                <a:gd name="T48" fmla="*/ 120 w 128"/>
                <a:gd name="T49" fmla="*/ 48 h 128"/>
                <a:gd name="T50" fmla="*/ 80 w 128"/>
                <a:gd name="T51" fmla="*/ 8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28">
                  <a:moveTo>
                    <a:pt x="80" y="0"/>
                  </a:moveTo>
                  <a:cubicBezTo>
                    <a:pt x="53" y="0"/>
                    <a:pt x="32" y="21"/>
                    <a:pt x="32" y="48"/>
                  </a:cubicBezTo>
                  <a:cubicBezTo>
                    <a:pt x="32" y="56"/>
                    <a:pt x="34" y="64"/>
                    <a:pt x="38" y="7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2" y="106"/>
                    <a:pt x="0" y="110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8" y="128"/>
                    <a:pt x="22" y="126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64" y="94"/>
                    <a:pt x="72" y="96"/>
                    <a:pt x="80" y="96"/>
                  </a:cubicBezTo>
                  <a:cubicBezTo>
                    <a:pt x="107" y="96"/>
                    <a:pt x="128" y="75"/>
                    <a:pt x="128" y="48"/>
                  </a:cubicBezTo>
                  <a:cubicBezTo>
                    <a:pt x="128" y="21"/>
                    <a:pt x="107" y="0"/>
                    <a:pt x="80" y="0"/>
                  </a:cubicBezTo>
                  <a:close/>
                  <a:moveTo>
                    <a:pt x="19" y="119"/>
                  </a:moveTo>
                  <a:cubicBezTo>
                    <a:pt x="18" y="120"/>
                    <a:pt x="16" y="121"/>
                    <a:pt x="14" y="121"/>
                  </a:cubicBezTo>
                  <a:cubicBezTo>
                    <a:pt x="10" y="121"/>
                    <a:pt x="7" y="118"/>
                    <a:pt x="7" y="114"/>
                  </a:cubicBezTo>
                  <a:cubicBezTo>
                    <a:pt x="7" y="112"/>
                    <a:pt x="8" y="110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4" y="80"/>
                    <a:pt x="48" y="84"/>
                    <a:pt x="51" y="87"/>
                  </a:cubicBezTo>
                  <a:lnTo>
                    <a:pt x="19" y="119"/>
                  </a:lnTo>
                  <a:close/>
                  <a:moveTo>
                    <a:pt x="80" y="88"/>
                  </a:moveTo>
                  <a:cubicBezTo>
                    <a:pt x="58" y="88"/>
                    <a:pt x="40" y="70"/>
                    <a:pt x="40" y="48"/>
                  </a:cubicBezTo>
                  <a:cubicBezTo>
                    <a:pt x="40" y="26"/>
                    <a:pt x="58" y="8"/>
                    <a:pt x="80" y="8"/>
                  </a:cubicBezTo>
                  <a:cubicBezTo>
                    <a:pt x="102" y="8"/>
                    <a:pt x="120" y="26"/>
                    <a:pt x="120" y="48"/>
                  </a:cubicBezTo>
                  <a:cubicBezTo>
                    <a:pt x="120" y="70"/>
                    <a:pt x="102" y="88"/>
                    <a:pt x="8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406775" y="1458913"/>
              <a:ext cx="114300" cy="114300"/>
            </a:xfrm>
            <a:custGeom>
              <a:avLst/>
              <a:gdLst>
                <a:gd name="T0" fmla="*/ 28 w 30"/>
                <a:gd name="T1" fmla="*/ 0 h 30"/>
                <a:gd name="T2" fmla="*/ 0 w 30"/>
                <a:gd name="T3" fmla="*/ 28 h 30"/>
                <a:gd name="T4" fmla="*/ 2 w 30"/>
                <a:gd name="T5" fmla="*/ 30 h 30"/>
                <a:gd name="T6" fmla="*/ 4 w 30"/>
                <a:gd name="T7" fmla="*/ 28 h 30"/>
                <a:gd name="T8" fmla="*/ 28 w 30"/>
                <a:gd name="T9" fmla="*/ 4 h 30"/>
                <a:gd name="T10" fmla="*/ 30 w 30"/>
                <a:gd name="T11" fmla="*/ 2 h 30"/>
                <a:gd name="T12" fmla="*/ 28 w 3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3" name="Freeform 9"/>
          <p:cNvSpPr>
            <a:spLocks noEditPoints="1"/>
          </p:cNvSpPr>
          <p:nvPr/>
        </p:nvSpPr>
        <p:spPr bwMode="auto">
          <a:xfrm>
            <a:off x="17163456" y="8813199"/>
            <a:ext cx="1673674" cy="1674110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4" name="Group 43"/>
          <p:cNvGrpSpPr/>
          <p:nvPr/>
        </p:nvGrpSpPr>
        <p:grpSpPr>
          <a:xfrm>
            <a:off x="17666885" y="9190299"/>
            <a:ext cx="640287" cy="917486"/>
            <a:chOff x="3741341" y="1604128"/>
            <a:chExt cx="341313" cy="488950"/>
          </a:xfrm>
          <a:solidFill>
            <a:schemeClr val="accent3"/>
          </a:solidFill>
        </p:grpSpPr>
        <p:sp>
          <p:nvSpPr>
            <p:cNvPr id="45" name="Freeform 15"/>
            <p:cNvSpPr>
              <a:spLocks noEditPoints="1"/>
            </p:cNvSpPr>
            <p:nvPr/>
          </p:nvSpPr>
          <p:spPr bwMode="auto">
            <a:xfrm>
              <a:off x="3741341" y="1604128"/>
              <a:ext cx="341313" cy="488950"/>
            </a:xfrm>
            <a:custGeom>
              <a:avLst/>
              <a:gdLst>
                <a:gd name="T0" fmla="*/ 44 w 88"/>
                <a:gd name="T1" fmla="*/ 0 h 128"/>
                <a:gd name="T2" fmla="*/ 0 w 88"/>
                <a:gd name="T3" fmla="*/ 44 h 128"/>
                <a:gd name="T4" fmla="*/ 20 w 88"/>
                <a:gd name="T5" fmla="*/ 92 h 128"/>
                <a:gd name="T6" fmla="*/ 44 w 88"/>
                <a:gd name="T7" fmla="*/ 128 h 128"/>
                <a:gd name="T8" fmla="*/ 68 w 88"/>
                <a:gd name="T9" fmla="*/ 92 h 128"/>
                <a:gd name="T10" fmla="*/ 88 w 88"/>
                <a:gd name="T11" fmla="*/ 44 h 128"/>
                <a:gd name="T12" fmla="*/ 44 w 88"/>
                <a:gd name="T13" fmla="*/ 0 h 128"/>
                <a:gd name="T14" fmla="*/ 54 w 88"/>
                <a:gd name="T15" fmla="*/ 109 h 128"/>
                <a:gd name="T16" fmla="*/ 35 w 88"/>
                <a:gd name="T17" fmla="*/ 111 h 128"/>
                <a:gd name="T18" fmla="*/ 32 w 88"/>
                <a:gd name="T19" fmla="*/ 104 h 128"/>
                <a:gd name="T20" fmla="*/ 32 w 88"/>
                <a:gd name="T21" fmla="*/ 103 h 128"/>
                <a:gd name="T22" fmla="*/ 57 w 88"/>
                <a:gd name="T23" fmla="*/ 100 h 128"/>
                <a:gd name="T24" fmla="*/ 56 w 88"/>
                <a:gd name="T25" fmla="*/ 104 h 128"/>
                <a:gd name="T26" fmla="*/ 54 w 88"/>
                <a:gd name="T27" fmla="*/ 109 h 128"/>
                <a:gd name="T28" fmla="*/ 31 w 88"/>
                <a:gd name="T29" fmla="*/ 100 h 128"/>
                <a:gd name="T30" fmla="*/ 28 w 88"/>
                <a:gd name="T31" fmla="*/ 92 h 128"/>
                <a:gd name="T32" fmla="*/ 60 w 88"/>
                <a:gd name="T33" fmla="*/ 92 h 128"/>
                <a:gd name="T34" fmla="*/ 58 w 88"/>
                <a:gd name="T35" fmla="*/ 96 h 128"/>
                <a:gd name="T36" fmla="*/ 31 w 88"/>
                <a:gd name="T37" fmla="*/ 100 h 128"/>
                <a:gd name="T38" fmla="*/ 44 w 88"/>
                <a:gd name="T39" fmla="*/ 120 h 128"/>
                <a:gd name="T40" fmla="*/ 36 w 88"/>
                <a:gd name="T41" fmla="*/ 115 h 128"/>
                <a:gd name="T42" fmla="*/ 53 w 88"/>
                <a:gd name="T43" fmla="*/ 113 h 128"/>
                <a:gd name="T44" fmla="*/ 44 w 88"/>
                <a:gd name="T45" fmla="*/ 120 h 128"/>
                <a:gd name="T46" fmla="*/ 63 w 88"/>
                <a:gd name="T47" fmla="*/ 84 h 128"/>
                <a:gd name="T48" fmla="*/ 25 w 88"/>
                <a:gd name="T49" fmla="*/ 84 h 128"/>
                <a:gd name="T50" fmla="*/ 19 w 88"/>
                <a:gd name="T51" fmla="*/ 71 h 128"/>
                <a:gd name="T52" fmla="*/ 8 w 88"/>
                <a:gd name="T53" fmla="*/ 44 h 128"/>
                <a:gd name="T54" fmla="*/ 44 w 88"/>
                <a:gd name="T55" fmla="*/ 8 h 128"/>
                <a:gd name="T56" fmla="*/ 80 w 88"/>
                <a:gd name="T57" fmla="*/ 44 h 128"/>
                <a:gd name="T58" fmla="*/ 69 w 88"/>
                <a:gd name="T59" fmla="*/ 71 h 128"/>
                <a:gd name="T60" fmla="*/ 63 w 88"/>
                <a:gd name="T61" fmla="*/ 8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12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15" y="77"/>
                    <a:pt x="20" y="92"/>
                  </a:cubicBezTo>
                  <a:cubicBezTo>
                    <a:pt x="28" y="115"/>
                    <a:pt x="27" y="128"/>
                    <a:pt x="44" y="128"/>
                  </a:cubicBezTo>
                  <a:cubicBezTo>
                    <a:pt x="61" y="128"/>
                    <a:pt x="60" y="115"/>
                    <a:pt x="68" y="92"/>
                  </a:cubicBezTo>
                  <a:cubicBezTo>
                    <a:pt x="73" y="77"/>
                    <a:pt x="88" y="60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54" y="109"/>
                  </a:moveTo>
                  <a:cubicBezTo>
                    <a:pt x="35" y="111"/>
                    <a:pt x="35" y="111"/>
                    <a:pt x="35" y="111"/>
                  </a:cubicBezTo>
                  <a:cubicBezTo>
                    <a:pt x="34" y="109"/>
                    <a:pt x="33" y="107"/>
                    <a:pt x="32" y="104"/>
                  </a:cubicBezTo>
                  <a:cubicBezTo>
                    <a:pt x="32" y="104"/>
                    <a:pt x="32" y="104"/>
                    <a:pt x="32" y="103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2"/>
                    <a:pt x="56" y="103"/>
                    <a:pt x="56" y="104"/>
                  </a:cubicBezTo>
                  <a:cubicBezTo>
                    <a:pt x="55" y="106"/>
                    <a:pt x="55" y="107"/>
                    <a:pt x="54" y="109"/>
                  </a:cubicBezTo>
                  <a:close/>
                  <a:moveTo>
                    <a:pt x="31" y="100"/>
                  </a:moveTo>
                  <a:cubicBezTo>
                    <a:pt x="30" y="97"/>
                    <a:pt x="29" y="95"/>
                    <a:pt x="28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5"/>
                    <a:pt x="58" y="96"/>
                  </a:cubicBezTo>
                  <a:lnTo>
                    <a:pt x="31" y="100"/>
                  </a:lnTo>
                  <a:close/>
                  <a:moveTo>
                    <a:pt x="44" y="120"/>
                  </a:moveTo>
                  <a:cubicBezTo>
                    <a:pt x="40" y="120"/>
                    <a:pt x="38" y="120"/>
                    <a:pt x="36" y="115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1" y="119"/>
                    <a:pt x="49" y="120"/>
                    <a:pt x="44" y="120"/>
                  </a:cubicBezTo>
                  <a:close/>
                  <a:moveTo>
                    <a:pt x="63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3" y="80"/>
                    <a:pt x="21" y="75"/>
                    <a:pt x="19" y="71"/>
                  </a:cubicBezTo>
                  <a:cubicBezTo>
                    <a:pt x="13" y="62"/>
                    <a:pt x="8" y="52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52"/>
                    <a:pt x="75" y="62"/>
                    <a:pt x="69" y="71"/>
                  </a:cubicBezTo>
                  <a:cubicBezTo>
                    <a:pt x="67" y="75"/>
                    <a:pt x="65" y="80"/>
                    <a:pt x="6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3819128" y="1680328"/>
              <a:ext cx="101600" cy="100013"/>
            </a:xfrm>
            <a:custGeom>
              <a:avLst/>
              <a:gdLst>
                <a:gd name="T0" fmla="*/ 24 w 26"/>
                <a:gd name="T1" fmla="*/ 0 h 26"/>
                <a:gd name="T2" fmla="*/ 0 w 26"/>
                <a:gd name="T3" fmla="*/ 24 h 26"/>
                <a:gd name="T4" fmla="*/ 2 w 26"/>
                <a:gd name="T5" fmla="*/ 26 h 26"/>
                <a:gd name="T6" fmla="*/ 4 w 26"/>
                <a:gd name="T7" fmla="*/ 24 h 26"/>
                <a:gd name="T8" fmla="*/ 24 w 26"/>
                <a:gd name="T9" fmla="*/ 4 h 26"/>
                <a:gd name="T10" fmla="*/ 26 w 26"/>
                <a:gd name="T11" fmla="*/ 2 h 26"/>
                <a:gd name="T12" fmla="*/ 24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5"/>
                    <a:pt x="4" y="24"/>
                  </a:cubicBezTo>
                  <a:cubicBezTo>
                    <a:pt x="4" y="13"/>
                    <a:pt x="13" y="4"/>
                    <a:pt x="24" y="4"/>
                  </a:cubicBezTo>
                  <a:cubicBezTo>
                    <a:pt x="25" y="4"/>
                    <a:pt x="26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7" name="Freeform 6"/>
          <p:cNvSpPr>
            <a:spLocks noEditPoints="1"/>
          </p:cNvSpPr>
          <p:nvPr/>
        </p:nvSpPr>
        <p:spPr bwMode="auto">
          <a:xfrm>
            <a:off x="20533347" y="8791581"/>
            <a:ext cx="1673674" cy="1677444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8" name="Group 47"/>
          <p:cNvGrpSpPr/>
          <p:nvPr/>
        </p:nvGrpSpPr>
        <p:grpSpPr>
          <a:xfrm>
            <a:off x="21010014" y="9290208"/>
            <a:ext cx="760532" cy="717670"/>
            <a:chOff x="3498850" y="1541463"/>
            <a:chExt cx="504825" cy="476250"/>
          </a:xfrm>
          <a:solidFill>
            <a:schemeClr val="accent4"/>
          </a:solidFill>
        </p:grpSpPr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3743325" y="1801813"/>
              <a:ext cx="61913" cy="619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6"/>
            <p:cNvSpPr>
              <a:spLocks noEditPoints="1"/>
            </p:cNvSpPr>
            <p:nvPr/>
          </p:nvSpPr>
          <p:spPr bwMode="auto">
            <a:xfrm>
              <a:off x="3498850" y="1541463"/>
              <a:ext cx="504825" cy="476250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2998521" y="10453754"/>
            <a:ext cx="3498107" cy="2123622"/>
            <a:chOff x="2858487" y="6612406"/>
            <a:chExt cx="3498107" cy="2123622"/>
          </a:xfrm>
        </p:grpSpPr>
        <p:sp>
          <p:nvSpPr>
            <p:cNvPr id="52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996937" y="6612406"/>
              <a:ext cx="3248257" cy="2123622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2</a:t>
              </a:r>
            </a:p>
            <a:p>
              <a:pPr algn="ctr"/>
              <a:r>
                <a:rPr lang="fr-FR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27 sept.</a:t>
              </a:r>
              <a:endParaRPr lang="id-ID" sz="4200" b="1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r>
                <a:rPr lang="fr-FR" sz="4200" dirty="0">
                  <a:solidFill>
                    <a:schemeClr val="tx2"/>
                  </a:solidFill>
                  <a:latin typeface="Lato Regular"/>
                  <a:cs typeface="Lato Regular"/>
                </a:rPr>
                <a:t>9h-11h30</a:t>
              </a:r>
              <a:endParaRPr lang="en-US" sz="4200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6276633" y="10467189"/>
            <a:ext cx="3498107" cy="2769953"/>
            <a:chOff x="2858487" y="6612406"/>
            <a:chExt cx="3498107" cy="2769953"/>
          </a:xfrm>
        </p:grpSpPr>
        <p:sp>
          <p:nvSpPr>
            <p:cNvPr id="55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315866" y="6612406"/>
              <a:ext cx="2783856" cy="2769953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3</a:t>
              </a:r>
            </a:p>
            <a:p>
              <a:pPr algn="ctr"/>
              <a:r>
                <a:rPr lang="fr-FR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16 nov.</a:t>
              </a:r>
            </a:p>
            <a:p>
              <a:pPr algn="ctr"/>
              <a:r>
                <a:rPr lang="fr-FR" sz="4200" dirty="0">
                  <a:solidFill>
                    <a:schemeClr val="tx2"/>
                  </a:solidFill>
                  <a:latin typeface="Lato Regular"/>
                  <a:cs typeface="Lato Regular"/>
                </a:rPr>
                <a:t>9h-11h30</a:t>
              </a:r>
              <a:endParaRPr lang="en-US" sz="4200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endParaRPr lang="en-US" sz="4200" b="1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629268" y="10446745"/>
            <a:ext cx="3498107" cy="2123622"/>
            <a:chOff x="2858487" y="6612406"/>
            <a:chExt cx="3498107" cy="2123622"/>
          </a:xfrm>
        </p:grpSpPr>
        <p:sp>
          <p:nvSpPr>
            <p:cNvPr id="58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315865" y="6612406"/>
              <a:ext cx="2783855" cy="2123622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4</a:t>
              </a:r>
            </a:p>
            <a:p>
              <a:pPr algn="ctr"/>
              <a:r>
                <a:rPr lang="fr-FR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7 déc.</a:t>
              </a:r>
              <a:endParaRPr lang="id-ID" sz="4200" b="1" dirty="0">
                <a:solidFill>
                  <a:schemeClr val="tx2"/>
                </a:solidFill>
                <a:latin typeface="Lato Regular"/>
                <a:cs typeface="Lato Regular"/>
              </a:endParaRPr>
            </a:p>
            <a:p>
              <a:pPr algn="ctr"/>
              <a:r>
                <a:rPr lang="fr-FR" sz="4200" dirty="0">
                  <a:solidFill>
                    <a:schemeClr val="tx2"/>
                  </a:solidFill>
                  <a:latin typeface="Lato Regular"/>
                  <a:cs typeface="Lato Regular"/>
                </a:rPr>
                <a:t>9h-11h30</a:t>
              </a:r>
              <a:endParaRPr lang="en-US" sz="4200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sp>
        <p:nvSpPr>
          <p:cNvPr id="60" name="Freeform 7"/>
          <p:cNvSpPr>
            <a:spLocks noEditPoints="1"/>
          </p:cNvSpPr>
          <p:nvPr/>
        </p:nvSpPr>
        <p:spPr bwMode="auto">
          <a:xfrm>
            <a:off x="10691171" y="8817144"/>
            <a:ext cx="1673674" cy="1674110"/>
          </a:xfrm>
          <a:custGeom>
            <a:avLst/>
            <a:gdLst>
              <a:gd name="T0" fmla="*/ 106 w 212"/>
              <a:gd name="T1" fmla="*/ 212 h 212"/>
              <a:gd name="T2" fmla="*/ 0 w 212"/>
              <a:gd name="T3" fmla="*/ 106 h 212"/>
              <a:gd name="T4" fmla="*/ 106 w 212"/>
              <a:gd name="T5" fmla="*/ 0 h 212"/>
              <a:gd name="T6" fmla="*/ 212 w 212"/>
              <a:gd name="T7" fmla="*/ 106 h 212"/>
              <a:gd name="T8" fmla="*/ 106 w 212"/>
              <a:gd name="T9" fmla="*/ 212 h 212"/>
              <a:gd name="T10" fmla="*/ 106 w 212"/>
              <a:gd name="T11" fmla="*/ 20 h 212"/>
              <a:gd name="T12" fmla="*/ 20 w 212"/>
              <a:gd name="T13" fmla="*/ 106 h 212"/>
              <a:gd name="T14" fmla="*/ 106 w 212"/>
              <a:gd name="T15" fmla="*/ 192 h 212"/>
              <a:gd name="T16" fmla="*/ 192 w 212"/>
              <a:gd name="T17" fmla="*/ 106 h 212"/>
              <a:gd name="T18" fmla="*/ 106 w 212"/>
              <a:gd name="T19" fmla="*/ 2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12" h="212">
                <a:moveTo>
                  <a:pt x="106" y="212"/>
                </a:moveTo>
                <a:cubicBezTo>
                  <a:pt x="48" y="212"/>
                  <a:pt x="0" y="165"/>
                  <a:pt x="0" y="106"/>
                </a:cubicBezTo>
                <a:cubicBezTo>
                  <a:pt x="0" y="48"/>
                  <a:pt x="48" y="0"/>
                  <a:pt x="106" y="0"/>
                </a:cubicBezTo>
                <a:cubicBezTo>
                  <a:pt x="165" y="0"/>
                  <a:pt x="212" y="48"/>
                  <a:pt x="212" y="106"/>
                </a:cubicBezTo>
                <a:cubicBezTo>
                  <a:pt x="212" y="165"/>
                  <a:pt x="165" y="212"/>
                  <a:pt x="106" y="212"/>
                </a:cubicBezTo>
                <a:close/>
                <a:moveTo>
                  <a:pt x="106" y="20"/>
                </a:moveTo>
                <a:cubicBezTo>
                  <a:pt x="59" y="20"/>
                  <a:pt x="20" y="59"/>
                  <a:pt x="20" y="106"/>
                </a:cubicBezTo>
                <a:cubicBezTo>
                  <a:pt x="20" y="154"/>
                  <a:pt x="59" y="192"/>
                  <a:pt x="106" y="192"/>
                </a:cubicBezTo>
                <a:cubicBezTo>
                  <a:pt x="154" y="192"/>
                  <a:pt x="192" y="154"/>
                  <a:pt x="192" y="106"/>
                </a:cubicBezTo>
                <a:cubicBezTo>
                  <a:pt x="192" y="59"/>
                  <a:pt x="154" y="20"/>
                  <a:pt x="106" y="2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87" name="Group 86"/>
          <p:cNvGrpSpPr/>
          <p:nvPr/>
        </p:nvGrpSpPr>
        <p:grpSpPr>
          <a:xfrm>
            <a:off x="9750264" y="10439084"/>
            <a:ext cx="3498107" cy="2123622"/>
            <a:chOff x="2858487" y="6612406"/>
            <a:chExt cx="3498107" cy="2123622"/>
          </a:xfrm>
        </p:grpSpPr>
        <p:sp>
          <p:nvSpPr>
            <p:cNvPr id="88" name="Content Placeholder 19"/>
            <p:cNvSpPr txBox="1">
              <a:spLocks/>
            </p:cNvSpPr>
            <p:nvPr/>
          </p:nvSpPr>
          <p:spPr>
            <a:xfrm>
              <a:off x="2858487" y="7336035"/>
              <a:ext cx="3498107" cy="1246515"/>
            </a:xfrm>
            <a:prstGeom prst="rect">
              <a:avLst/>
            </a:prstGeom>
          </p:spPr>
          <p:txBody>
            <a:bodyPr vert="horz" lIns="182843" tIns="91422" rIns="182843" bIns="91422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endParaRPr lang="en-US" sz="2400" dirty="0">
                <a:latin typeface="Lato Light"/>
                <a:ea typeface="Open Sans Light" panose="020B0306030504020204" pitchFamily="34" charset="0"/>
                <a:cs typeface="Lato Ligh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858487" y="6612406"/>
              <a:ext cx="3498107" cy="2123622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/>
              <a:r>
                <a:rPr lang="id-ID" sz="4200" b="1" dirty="0" err="1">
                  <a:solidFill>
                    <a:schemeClr val="tx2"/>
                  </a:solidFill>
                  <a:latin typeface="Lato Regular"/>
                  <a:cs typeface="Lato Regular"/>
                </a:rPr>
                <a:t>Atelier</a:t>
              </a:r>
              <a:r>
                <a:rPr lang="id-ID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 1</a:t>
              </a:r>
            </a:p>
            <a:p>
              <a:pPr algn="ctr"/>
              <a:r>
                <a:rPr lang="fr-FR" sz="4200" b="1" dirty="0">
                  <a:solidFill>
                    <a:schemeClr val="tx2"/>
                  </a:solidFill>
                  <a:latin typeface="Lato Regular"/>
                  <a:cs typeface="Lato Regular"/>
                </a:rPr>
                <a:t>14 juin</a:t>
              </a:r>
            </a:p>
            <a:p>
              <a:pPr algn="ctr"/>
              <a:r>
                <a:rPr lang="fr-FR" sz="4200" dirty="0">
                  <a:solidFill>
                    <a:schemeClr val="tx2"/>
                  </a:solidFill>
                  <a:latin typeface="Lato Regular"/>
                  <a:cs typeface="Lato Regular"/>
                </a:rPr>
                <a:t>9h-11h30</a:t>
              </a:r>
              <a:endParaRPr lang="en-US" sz="4200" dirty="0">
                <a:solidFill>
                  <a:schemeClr val="tx2"/>
                </a:solidFill>
                <a:latin typeface="Lato Regular"/>
                <a:cs typeface="Lato Regular"/>
              </a:endParaRPr>
            </a:p>
          </p:txBody>
        </p:sp>
      </p:grpSp>
      <p:sp>
        <p:nvSpPr>
          <p:cNvPr id="90" name="AutoShape 19"/>
          <p:cNvSpPr>
            <a:spLocks/>
          </p:cNvSpPr>
          <p:nvPr/>
        </p:nvSpPr>
        <p:spPr bwMode="auto">
          <a:xfrm>
            <a:off x="11172688" y="9249250"/>
            <a:ext cx="758431" cy="758628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41" name="Picture 40" descr="hands_ip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51" y="1016000"/>
            <a:ext cx="9220200" cy="1270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"/>
          <a:stretch/>
        </p:blipFill>
        <p:spPr>
          <a:xfrm>
            <a:off x="2717800" y="1701800"/>
            <a:ext cx="5384800" cy="708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 animBg="1"/>
      <p:bldP spid="47" grpId="0" animBg="1"/>
      <p:bldP spid="60" grpId="0" animBg="1"/>
      <p:bldP spid="90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352</TotalTime>
  <Words>557</Words>
  <Application>Microsoft Office PowerPoint</Application>
  <PresentationFormat>Personnalisé</PresentationFormat>
  <Paragraphs>102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Gill Sans</vt:lpstr>
      <vt:lpstr>Lato</vt:lpstr>
      <vt:lpstr>Lato Bold</vt:lpstr>
      <vt:lpstr>Lato Light</vt:lpstr>
      <vt:lpstr>Lato Regular</vt:lpstr>
      <vt:lpstr>Raleway Light</vt:lpstr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RAMBAUD-PAQUIN Agnès</cp:lastModifiedBy>
  <cp:revision>3652</cp:revision>
  <cp:lastPrinted>2019-06-03T10:40:12Z</cp:lastPrinted>
  <dcterms:created xsi:type="dcterms:W3CDTF">2014-11-12T21:47:38Z</dcterms:created>
  <dcterms:modified xsi:type="dcterms:W3CDTF">2023-04-12T06:16:11Z</dcterms:modified>
  <cp:category/>
</cp:coreProperties>
</file>