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7" r:id="rId1"/>
  </p:sldMasterIdLst>
  <p:notesMasterIdLst>
    <p:notesMasterId r:id="rId23"/>
  </p:notesMasterIdLst>
  <p:handoutMasterIdLst>
    <p:handoutMasterId r:id="rId24"/>
  </p:handoutMasterIdLst>
  <p:sldIdLst>
    <p:sldId id="285" r:id="rId2"/>
    <p:sldId id="297" r:id="rId3"/>
    <p:sldId id="298" r:id="rId4"/>
    <p:sldId id="301" r:id="rId5"/>
    <p:sldId id="299" r:id="rId6"/>
    <p:sldId id="302" r:id="rId7"/>
    <p:sldId id="303" r:id="rId8"/>
    <p:sldId id="305" r:id="rId9"/>
    <p:sldId id="307" r:id="rId10"/>
    <p:sldId id="308" r:id="rId11"/>
    <p:sldId id="311" r:id="rId12"/>
    <p:sldId id="312" r:id="rId13"/>
    <p:sldId id="314" r:id="rId14"/>
    <p:sldId id="315" r:id="rId15"/>
    <p:sldId id="323" r:id="rId16"/>
    <p:sldId id="317" r:id="rId17"/>
    <p:sldId id="319" r:id="rId18"/>
    <p:sldId id="325" r:id="rId19"/>
    <p:sldId id="324" r:id="rId20"/>
    <p:sldId id="322" r:id="rId21"/>
    <p:sldId id="326" r:id="rId22"/>
  </p:sldIdLst>
  <p:sldSz cx="9144000" cy="6858000" type="screen4x3"/>
  <p:notesSz cx="7099300" cy="10234613"/>
  <p:custDataLst>
    <p:tags r:id="rId25"/>
  </p:custDataLst>
  <p:defaultTextStyle>
    <a:defPPr>
      <a:defRPr lang="de-DE"/>
    </a:defPPr>
    <a:lvl1pPr marL="0" algn="l" defTabSz="957816" rtl="0" eaLnBrk="1" latinLnBrk="0" hangingPunct="1">
      <a:defRPr sz="1900" kern="1200">
        <a:solidFill>
          <a:schemeClr val="tx1"/>
        </a:solidFill>
        <a:latin typeface="+mn-lt"/>
        <a:ea typeface="+mn-ea"/>
        <a:cs typeface="+mn-cs"/>
      </a:defRPr>
    </a:lvl1pPr>
    <a:lvl2pPr marL="478908" algn="l" defTabSz="957816" rtl="0" eaLnBrk="1" latinLnBrk="0" hangingPunct="1">
      <a:defRPr sz="1900" kern="1200">
        <a:solidFill>
          <a:schemeClr val="tx1"/>
        </a:solidFill>
        <a:latin typeface="+mn-lt"/>
        <a:ea typeface="+mn-ea"/>
        <a:cs typeface="+mn-cs"/>
      </a:defRPr>
    </a:lvl2pPr>
    <a:lvl3pPr marL="957816" algn="l" defTabSz="957816" rtl="0" eaLnBrk="1" latinLnBrk="0" hangingPunct="1">
      <a:defRPr sz="1900" kern="1200">
        <a:solidFill>
          <a:schemeClr val="tx1"/>
        </a:solidFill>
        <a:latin typeface="+mn-lt"/>
        <a:ea typeface="+mn-ea"/>
        <a:cs typeface="+mn-cs"/>
      </a:defRPr>
    </a:lvl3pPr>
    <a:lvl4pPr marL="1436724" algn="l" defTabSz="957816" rtl="0" eaLnBrk="1" latinLnBrk="0" hangingPunct="1">
      <a:defRPr sz="1900" kern="1200">
        <a:solidFill>
          <a:schemeClr val="tx1"/>
        </a:solidFill>
        <a:latin typeface="+mn-lt"/>
        <a:ea typeface="+mn-ea"/>
        <a:cs typeface="+mn-cs"/>
      </a:defRPr>
    </a:lvl4pPr>
    <a:lvl5pPr marL="1915631" algn="l" defTabSz="957816" rtl="0" eaLnBrk="1" latinLnBrk="0" hangingPunct="1">
      <a:defRPr sz="1900" kern="1200">
        <a:solidFill>
          <a:schemeClr val="tx1"/>
        </a:solidFill>
        <a:latin typeface="+mn-lt"/>
        <a:ea typeface="+mn-ea"/>
        <a:cs typeface="+mn-cs"/>
      </a:defRPr>
    </a:lvl5pPr>
    <a:lvl6pPr marL="2394539" algn="l" defTabSz="957816" rtl="0" eaLnBrk="1" latinLnBrk="0" hangingPunct="1">
      <a:defRPr sz="1900" kern="1200">
        <a:solidFill>
          <a:schemeClr val="tx1"/>
        </a:solidFill>
        <a:latin typeface="+mn-lt"/>
        <a:ea typeface="+mn-ea"/>
        <a:cs typeface="+mn-cs"/>
      </a:defRPr>
    </a:lvl6pPr>
    <a:lvl7pPr marL="2873447" algn="l" defTabSz="957816" rtl="0" eaLnBrk="1" latinLnBrk="0" hangingPunct="1">
      <a:defRPr sz="1900" kern="1200">
        <a:solidFill>
          <a:schemeClr val="tx1"/>
        </a:solidFill>
        <a:latin typeface="+mn-lt"/>
        <a:ea typeface="+mn-ea"/>
        <a:cs typeface="+mn-cs"/>
      </a:defRPr>
    </a:lvl7pPr>
    <a:lvl8pPr marL="3352355" algn="l" defTabSz="957816" rtl="0" eaLnBrk="1" latinLnBrk="0" hangingPunct="1">
      <a:defRPr sz="1900" kern="1200">
        <a:solidFill>
          <a:schemeClr val="tx1"/>
        </a:solidFill>
        <a:latin typeface="+mn-lt"/>
        <a:ea typeface="+mn-ea"/>
        <a:cs typeface="+mn-cs"/>
      </a:defRPr>
    </a:lvl8pPr>
    <a:lvl9pPr marL="3831263" algn="l" defTabSz="957816"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CEF1"/>
    <a:srgbClr val="EEE642"/>
    <a:srgbClr val="007CC9"/>
    <a:srgbClr val="DDE744"/>
    <a:srgbClr val="E8008A"/>
    <a:srgbClr val="AAC83E"/>
    <a:srgbClr val="5C4008"/>
    <a:srgbClr val="FFFFFF"/>
    <a:srgbClr val="B2D2DE"/>
    <a:srgbClr val="6CAA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664" autoAdjust="0"/>
    <p:restoredTop sz="94609" autoAdjust="0"/>
  </p:normalViewPr>
  <p:slideViewPr>
    <p:cSldViewPr snapToGrid="0">
      <p:cViewPr>
        <p:scale>
          <a:sx n="80" d="100"/>
          <a:sy n="80" d="100"/>
        </p:scale>
        <p:origin x="-1164" y="-654"/>
      </p:cViewPr>
      <p:guideLst>
        <p:guide orient="horz" pos="2160"/>
        <p:guide pos="2880"/>
      </p:guideLst>
    </p:cSldViewPr>
  </p:slideViewPr>
  <p:notesTextViewPr>
    <p:cViewPr>
      <p:scale>
        <a:sx n="100" d="100"/>
        <a:sy n="100" d="100"/>
      </p:scale>
      <p:origin x="0" y="0"/>
    </p:cViewPr>
  </p:notesTextViewPr>
  <p:notesViewPr>
    <p:cSldViewPr snapToGrid="0">
      <p:cViewPr varScale="1">
        <p:scale>
          <a:sx n="53" d="100"/>
          <a:sy n="53" d="100"/>
        </p:scale>
        <p:origin x="-2652" y="-102"/>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4BD2F89C-5B9E-47D5-97EA-7E94A03F3BAD}" type="datetimeFigureOut">
              <a:rPr lang="en-US" smtClean="0"/>
              <a:pPr/>
              <a:t>7/26/2013</a:t>
            </a:fld>
            <a:endParaRPr lang="de-DE"/>
          </a:p>
        </p:txBody>
      </p:sp>
      <p:sp>
        <p:nvSpPr>
          <p:cNvPr id="4" name="Footer Placeholder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de-DE"/>
          </a:p>
        </p:txBody>
      </p:sp>
      <p:sp>
        <p:nvSpPr>
          <p:cNvPr id="5" name="Slide Number Placeholder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9EC16AE0-9542-4D5B-AF70-A50F5AFBFBE0}" type="slidenum">
              <a:rPr lang="de-DE" smtClean="0"/>
              <a:pPr/>
              <a:t>‹N°›</a:t>
            </a:fld>
            <a:endParaRPr lang="de-DE"/>
          </a:p>
        </p:txBody>
      </p:sp>
    </p:spTree>
    <p:extLst>
      <p:ext uri="{BB962C8B-B14F-4D97-AF65-F5344CB8AC3E}">
        <p14:creationId xmlns:p14="http://schemas.microsoft.com/office/powerpoint/2010/main" val="38076748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de-DE"/>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2FB4FF29-EE9A-4D47-9F1A-289A80693C0F}" type="datetimeFigureOut">
              <a:rPr lang="en-US" smtClean="0"/>
              <a:pPr/>
              <a:t>7/26/2013</a:t>
            </a:fld>
            <a:endParaRPr lang="en-US"/>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de-DE"/>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de-DE"/>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71E7D22E-2FCF-4181-8686-08BDCDF94062}" type="slidenum">
              <a:rPr lang="en-US" smtClean="0"/>
              <a:pPr/>
              <a:t>‹N°›</a:t>
            </a:fld>
            <a:endParaRPr lang="en-US"/>
          </a:p>
        </p:txBody>
      </p:sp>
    </p:spTree>
    <p:extLst>
      <p:ext uri="{BB962C8B-B14F-4D97-AF65-F5344CB8AC3E}">
        <p14:creationId xmlns:p14="http://schemas.microsoft.com/office/powerpoint/2010/main" val="329082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21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1E7D22E-2FCF-4181-8686-08BDCDF94062}"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4.xml"/><Relationship Id="rId7"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tags" Target="../tags/tag7.xml"/><Relationship Id="rId11" Type="http://schemas.openxmlformats.org/officeDocument/2006/relationships/image" Target="../media/image4.png"/><Relationship Id="rId5" Type="http://schemas.openxmlformats.org/officeDocument/2006/relationships/tags" Target="../tags/tag6.xml"/><Relationship Id="rId10" Type="http://schemas.openxmlformats.org/officeDocument/2006/relationships/image" Target="../media/image3.png"/><Relationship Id="rId4" Type="http://schemas.openxmlformats.org/officeDocument/2006/relationships/tags" Target="../tags/tag5.xml"/><Relationship Id="rId9"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image" Target="../media/image9.png"/><Relationship Id="rId3" Type="http://schemas.openxmlformats.org/officeDocument/2006/relationships/tags" Target="../tags/tag41.xml"/><Relationship Id="rId7" Type="http://schemas.openxmlformats.org/officeDocument/2006/relationships/tags" Target="../tags/tag45.xml"/><Relationship Id="rId12" Type="http://schemas.openxmlformats.org/officeDocument/2006/relationships/image" Target="../media/image2.emf"/><Relationship Id="rId2" Type="http://schemas.openxmlformats.org/officeDocument/2006/relationships/tags" Target="../tags/tag40.xml"/><Relationship Id="rId1" Type="http://schemas.openxmlformats.org/officeDocument/2006/relationships/vmlDrawing" Target="../drawings/vmlDrawing6.vml"/><Relationship Id="rId6" Type="http://schemas.openxmlformats.org/officeDocument/2006/relationships/tags" Target="../tags/tag44.xml"/><Relationship Id="rId11" Type="http://schemas.openxmlformats.org/officeDocument/2006/relationships/oleObject" Target="../embeddings/oleObject6.bin"/><Relationship Id="rId5" Type="http://schemas.openxmlformats.org/officeDocument/2006/relationships/tags" Target="../tags/tag43.xml"/><Relationship Id="rId10" Type="http://schemas.openxmlformats.org/officeDocument/2006/relationships/slideMaster" Target="../slideMasters/slideMaster1.xml"/><Relationship Id="rId4" Type="http://schemas.openxmlformats.org/officeDocument/2006/relationships/tags" Target="../tags/tag42.xml"/><Relationship Id="rId9" Type="http://schemas.openxmlformats.org/officeDocument/2006/relationships/tags" Target="../tags/tag47.xml"/><Relationship Id="rId1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image" Target="../media/image5.png"/><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image" Target="../media/image2.emf"/><Relationship Id="rId2" Type="http://schemas.openxmlformats.org/officeDocument/2006/relationships/tags" Target="../tags/tag8.xml"/><Relationship Id="rId1" Type="http://schemas.openxmlformats.org/officeDocument/2006/relationships/vmlDrawing" Target="../drawings/vmlDrawing2.vml"/><Relationship Id="rId6" Type="http://schemas.openxmlformats.org/officeDocument/2006/relationships/tags" Target="../tags/tag12.xml"/><Relationship Id="rId11" Type="http://schemas.openxmlformats.org/officeDocument/2006/relationships/oleObject" Target="../embeddings/oleObject2.bin"/><Relationship Id="rId5" Type="http://schemas.openxmlformats.org/officeDocument/2006/relationships/tags" Target="../tags/tag11.xml"/><Relationship Id="rId10" Type="http://schemas.openxmlformats.org/officeDocument/2006/relationships/slideMaster" Target="../slideMasters/slideMaster1.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image" Target="../media/image6.png"/><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image" Target="../media/image2.emf"/><Relationship Id="rId2" Type="http://schemas.openxmlformats.org/officeDocument/2006/relationships/tags" Target="../tags/tag16.xml"/><Relationship Id="rId1" Type="http://schemas.openxmlformats.org/officeDocument/2006/relationships/vmlDrawing" Target="../drawings/vmlDrawing3.vml"/><Relationship Id="rId6" Type="http://schemas.openxmlformats.org/officeDocument/2006/relationships/tags" Target="../tags/tag20.xml"/><Relationship Id="rId11" Type="http://schemas.openxmlformats.org/officeDocument/2006/relationships/oleObject" Target="../embeddings/oleObject3.bin"/><Relationship Id="rId5" Type="http://schemas.openxmlformats.org/officeDocument/2006/relationships/tags" Target="../tags/tag19.xml"/><Relationship Id="rId10" Type="http://schemas.openxmlformats.org/officeDocument/2006/relationships/slideMaster" Target="../slideMasters/slideMaster1.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image" Target="../media/image7.png"/><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image" Target="../media/image2.emf"/><Relationship Id="rId2" Type="http://schemas.openxmlformats.org/officeDocument/2006/relationships/tags" Target="../tags/tag24.xml"/><Relationship Id="rId1" Type="http://schemas.openxmlformats.org/officeDocument/2006/relationships/vmlDrawing" Target="../drawings/vmlDrawing4.vml"/><Relationship Id="rId6" Type="http://schemas.openxmlformats.org/officeDocument/2006/relationships/tags" Target="../tags/tag28.xml"/><Relationship Id="rId11" Type="http://schemas.openxmlformats.org/officeDocument/2006/relationships/oleObject" Target="../embeddings/oleObject4.bin"/><Relationship Id="rId5" Type="http://schemas.openxmlformats.org/officeDocument/2006/relationships/tags" Target="../tags/tag27.xml"/><Relationship Id="rId10" Type="http://schemas.openxmlformats.org/officeDocument/2006/relationships/slideMaster" Target="../slideMasters/slideMaster1.xml"/><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image" Target="../media/image8.png"/><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image" Target="../media/image2.emf"/><Relationship Id="rId2" Type="http://schemas.openxmlformats.org/officeDocument/2006/relationships/tags" Target="../tags/tag32.xml"/><Relationship Id="rId1" Type="http://schemas.openxmlformats.org/officeDocument/2006/relationships/vmlDrawing" Target="../drawings/vmlDrawing5.vml"/><Relationship Id="rId6" Type="http://schemas.openxmlformats.org/officeDocument/2006/relationships/tags" Target="../tags/tag36.xml"/><Relationship Id="rId11" Type="http://schemas.openxmlformats.org/officeDocument/2006/relationships/oleObject" Target="../embeddings/oleObject5.bin"/><Relationship Id="rId5" Type="http://schemas.openxmlformats.org/officeDocument/2006/relationships/tags" Target="../tags/tag35.xml"/><Relationship Id="rId10" Type="http://schemas.openxmlformats.org/officeDocument/2006/relationships/slideMaster" Target="../slideMasters/slideMaster1.xml"/><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ge de garde">
    <p:spTree>
      <p:nvGrpSpPr>
        <p:cNvPr id="1" name=""/>
        <p:cNvGrpSpPr/>
        <p:nvPr/>
      </p:nvGrpSpPr>
      <p:grpSpPr>
        <a:xfrm>
          <a:off x="0" y="0"/>
          <a:ext cx="0" cy="0"/>
          <a:chOff x="0" y="0"/>
          <a:chExt cx="0" cy="0"/>
        </a:xfrm>
      </p:grpSpPr>
      <p:graphicFrame>
        <p:nvGraphicFramePr>
          <p:cNvPr id="188" name="Object 187" hidden="1"/>
          <p:cNvGraphicFramePr>
            <a:graphicFrameLocks noChangeAspect="1"/>
          </p:cNvGraphicFramePr>
          <p:nvPr>
            <p:custDataLst>
              <p:tags r:id="rId2"/>
            </p:custDataLst>
          </p:nvPr>
        </p:nvGraphicFramePr>
        <p:xfrm>
          <a:off x="0" y="0"/>
          <a:ext cx="146538" cy="158750"/>
        </p:xfrm>
        <a:graphic>
          <a:graphicData uri="http://schemas.openxmlformats.org/presentationml/2006/ole">
            <mc:AlternateContent xmlns:mc="http://schemas.openxmlformats.org/markup-compatibility/2006">
              <mc:Choice xmlns:v="urn:schemas-microsoft-com:vml" Requires="v">
                <p:oleObj spid="_x0000_s1207" name="think-cell Slide" r:id="rId8" imgW="360" imgH="360" progId="">
                  <p:embed/>
                </p:oleObj>
              </mc:Choice>
              <mc:Fallback>
                <p:oleObj name="think-cell Slide" r:id="rId8" imgW="360" imgH="360" progId="">
                  <p:embed/>
                  <p:pic>
                    <p:nvPicPr>
                      <p:cNvPr id="0" name="Picture 177" hidden="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46538"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91" name="Picture 190" descr="Logo-Ligaris.png"/>
          <p:cNvPicPr>
            <a:picLocks noChangeAspect="1"/>
          </p:cNvPicPr>
          <p:nvPr userDrawn="1">
            <p:custDataLst>
              <p:tags r:id="rId3"/>
            </p:custDataLst>
          </p:nvPr>
        </p:nvPicPr>
        <p:blipFill>
          <a:blip r:embed="rId10" cstate="print"/>
          <a:stretch>
            <a:fillRect/>
          </a:stretch>
        </p:blipFill>
        <p:spPr>
          <a:xfrm>
            <a:off x="633047" y="680788"/>
            <a:ext cx="3001284" cy="917797"/>
          </a:xfrm>
          <a:prstGeom prst="rect">
            <a:avLst/>
          </a:prstGeom>
        </p:spPr>
      </p:pic>
      <p:pic>
        <p:nvPicPr>
          <p:cNvPr id="8" name="Picture 7" descr="1.png"/>
          <p:cNvPicPr>
            <a:picLocks noChangeAspect="1"/>
          </p:cNvPicPr>
          <p:nvPr userDrawn="1">
            <p:custDataLst>
              <p:tags r:id="rId4"/>
            </p:custDataLst>
          </p:nvPr>
        </p:nvPicPr>
        <p:blipFill>
          <a:blip r:embed="rId11" cstate="print"/>
          <a:stretch>
            <a:fillRect/>
          </a:stretch>
        </p:blipFill>
        <p:spPr>
          <a:xfrm>
            <a:off x="4535805" y="1548823"/>
            <a:ext cx="4608195" cy="5309177"/>
          </a:xfrm>
          <a:prstGeom prst="rect">
            <a:avLst/>
          </a:prstGeom>
        </p:spPr>
      </p:pic>
      <p:sp>
        <p:nvSpPr>
          <p:cNvPr id="2" name="Title 1"/>
          <p:cNvSpPr>
            <a:spLocks noGrp="1"/>
          </p:cNvSpPr>
          <p:nvPr>
            <p:ph type="ctrTitle"/>
            <p:custDataLst>
              <p:tags r:id="rId5"/>
            </p:custDataLst>
          </p:nvPr>
        </p:nvSpPr>
        <p:spPr>
          <a:xfrm>
            <a:off x="633046" y="2021305"/>
            <a:ext cx="4348028" cy="2011853"/>
          </a:xfrm>
        </p:spPr>
        <p:txBody>
          <a:bodyPr anchor="b">
            <a:noAutofit/>
          </a:bodyPr>
          <a:lstStyle>
            <a:lvl1pPr algn="l">
              <a:defRPr sz="3600" b="0"/>
            </a:lvl1pPr>
          </a:lstStyle>
          <a:p>
            <a:r>
              <a:rPr lang="en-US" dirty="0" smtClean="0"/>
              <a:t>Click to edit Master title style</a:t>
            </a:r>
            <a:endParaRPr lang="fr-FR" dirty="0"/>
          </a:p>
        </p:txBody>
      </p:sp>
      <p:sp>
        <p:nvSpPr>
          <p:cNvPr id="3" name="Subtitle 2"/>
          <p:cNvSpPr>
            <a:spLocks noGrp="1"/>
          </p:cNvSpPr>
          <p:nvPr>
            <p:ph type="subTitle" idx="1"/>
            <p:custDataLst>
              <p:tags r:id="rId6"/>
            </p:custDataLst>
          </p:nvPr>
        </p:nvSpPr>
        <p:spPr>
          <a:xfrm>
            <a:off x="633046" y="4033157"/>
            <a:ext cx="4348029" cy="1543050"/>
          </a:xfrm>
        </p:spPr>
        <p:txBody>
          <a:bodyPr>
            <a:noAutofit/>
          </a:bodyPr>
          <a:lstStyle>
            <a:lvl1pPr marL="0" indent="0" algn="l">
              <a:buNone/>
              <a:defRPr sz="3000" b="0">
                <a:solidFill>
                  <a:schemeClr val="tx1">
                    <a:lumMod val="50000"/>
                    <a:lumOff val="50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fr-FR" dirty="0"/>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re &amp; Contenu - Chapitre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FR" dirty="0"/>
          </a:p>
        </p:txBody>
      </p:sp>
      <p:sp>
        <p:nvSpPr>
          <p:cNvPr id="3" name="Content Placeholder 2"/>
          <p:cNvSpPr>
            <a:spLocks noGrp="1"/>
          </p:cNvSpPr>
          <p:nvPr>
            <p:ph idx="1"/>
          </p:nvPr>
        </p:nvSpPr>
        <p:spPr/>
        <p:txBody>
          <a:bodyPr/>
          <a:lstStyle>
            <a:lvl1pPr>
              <a:buClr>
                <a:schemeClr val="accent5"/>
              </a:buClr>
              <a:defRPr b="1">
                <a:solidFill>
                  <a:schemeClr val="accent5">
                    <a:lumMod val="75000"/>
                  </a:schemeClr>
                </a:solidFill>
                <a:latin typeface="+mj-l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Chapitre 5">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3320" name="think-cell Slide" r:id="rId11" imgW="360" imgH="360" progId="">
                  <p:embed/>
                </p:oleObj>
              </mc:Choice>
              <mc:Fallback>
                <p:oleObj name="think-cell Slide" r:id="rId11" imgW="360" imgH="360" progId="">
                  <p:embed/>
                  <p:pic>
                    <p:nvPicPr>
                      <p:cNvPr id="0" name="Picture 2"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descr="6.png"/>
          <p:cNvPicPr>
            <a:picLocks noChangeAspect="1"/>
          </p:cNvPicPr>
          <p:nvPr userDrawn="1">
            <p:custDataLst>
              <p:tags r:id="rId3"/>
            </p:custDataLst>
          </p:nvPr>
        </p:nvPicPr>
        <p:blipFill>
          <a:blip r:embed="rId13" cstate="print"/>
          <a:stretch>
            <a:fillRect/>
          </a:stretch>
        </p:blipFill>
        <p:spPr>
          <a:xfrm>
            <a:off x="4608951" y="1530536"/>
            <a:ext cx="4535049" cy="5327464"/>
          </a:xfrm>
          <a:prstGeom prst="rect">
            <a:avLst/>
          </a:prstGeom>
        </p:spPr>
      </p:pic>
      <p:sp>
        <p:nvSpPr>
          <p:cNvPr id="2" name="Title 1"/>
          <p:cNvSpPr>
            <a:spLocks noGrp="1"/>
          </p:cNvSpPr>
          <p:nvPr>
            <p:ph type="title"/>
            <p:custDataLst>
              <p:tags r:id="rId4"/>
            </p:custDataLst>
          </p:nvPr>
        </p:nvSpPr>
        <p:spPr>
          <a:xfrm>
            <a:off x="722435" y="977901"/>
            <a:ext cx="4649665" cy="1362075"/>
          </a:xfrm>
        </p:spPr>
        <p:txBody>
          <a:bodyPr anchor="b">
            <a:noAutofit/>
          </a:bodyPr>
          <a:lstStyle>
            <a:lvl1pPr algn="l">
              <a:defRPr sz="3600" b="0" cap="all" baseline="0"/>
            </a:lvl1pPr>
          </a:lstStyle>
          <a:p>
            <a:r>
              <a:rPr lang="en-US" dirty="0" smtClean="0"/>
              <a:t>Click to edit Master title style</a:t>
            </a:r>
            <a:endParaRPr lang="fr-FR" dirty="0"/>
          </a:p>
        </p:txBody>
      </p:sp>
      <p:sp>
        <p:nvSpPr>
          <p:cNvPr id="3" name="Text Placeholder 2"/>
          <p:cNvSpPr>
            <a:spLocks noGrp="1"/>
          </p:cNvSpPr>
          <p:nvPr>
            <p:ph type="body" idx="1"/>
            <p:custDataLst>
              <p:tags r:id="rId5"/>
            </p:custDataLst>
          </p:nvPr>
        </p:nvSpPr>
        <p:spPr>
          <a:xfrm>
            <a:off x="722436" y="2347913"/>
            <a:ext cx="4649665" cy="1855787"/>
          </a:xfrm>
        </p:spPr>
        <p:txBody>
          <a:bodyPr anchor="t">
            <a:noAutofit/>
          </a:bodyPr>
          <a:lstStyle>
            <a:lvl1pPr marL="0" indent="0">
              <a:buNone/>
              <a:defRPr sz="2600" b="0" cap="all"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Logo-Ligaris.png"/>
          <p:cNvPicPr>
            <a:picLocks noChangeAspect="1"/>
          </p:cNvPicPr>
          <p:nvPr userDrawn="1">
            <p:custDataLst>
              <p:tags r:id="rId6"/>
            </p:custDataLst>
          </p:nvPr>
        </p:nvPicPr>
        <p:blipFill>
          <a:blip r:embed="rId14" cstate="print"/>
          <a:stretch>
            <a:fillRect/>
          </a:stretch>
        </p:blipFill>
        <p:spPr>
          <a:xfrm>
            <a:off x="457200" y="6418933"/>
            <a:ext cx="997577" cy="330482"/>
          </a:xfrm>
          <a:prstGeom prst="rect">
            <a:avLst/>
          </a:prstGeom>
        </p:spPr>
      </p:pic>
      <p:sp>
        <p:nvSpPr>
          <p:cNvPr id="10" name="TextBox 9"/>
          <p:cNvSpPr txBox="1"/>
          <p:nvPr userDrawn="1">
            <p:custDataLst>
              <p:tags r:id="rId7"/>
            </p:custDataLst>
          </p:nvPr>
        </p:nvSpPr>
        <p:spPr>
          <a:xfrm>
            <a:off x="1915885" y="6522619"/>
            <a:ext cx="1344920" cy="123111"/>
          </a:xfrm>
          <a:prstGeom prst="rect">
            <a:avLst/>
          </a:prstGeom>
          <a:noFill/>
        </p:spPr>
        <p:txBody>
          <a:bodyPr wrap="none" lIns="0" tIns="0" rIns="0" bIns="0" rtlCol="0">
            <a:spAutoFit/>
          </a:bodyPr>
          <a:lstStyle/>
          <a:p>
            <a:pPr algn="l"/>
            <a:r>
              <a:rPr lang="fr-FR" sz="800" dirty="0" smtClean="0"/>
              <a:t>TITRE DE LA PRÉSENTATION</a:t>
            </a:r>
            <a:endParaRPr lang="fr-FR" sz="800" dirty="0"/>
          </a:p>
        </p:txBody>
      </p:sp>
      <p:cxnSp>
        <p:nvCxnSpPr>
          <p:cNvPr id="8" name="Straight Connector 7"/>
          <p:cNvCxnSpPr/>
          <p:nvPr userDrawn="1">
            <p:custDataLst>
              <p:tags r:id="rId8"/>
            </p:custDataLst>
          </p:nvPr>
        </p:nvCxnSpPr>
        <p:spPr>
          <a:xfrm>
            <a:off x="457200" y="6286500"/>
            <a:ext cx="8229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custDataLst>
              <p:tags r:id="rId9"/>
            </p:custDataLst>
          </p:nvPr>
        </p:nvSpPr>
        <p:spPr>
          <a:xfrm>
            <a:off x="8486236" y="6522619"/>
            <a:ext cx="137858" cy="123111"/>
          </a:xfrm>
          <a:prstGeom prst="rect">
            <a:avLst/>
          </a:prstGeom>
          <a:noFill/>
        </p:spPr>
        <p:txBody>
          <a:bodyPr wrap="none" lIns="0" tIns="0" rIns="0" bIns="0" rtlCol="0">
            <a:spAutoFit/>
          </a:bodyPr>
          <a:lstStyle/>
          <a:p>
            <a:pPr algn="l"/>
            <a:fld id="{6A895693-0027-4F28-9367-92E39A51F51C}" type="slidenum">
              <a:rPr lang="fr-FR" sz="800" b="1" smtClean="0">
                <a:latin typeface="Helvetica-Light" pitchFamily="34" charset="0"/>
              </a:rPr>
              <a:pPr algn="l"/>
              <a:t>‹N°›</a:t>
            </a:fld>
            <a:endParaRPr lang="fr-FR" sz="800" b="1" dirty="0">
              <a:latin typeface="Helvetica-Light" pitchFamily="34" charset="0"/>
            </a:endParaRPr>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amp; Contenu - Chapitre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FR" dirty="0"/>
          </a:p>
        </p:txBody>
      </p:sp>
      <p:sp>
        <p:nvSpPr>
          <p:cNvPr id="3" name="Content Placeholder 2"/>
          <p:cNvSpPr>
            <a:spLocks noGrp="1"/>
          </p:cNvSpPr>
          <p:nvPr>
            <p:ph idx="1"/>
          </p:nvPr>
        </p:nvSpPr>
        <p:spPr/>
        <p:txBody>
          <a:bodyPr/>
          <a:lstStyle>
            <a:lvl1pPr>
              <a:buClr>
                <a:schemeClr val="accent1"/>
              </a:buClr>
              <a:defRPr b="1">
                <a:solidFill>
                  <a:schemeClr val="accent1">
                    <a:lumMod val="75000"/>
                  </a:schemeClr>
                </a:solidFill>
                <a:latin typeface="+mj-l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FR" dirty="0"/>
          </a:p>
        </p:txBody>
      </p:sp>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amp; Contenu - Génér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FR" dirty="0"/>
          </a:p>
        </p:txBody>
      </p:sp>
      <p:sp>
        <p:nvSpPr>
          <p:cNvPr id="3" name="Content Placeholder 2"/>
          <p:cNvSpPr>
            <a:spLocks noGrp="1"/>
          </p:cNvSpPr>
          <p:nvPr>
            <p:ph idx="1"/>
          </p:nvPr>
        </p:nvSpPr>
        <p:spPr/>
        <p:txBody>
          <a:bodyPr/>
          <a:lstStyle>
            <a:lvl1pPr>
              <a:buClr>
                <a:schemeClr val="tx1">
                  <a:lumMod val="75000"/>
                  <a:lumOff val="25000"/>
                </a:schemeClr>
              </a:buClr>
              <a:defRPr b="1">
                <a:solidFill>
                  <a:schemeClr val="tx1"/>
                </a:solidFill>
                <a:latin typeface="+mj-l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hapitre 1">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9225" name="think-cell Slide" r:id="rId11" imgW="360" imgH="360" progId="">
                  <p:embed/>
                </p:oleObj>
              </mc:Choice>
              <mc:Fallback>
                <p:oleObj name="think-cell Slide" r:id="rId11" imgW="360" imgH="360" progId="">
                  <p:embed/>
                  <p:pic>
                    <p:nvPicPr>
                      <p:cNvPr id="0" name="Picture 3"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 name="Picture 4" descr="C:\Users\UserSim\Desktop\Zineb\SIMAJE\Prospects\Ligaris\Modifs\2.png"/>
          <p:cNvPicPr>
            <a:picLocks noChangeAspect="1" noChangeArrowheads="1"/>
          </p:cNvPicPr>
          <p:nvPr userDrawn="1">
            <p:custDataLst>
              <p:tags r:id="rId3"/>
            </p:custDataLst>
          </p:nvPr>
        </p:nvPicPr>
        <p:blipFill>
          <a:blip r:embed="rId13" cstate="print"/>
          <a:srcRect/>
          <a:stretch>
            <a:fillRect/>
          </a:stretch>
        </p:blipFill>
        <p:spPr bwMode="auto">
          <a:xfrm>
            <a:off x="4602162" y="1543050"/>
            <a:ext cx="4541838" cy="5314950"/>
          </a:xfrm>
          <a:prstGeom prst="rect">
            <a:avLst/>
          </a:prstGeom>
          <a:noFill/>
        </p:spPr>
      </p:pic>
      <p:sp>
        <p:nvSpPr>
          <p:cNvPr id="2" name="Title 1"/>
          <p:cNvSpPr>
            <a:spLocks noGrp="1"/>
          </p:cNvSpPr>
          <p:nvPr>
            <p:ph type="title"/>
            <p:custDataLst>
              <p:tags r:id="rId4"/>
            </p:custDataLst>
          </p:nvPr>
        </p:nvSpPr>
        <p:spPr>
          <a:xfrm>
            <a:off x="722435" y="977901"/>
            <a:ext cx="4649665" cy="1362075"/>
          </a:xfrm>
        </p:spPr>
        <p:txBody>
          <a:bodyPr anchor="b">
            <a:noAutofit/>
          </a:bodyPr>
          <a:lstStyle>
            <a:lvl1pPr algn="l">
              <a:defRPr sz="3600" b="0" cap="all" baseline="0"/>
            </a:lvl1pPr>
          </a:lstStyle>
          <a:p>
            <a:r>
              <a:rPr lang="en-US" dirty="0" smtClean="0"/>
              <a:t>Click to edit Master title style</a:t>
            </a:r>
            <a:endParaRPr lang="fr-FR" dirty="0"/>
          </a:p>
        </p:txBody>
      </p:sp>
      <p:sp>
        <p:nvSpPr>
          <p:cNvPr id="3" name="Text Placeholder 2"/>
          <p:cNvSpPr>
            <a:spLocks noGrp="1"/>
          </p:cNvSpPr>
          <p:nvPr>
            <p:ph type="body" idx="1"/>
            <p:custDataLst>
              <p:tags r:id="rId5"/>
            </p:custDataLst>
          </p:nvPr>
        </p:nvSpPr>
        <p:spPr>
          <a:xfrm>
            <a:off x="722436" y="2347913"/>
            <a:ext cx="4649665" cy="1855787"/>
          </a:xfrm>
        </p:spPr>
        <p:txBody>
          <a:bodyPr anchor="t">
            <a:noAutofit/>
          </a:bodyPr>
          <a:lstStyle>
            <a:lvl1pPr marL="0" indent="0">
              <a:buNone/>
              <a:defRPr sz="2600" b="0" cap="all"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Logo-Ligaris.png"/>
          <p:cNvPicPr>
            <a:picLocks noChangeAspect="1"/>
          </p:cNvPicPr>
          <p:nvPr userDrawn="1">
            <p:custDataLst>
              <p:tags r:id="rId6"/>
            </p:custDataLst>
          </p:nvPr>
        </p:nvPicPr>
        <p:blipFill>
          <a:blip r:embed="rId14" cstate="print"/>
          <a:stretch>
            <a:fillRect/>
          </a:stretch>
        </p:blipFill>
        <p:spPr>
          <a:xfrm>
            <a:off x="457200" y="6418933"/>
            <a:ext cx="997577" cy="330482"/>
          </a:xfrm>
          <a:prstGeom prst="rect">
            <a:avLst/>
          </a:prstGeom>
        </p:spPr>
      </p:pic>
      <p:sp>
        <p:nvSpPr>
          <p:cNvPr id="10" name="TextBox 9"/>
          <p:cNvSpPr txBox="1"/>
          <p:nvPr userDrawn="1">
            <p:custDataLst>
              <p:tags r:id="rId7"/>
            </p:custDataLst>
          </p:nvPr>
        </p:nvSpPr>
        <p:spPr>
          <a:xfrm>
            <a:off x="1915885" y="6522619"/>
            <a:ext cx="1344920" cy="123111"/>
          </a:xfrm>
          <a:prstGeom prst="rect">
            <a:avLst/>
          </a:prstGeom>
          <a:noFill/>
        </p:spPr>
        <p:txBody>
          <a:bodyPr wrap="none" lIns="0" tIns="0" rIns="0" bIns="0" rtlCol="0">
            <a:spAutoFit/>
          </a:bodyPr>
          <a:lstStyle/>
          <a:p>
            <a:pPr algn="l"/>
            <a:r>
              <a:rPr lang="fr-FR" sz="800" dirty="0" smtClean="0"/>
              <a:t>TITRE DE LA PRÉSENTATION</a:t>
            </a:r>
            <a:endParaRPr lang="fr-FR" sz="800" dirty="0"/>
          </a:p>
        </p:txBody>
      </p:sp>
      <p:sp>
        <p:nvSpPr>
          <p:cNvPr id="13" name="TextBox 12"/>
          <p:cNvSpPr txBox="1"/>
          <p:nvPr userDrawn="1">
            <p:custDataLst>
              <p:tags r:id="rId8"/>
            </p:custDataLst>
          </p:nvPr>
        </p:nvSpPr>
        <p:spPr>
          <a:xfrm>
            <a:off x="8486236" y="6522619"/>
            <a:ext cx="137858" cy="123111"/>
          </a:xfrm>
          <a:prstGeom prst="rect">
            <a:avLst/>
          </a:prstGeom>
          <a:noFill/>
        </p:spPr>
        <p:txBody>
          <a:bodyPr wrap="none" lIns="0" tIns="0" rIns="0" bIns="0" rtlCol="0">
            <a:spAutoFit/>
          </a:bodyPr>
          <a:lstStyle/>
          <a:p>
            <a:pPr algn="l"/>
            <a:fld id="{6A895693-0027-4F28-9367-92E39A51F51C}" type="slidenum">
              <a:rPr lang="fr-FR" sz="800" b="1" smtClean="0">
                <a:latin typeface="Helvetica-Light" pitchFamily="34" charset="0"/>
              </a:rPr>
              <a:pPr algn="l"/>
              <a:t>‹N°›</a:t>
            </a:fld>
            <a:endParaRPr lang="fr-FR" sz="800" b="1" dirty="0">
              <a:latin typeface="Helvetica-Light" pitchFamily="34" charset="0"/>
            </a:endParaRPr>
          </a:p>
        </p:txBody>
      </p:sp>
      <p:cxnSp>
        <p:nvCxnSpPr>
          <p:cNvPr id="8" name="Straight Connector 7"/>
          <p:cNvCxnSpPr/>
          <p:nvPr userDrawn="1">
            <p:custDataLst>
              <p:tags r:id="rId9"/>
            </p:custDataLst>
          </p:nvPr>
        </p:nvCxnSpPr>
        <p:spPr>
          <a:xfrm>
            <a:off x="457200" y="6286500"/>
            <a:ext cx="8229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re &amp; Contenu - Chapitr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FR" dirty="0"/>
          </a:p>
        </p:txBody>
      </p:sp>
      <p:sp>
        <p:nvSpPr>
          <p:cNvPr id="3" name="Content Placeholder 2"/>
          <p:cNvSpPr>
            <a:spLocks noGrp="1"/>
          </p:cNvSpPr>
          <p:nvPr>
            <p:ph idx="1"/>
          </p:nvPr>
        </p:nvSpPr>
        <p:spPr/>
        <p:txBody>
          <a:bodyPr/>
          <a:lstStyle>
            <a:lvl1pPr>
              <a:buClr>
                <a:schemeClr val="accent6"/>
              </a:buClr>
              <a:defRPr b="1">
                <a:solidFill>
                  <a:schemeClr val="accent6"/>
                </a:solidFill>
                <a:latin typeface="+mj-l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Chapitre 2">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0248" name="think-cell Slide" r:id="rId11" imgW="360" imgH="360" progId="">
                  <p:embed/>
                </p:oleObj>
              </mc:Choice>
              <mc:Fallback>
                <p:oleObj name="think-cell Slide" r:id="rId11" imgW="360" imgH="360" progId="">
                  <p:embed/>
                  <p:pic>
                    <p:nvPicPr>
                      <p:cNvPr id="0" name="Picture 2"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5" name="Picture 14" descr="3.png"/>
          <p:cNvPicPr>
            <a:picLocks noChangeAspect="1"/>
          </p:cNvPicPr>
          <p:nvPr userDrawn="1">
            <p:custDataLst>
              <p:tags r:id="rId3"/>
            </p:custDataLst>
          </p:nvPr>
        </p:nvPicPr>
        <p:blipFill>
          <a:blip r:embed="rId13" cstate="print"/>
          <a:stretch>
            <a:fillRect/>
          </a:stretch>
        </p:blipFill>
        <p:spPr>
          <a:xfrm>
            <a:off x="4590664" y="1530536"/>
            <a:ext cx="4553336" cy="5327464"/>
          </a:xfrm>
          <a:prstGeom prst="rect">
            <a:avLst/>
          </a:prstGeom>
        </p:spPr>
      </p:pic>
      <p:sp>
        <p:nvSpPr>
          <p:cNvPr id="2" name="Title 1"/>
          <p:cNvSpPr>
            <a:spLocks noGrp="1"/>
          </p:cNvSpPr>
          <p:nvPr>
            <p:ph type="title"/>
            <p:custDataLst>
              <p:tags r:id="rId4"/>
            </p:custDataLst>
          </p:nvPr>
        </p:nvSpPr>
        <p:spPr>
          <a:xfrm>
            <a:off x="722435" y="977901"/>
            <a:ext cx="4649665" cy="1362075"/>
          </a:xfrm>
        </p:spPr>
        <p:txBody>
          <a:bodyPr anchor="b">
            <a:noAutofit/>
          </a:bodyPr>
          <a:lstStyle>
            <a:lvl1pPr algn="l">
              <a:defRPr sz="3600" b="0" cap="all" baseline="0"/>
            </a:lvl1pPr>
          </a:lstStyle>
          <a:p>
            <a:r>
              <a:rPr lang="en-US" dirty="0" smtClean="0"/>
              <a:t>Click to edit Master title style</a:t>
            </a:r>
            <a:endParaRPr lang="fr-FR" dirty="0"/>
          </a:p>
        </p:txBody>
      </p:sp>
      <p:sp>
        <p:nvSpPr>
          <p:cNvPr id="3" name="Text Placeholder 2"/>
          <p:cNvSpPr>
            <a:spLocks noGrp="1"/>
          </p:cNvSpPr>
          <p:nvPr>
            <p:ph type="body" idx="1"/>
            <p:custDataLst>
              <p:tags r:id="rId5"/>
            </p:custDataLst>
          </p:nvPr>
        </p:nvSpPr>
        <p:spPr>
          <a:xfrm>
            <a:off x="722436" y="2347913"/>
            <a:ext cx="4649665" cy="1855787"/>
          </a:xfrm>
        </p:spPr>
        <p:txBody>
          <a:bodyPr anchor="t">
            <a:noAutofit/>
          </a:bodyPr>
          <a:lstStyle>
            <a:lvl1pPr marL="0" indent="0">
              <a:buNone/>
              <a:defRPr sz="2600" b="0" cap="all"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Logo-Ligaris.png"/>
          <p:cNvPicPr>
            <a:picLocks noChangeAspect="1"/>
          </p:cNvPicPr>
          <p:nvPr userDrawn="1">
            <p:custDataLst>
              <p:tags r:id="rId6"/>
            </p:custDataLst>
          </p:nvPr>
        </p:nvPicPr>
        <p:blipFill>
          <a:blip r:embed="rId14" cstate="print"/>
          <a:stretch>
            <a:fillRect/>
          </a:stretch>
        </p:blipFill>
        <p:spPr>
          <a:xfrm>
            <a:off x="457200" y="6418933"/>
            <a:ext cx="997577" cy="330482"/>
          </a:xfrm>
          <a:prstGeom prst="rect">
            <a:avLst/>
          </a:prstGeom>
        </p:spPr>
      </p:pic>
      <p:sp>
        <p:nvSpPr>
          <p:cNvPr id="10" name="TextBox 9"/>
          <p:cNvSpPr txBox="1"/>
          <p:nvPr userDrawn="1">
            <p:custDataLst>
              <p:tags r:id="rId7"/>
            </p:custDataLst>
          </p:nvPr>
        </p:nvSpPr>
        <p:spPr>
          <a:xfrm>
            <a:off x="1915885" y="6522619"/>
            <a:ext cx="1344920" cy="123111"/>
          </a:xfrm>
          <a:prstGeom prst="rect">
            <a:avLst/>
          </a:prstGeom>
          <a:noFill/>
        </p:spPr>
        <p:txBody>
          <a:bodyPr wrap="none" lIns="0" tIns="0" rIns="0" bIns="0" rtlCol="0">
            <a:spAutoFit/>
          </a:bodyPr>
          <a:lstStyle/>
          <a:p>
            <a:pPr algn="l"/>
            <a:r>
              <a:rPr lang="fr-FR" sz="800" dirty="0" smtClean="0"/>
              <a:t>TITRE DE LA PRÉSENTATION</a:t>
            </a:r>
            <a:endParaRPr lang="fr-FR" sz="800" dirty="0"/>
          </a:p>
        </p:txBody>
      </p:sp>
      <p:cxnSp>
        <p:nvCxnSpPr>
          <p:cNvPr id="8" name="Straight Connector 7"/>
          <p:cNvCxnSpPr/>
          <p:nvPr userDrawn="1">
            <p:custDataLst>
              <p:tags r:id="rId8"/>
            </p:custDataLst>
          </p:nvPr>
        </p:nvCxnSpPr>
        <p:spPr>
          <a:xfrm>
            <a:off x="457200" y="6286500"/>
            <a:ext cx="8229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custDataLst>
              <p:tags r:id="rId9"/>
            </p:custDataLst>
          </p:nvPr>
        </p:nvSpPr>
        <p:spPr>
          <a:xfrm>
            <a:off x="8486236" y="6522619"/>
            <a:ext cx="137858" cy="123111"/>
          </a:xfrm>
          <a:prstGeom prst="rect">
            <a:avLst/>
          </a:prstGeom>
          <a:noFill/>
        </p:spPr>
        <p:txBody>
          <a:bodyPr wrap="none" lIns="0" tIns="0" rIns="0" bIns="0" rtlCol="0">
            <a:spAutoFit/>
          </a:bodyPr>
          <a:lstStyle/>
          <a:p>
            <a:pPr algn="l"/>
            <a:fld id="{6A895693-0027-4F28-9367-92E39A51F51C}" type="slidenum">
              <a:rPr lang="fr-FR" sz="800" b="1" smtClean="0">
                <a:latin typeface="Helvetica-Light" pitchFamily="34" charset="0"/>
              </a:rPr>
              <a:pPr algn="l"/>
              <a:t>‹N°›</a:t>
            </a:fld>
            <a:endParaRPr lang="fr-FR" sz="800" b="1" dirty="0">
              <a:latin typeface="Helvetica-Light" pitchFamily="34" charset="0"/>
            </a:endParaRPr>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re &amp; Contenu - Chapitr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FR" dirty="0"/>
          </a:p>
        </p:txBody>
      </p:sp>
      <p:sp>
        <p:nvSpPr>
          <p:cNvPr id="3" name="Content Placeholder 2"/>
          <p:cNvSpPr>
            <a:spLocks noGrp="1"/>
          </p:cNvSpPr>
          <p:nvPr>
            <p:ph idx="1"/>
          </p:nvPr>
        </p:nvSpPr>
        <p:spPr/>
        <p:txBody>
          <a:bodyPr/>
          <a:lstStyle>
            <a:lvl1pPr>
              <a:buClr>
                <a:schemeClr val="accent3"/>
              </a:buClr>
              <a:defRPr b="1">
                <a:solidFill>
                  <a:schemeClr val="accent3"/>
                </a:solidFill>
                <a:latin typeface="+mj-l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Chapitre 3">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1272" name="think-cell Slide" r:id="rId11" imgW="360" imgH="360" progId="">
                  <p:embed/>
                </p:oleObj>
              </mc:Choice>
              <mc:Fallback>
                <p:oleObj name="think-cell Slide" r:id="rId11" imgW="360" imgH="360" progId="">
                  <p:embed/>
                  <p:pic>
                    <p:nvPicPr>
                      <p:cNvPr id="0" name="Picture 2"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descr="4.png"/>
          <p:cNvPicPr>
            <a:picLocks noChangeAspect="1"/>
          </p:cNvPicPr>
          <p:nvPr userDrawn="1">
            <p:custDataLst>
              <p:tags r:id="rId3"/>
            </p:custDataLst>
          </p:nvPr>
        </p:nvPicPr>
        <p:blipFill>
          <a:blip r:embed="rId13" cstate="print"/>
          <a:stretch>
            <a:fillRect/>
          </a:stretch>
        </p:blipFill>
        <p:spPr>
          <a:xfrm>
            <a:off x="4578473" y="1542727"/>
            <a:ext cx="4565527" cy="5315273"/>
          </a:xfrm>
          <a:prstGeom prst="rect">
            <a:avLst/>
          </a:prstGeom>
        </p:spPr>
      </p:pic>
      <p:sp>
        <p:nvSpPr>
          <p:cNvPr id="2" name="Title 1"/>
          <p:cNvSpPr>
            <a:spLocks noGrp="1"/>
          </p:cNvSpPr>
          <p:nvPr>
            <p:ph type="title"/>
            <p:custDataLst>
              <p:tags r:id="rId4"/>
            </p:custDataLst>
          </p:nvPr>
        </p:nvSpPr>
        <p:spPr>
          <a:xfrm>
            <a:off x="722435" y="977901"/>
            <a:ext cx="4649665" cy="1362075"/>
          </a:xfrm>
        </p:spPr>
        <p:txBody>
          <a:bodyPr anchor="b">
            <a:noAutofit/>
          </a:bodyPr>
          <a:lstStyle>
            <a:lvl1pPr algn="l">
              <a:defRPr sz="3600" b="0" cap="all" baseline="0"/>
            </a:lvl1pPr>
          </a:lstStyle>
          <a:p>
            <a:r>
              <a:rPr lang="en-US" dirty="0" smtClean="0"/>
              <a:t>Click to edit Master title style</a:t>
            </a:r>
            <a:endParaRPr lang="fr-FR" dirty="0"/>
          </a:p>
        </p:txBody>
      </p:sp>
      <p:sp>
        <p:nvSpPr>
          <p:cNvPr id="3" name="Text Placeholder 2"/>
          <p:cNvSpPr>
            <a:spLocks noGrp="1"/>
          </p:cNvSpPr>
          <p:nvPr>
            <p:ph type="body" idx="1"/>
            <p:custDataLst>
              <p:tags r:id="rId5"/>
            </p:custDataLst>
          </p:nvPr>
        </p:nvSpPr>
        <p:spPr>
          <a:xfrm>
            <a:off x="722436" y="2347913"/>
            <a:ext cx="4649665" cy="1855787"/>
          </a:xfrm>
        </p:spPr>
        <p:txBody>
          <a:bodyPr anchor="t">
            <a:noAutofit/>
          </a:bodyPr>
          <a:lstStyle>
            <a:lvl1pPr marL="0" indent="0">
              <a:buNone/>
              <a:defRPr sz="2600" b="0" cap="all"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Logo-Ligaris.png"/>
          <p:cNvPicPr>
            <a:picLocks noChangeAspect="1"/>
          </p:cNvPicPr>
          <p:nvPr userDrawn="1">
            <p:custDataLst>
              <p:tags r:id="rId6"/>
            </p:custDataLst>
          </p:nvPr>
        </p:nvPicPr>
        <p:blipFill>
          <a:blip r:embed="rId14" cstate="print"/>
          <a:stretch>
            <a:fillRect/>
          </a:stretch>
        </p:blipFill>
        <p:spPr>
          <a:xfrm>
            <a:off x="457200" y="6418933"/>
            <a:ext cx="997577" cy="330482"/>
          </a:xfrm>
          <a:prstGeom prst="rect">
            <a:avLst/>
          </a:prstGeom>
        </p:spPr>
      </p:pic>
      <p:sp>
        <p:nvSpPr>
          <p:cNvPr id="10" name="TextBox 9"/>
          <p:cNvSpPr txBox="1"/>
          <p:nvPr userDrawn="1">
            <p:custDataLst>
              <p:tags r:id="rId7"/>
            </p:custDataLst>
          </p:nvPr>
        </p:nvSpPr>
        <p:spPr>
          <a:xfrm>
            <a:off x="1915885" y="6522619"/>
            <a:ext cx="1344920" cy="123111"/>
          </a:xfrm>
          <a:prstGeom prst="rect">
            <a:avLst/>
          </a:prstGeom>
          <a:noFill/>
        </p:spPr>
        <p:txBody>
          <a:bodyPr wrap="none" lIns="0" tIns="0" rIns="0" bIns="0" rtlCol="0">
            <a:spAutoFit/>
          </a:bodyPr>
          <a:lstStyle/>
          <a:p>
            <a:pPr algn="l"/>
            <a:r>
              <a:rPr lang="fr-FR" sz="800" dirty="0" smtClean="0"/>
              <a:t>TITRE DE LA PRÉSENTATION</a:t>
            </a:r>
            <a:endParaRPr lang="fr-FR" sz="800" dirty="0"/>
          </a:p>
        </p:txBody>
      </p:sp>
      <p:cxnSp>
        <p:nvCxnSpPr>
          <p:cNvPr id="8" name="Straight Connector 7"/>
          <p:cNvCxnSpPr/>
          <p:nvPr userDrawn="1">
            <p:custDataLst>
              <p:tags r:id="rId8"/>
            </p:custDataLst>
          </p:nvPr>
        </p:nvCxnSpPr>
        <p:spPr>
          <a:xfrm>
            <a:off x="457200" y="6286500"/>
            <a:ext cx="8229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custDataLst>
              <p:tags r:id="rId9"/>
            </p:custDataLst>
          </p:nvPr>
        </p:nvSpPr>
        <p:spPr>
          <a:xfrm>
            <a:off x="8486236" y="6522619"/>
            <a:ext cx="137858" cy="123111"/>
          </a:xfrm>
          <a:prstGeom prst="rect">
            <a:avLst/>
          </a:prstGeom>
          <a:noFill/>
        </p:spPr>
        <p:txBody>
          <a:bodyPr wrap="none" lIns="0" tIns="0" rIns="0" bIns="0" rtlCol="0">
            <a:spAutoFit/>
          </a:bodyPr>
          <a:lstStyle/>
          <a:p>
            <a:pPr algn="l"/>
            <a:fld id="{6A895693-0027-4F28-9367-92E39A51F51C}" type="slidenum">
              <a:rPr lang="fr-FR" sz="800" b="1" smtClean="0">
                <a:latin typeface="Helvetica-Light" pitchFamily="34" charset="0"/>
              </a:rPr>
              <a:pPr algn="l"/>
              <a:t>‹N°›</a:t>
            </a:fld>
            <a:endParaRPr lang="fr-FR" sz="800" b="1" dirty="0">
              <a:latin typeface="Helvetica-Light" pitchFamily="34" charset="0"/>
            </a:endParaRPr>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re &amp; Contenu - Chapitr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FR" dirty="0"/>
          </a:p>
        </p:txBody>
      </p:sp>
      <p:sp>
        <p:nvSpPr>
          <p:cNvPr id="3" name="Content Placeholder 2"/>
          <p:cNvSpPr>
            <a:spLocks noGrp="1"/>
          </p:cNvSpPr>
          <p:nvPr>
            <p:ph idx="1"/>
          </p:nvPr>
        </p:nvSpPr>
        <p:spPr/>
        <p:txBody>
          <a:bodyPr/>
          <a:lstStyle>
            <a:lvl1pPr>
              <a:buClr>
                <a:schemeClr val="accent2"/>
              </a:buClr>
              <a:defRPr b="1">
                <a:solidFill>
                  <a:schemeClr val="accent2"/>
                </a:solidFill>
                <a:latin typeface="+mj-l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Chapitre 4">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2296" name="think-cell Slide" r:id="rId11" imgW="360" imgH="360" progId="">
                  <p:embed/>
                </p:oleObj>
              </mc:Choice>
              <mc:Fallback>
                <p:oleObj name="think-cell Slide" r:id="rId11" imgW="360" imgH="360" progId="">
                  <p:embed/>
                  <p:pic>
                    <p:nvPicPr>
                      <p:cNvPr id="0" name="Picture 2"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 name="Picture 13" descr="5.png"/>
          <p:cNvPicPr>
            <a:picLocks noChangeAspect="1"/>
          </p:cNvPicPr>
          <p:nvPr userDrawn="1">
            <p:custDataLst>
              <p:tags r:id="rId3"/>
            </p:custDataLst>
          </p:nvPr>
        </p:nvPicPr>
        <p:blipFill>
          <a:blip r:embed="rId13" cstate="print"/>
          <a:stretch>
            <a:fillRect/>
          </a:stretch>
        </p:blipFill>
        <p:spPr>
          <a:xfrm>
            <a:off x="4596760" y="1524441"/>
            <a:ext cx="4547240" cy="5333559"/>
          </a:xfrm>
          <a:prstGeom prst="rect">
            <a:avLst/>
          </a:prstGeom>
        </p:spPr>
      </p:pic>
      <p:sp>
        <p:nvSpPr>
          <p:cNvPr id="2" name="Title 1"/>
          <p:cNvSpPr>
            <a:spLocks noGrp="1"/>
          </p:cNvSpPr>
          <p:nvPr>
            <p:ph type="title"/>
            <p:custDataLst>
              <p:tags r:id="rId4"/>
            </p:custDataLst>
          </p:nvPr>
        </p:nvSpPr>
        <p:spPr>
          <a:xfrm>
            <a:off x="722435" y="977901"/>
            <a:ext cx="4649665" cy="1362075"/>
          </a:xfrm>
        </p:spPr>
        <p:txBody>
          <a:bodyPr anchor="b">
            <a:noAutofit/>
          </a:bodyPr>
          <a:lstStyle>
            <a:lvl1pPr algn="l">
              <a:defRPr sz="3600" b="0" cap="all" baseline="0"/>
            </a:lvl1pPr>
          </a:lstStyle>
          <a:p>
            <a:r>
              <a:rPr lang="en-US" dirty="0" smtClean="0"/>
              <a:t>Click to edit Master title style</a:t>
            </a:r>
            <a:endParaRPr lang="fr-FR" dirty="0"/>
          </a:p>
        </p:txBody>
      </p:sp>
      <p:sp>
        <p:nvSpPr>
          <p:cNvPr id="3" name="Text Placeholder 2"/>
          <p:cNvSpPr>
            <a:spLocks noGrp="1"/>
          </p:cNvSpPr>
          <p:nvPr>
            <p:ph type="body" idx="1"/>
            <p:custDataLst>
              <p:tags r:id="rId5"/>
            </p:custDataLst>
          </p:nvPr>
        </p:nvSpPr>
        <p:spPr>
          <a:xfrm>
            <a:off x="722436" y="2347913"/>
            <a:ext cx="4649665" cy="1855787"/>
          </a:xfrm>
        </p:spPr>
        <p:txBody>
          <a:bodyPr anchor="t">
            <a:noAutofit/>
          </a:bodyPr>
          <a:lstStyle>
            <a:lvl1pPr marL="0" indent="0">
              <a:buNone/>
              <a:defRPr sz="2600" b="0" cap="all"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9" name="Picture 8" descr="Logo-Ligaris.png"/>
          <p:cNvPicPr>
            <a:picLocks noChangeAspect="1"/>
          </p:cNvPicPr>
          <p:nvPr userDrawn="1">
            <p:custDataLst>
              <p:tags r:id="rId6"/>
            </p:custDataLst>
          </p:nvPr>
        </p:nvPicPr>
        <p:blipFill>
          <a:blip r:embed="rId14" cstate="print"/>
          <a:stretch>
            <a:fillRect/>
          </a:stretch>
        </p:blipFill>
        <p:spPr>
          <a:xfrm>
            <a:off x="457200" y="6418933"/>
            <a:ext cx="997577" cy="330482"/>
          </a:xfrm>
          <a:prstGeom prst="rect">
            <a:avLst/>
          </a:prstGeom>
        </p:spPr>
      </p:pic>
      <p:sp>
        <p:nvSpPr>
          <p:cNvPr id="10" name="TextBox 9"/>
          <p:cNvSpPr txBox="1"/>
          <p:nvPr userDrawn="1">
            <p:custDataLst>
              <p:tags r:id="rId7"/>
            </p:custDataLst>
          </p:nvPr>
        </p:nvSpPr>
        <p:spPr>
          <a:xfrm>
            <a:off x="1915885" y="6522619"/>
            <a:ext cx="1344920" cy="123111"/>
          </a:xfrm>
          <a:prstGeom prst="rect">
            <a:avLst/>
          </a:prstGeom>
          <a:noFill/>
        </p:spPr>
        <p:txBody>
          <a:bodyPr wrap="none" lIns="0" tIns="0" rIns="0" bIns="0" rtlCol="0">
            <a:spAutoFit/>
          </a:bodyPr>
          <a:lstStyle/>
          <a:p>
            <a:pPr algn="l"/>
            <a:r>
              <a:rPr lang="fr-FR" sz="800" dirty="0" smtClean="0"/>
              <a:t>TITRE DE LA PRÉSENTATION</a:t>
            </a:r>
            <a:endParaRPr lang="fr-FR" sz="800" dirty="0"/>
          </a:p>
        </p:txBody>
      </p:sp>
      <p:cxnSp>
        <p:nvCxnSpPr>
          <p:cNvPr id="8" name="Straight Connector 7"/>
          <p:cNvCxnSpPr/>
          <p:nvPr userDrawn="1">
            <p:custDataLst>
              <p:tags r:id="rId8"/>
            </p:custDataLst>
          </p:nvPr>
        </p:nvCxnSpPr>
        <p:spPr>
          <a:xfrm>
            <a:off x="457200" y="6286500"/>
            <a:ext cx="8229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custDataLst>
              <p:tags r:id="rId9"/>
            </p:custDataLst>
          </p:nvPr>
        </p:nvSpPr>
        <p:spPr>
          <a:xfrm>
            <a:off x="8486236" y="6522619"/>
            <a:ext cx="137858" cy="123111"/>
          </a:xfrm>
          <a:prstGeom prst="rect">
            <a:avLst/>
          </a:prstGeom>
          <a:noFill/>
        </p:spPr>
        <p:txBody>
          <a:bodyPr wrap="none" lIns="0" tIns="0" rIns="0" bIns="0" rtlCol="0">
            <a:spAutoFit/>
          </a:bodyPr>
          <a:lstStyle/>
          <a:p>
            <a:pPr algn="l"/>
            <a:fld id="{6A895693-0027-4F28-9367-92E39A51F51C}" type="slidenum">
              <a:rPr lang="fr-FR" sz="800" b="1" smtClean="0">
                <a:latin typeface="Helvetica-Light" pitchFamily="34" charset="0"/>
              </a:rPr>
              <a:pPr algn="l"/>
              <a:t>‹N°›</a:t>
            </a:fld>
            <a:endParaRPr lang="fr-FR" sz="800" b="1" dirty="0">
              <a:latin typeface="Helvetica-Light" pitchFamily="34" charset="0"/>
            </a:endParaRPr>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928520"/>
          </a:xfrm>
          <a:prstGeom prst="rect">
            <a:avLst/>
          </a:prstGeom>
        </p:spPr>
        <p:txBody>
          <a:bodyPr vert="horz" lIns="91440" tIns="45720" rIns="91440" bIns="45720" rtlCol="0" anchor="b">
            <a:noAutofit/>
          </a:bodyPr>
          <a:lstStyle/>
          <a:p>
            <a:r>
              <a:rPr lang="en-US" dirty="0" smtClean="0"/>
              <a:t>Click to edit Master title style</a:t>
            </a:r>
            <a:endParaRPr lang="fr-FR"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
        <p:nvSpPr>
          <p:cNvPr id="11" name="TextBox 10"/>
          <p:cNvSpPr txBox="1"/>
          <p:nvPr/>
        </p:nvSpPr>
        <p:spPr>
          <a:xfrm>
            <a:off x="8486236" y="6522619"/>
            <a:ext cx="137858" cy="123111"/>
          </a:xfrm>
          <a:prstGeom prst="rect">
            <a:avLst/>
          </a:prstGeom>
          <a:noFill/>
        </p:spPr>
        <p:txBody>
          <a:bodyPr wrap="none" lIns="0" tIns="0" rIns="0" bIns="0" rtlCol="0">
            <a:spAutoFit/>
          </a:bodyPr>
          <a:lstStyle/>
          <a:p>
            <a:pPr algn="l"/>
            <a:fld id="{6A895693-0027-4F28-9367-92E39A51F51C}" type="slidenum">
              <a:rPr lang="fr-FR" sz="800" b="1" smtClean="0">
                <a:latin typeface="Helvetica-Light" pitchFamily="34" charset="0"/>
              </a:rPr>
              <a:pPr algn="l"/>
              <a:t>‹N°›</a:t>
            </a:fld>
            <a:endParaRPr lang="fr-FR" sz="800" b="1" dirty="0">
              <a:latin typeface="Helvetica-Light" pitchFamily="34" charset="0"/>
            </a:endParaRPr>
          </a:p>
        </p:txBody>
      </p:sp>
      <p:cxnSp>
        <p:nvCxnSpPr>
          <p:cNvPr id="19" name="Straight Connector 18"/>
          <p:cNvCxnSpPr/>
          <p:nvPr userDrawn="1"/>
        </p:nvCxnSpPr>
        <p:spPr>
          <a:xfrm>
            <a:off x="457200" y="6286500"/>
            <a:ext cx="8229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Picture 19" descr="Logo-Ligaris.png"/>
          <p:cNvPicPr>
            <a:picLocks noChangeAspect="1"/>
          </p:cNvPicPr>
          <p:nvPr userDrawn="1">
            <p:custDataLst>
              <p:tags r:id="rId16"/>
            </p:custDataLst>
          </p:nvPr>
        </p:nvPicPr>
        <p:blipFill>
          <a:blip r:embed="rId17" cstate="print"/>
          <a:stretch>
            <a:fillRect/>
          </a:stretch>
        </p:blipFill>
        <p:spPr>
          <a:xfrm>
            <a:off x="457200" y="6418933"/>
            <a:ext cx="997577" cy="330482"/>
          </a:xfrm>
          <a:prstGeom prst="rect">
            <a:avLst/>
          </a:prstGeom>
        </p:spPr>
      </p:pic>
      <p:sp>
        <p:nvSpPr>
          <p:cNvPr id="22" name="TextBox 21"/>
          <p:cNvSpPr txBox="1"/>
          <p:nvPr userDrawn="1"/>
        </p:nvSpPr>
        <p:spPr>
          <a:xfrm>
            <a:off x="7330812" y="6522619"/>
            <a:ext cx="932948" cy="123111"/>
          </a:xfrm>
          <a:prstGeom prst="rect">
            <a:avLst/>
          </a:prstGeom>
          <a:noFill/>
        </p:spPr>
        <p:txBody>
          <a:bodyPr wrap="none" lIns="0" tIns="0" rIns="0" bIns="0" rtlCol="0">
            <a:spAutoFit/>
          </a:bodyPr>
          <a:lstStyle/>
          <a:p>
            <a:pPr algn="r"/>
            <a:r>
              <a:rPr lang="fr-FR" sz="800" dirty="0" smtClean="0"/>
              <a:t>CAMPUS</a:t>
            </a:r>
            <a:r>
              <a:rPr lang="fr-FR" sz="800" baseline="0" dirty="0" smtClean="0"/>
              <a:t> C3D 2013</a:t>
            </a:r>
            <a:endParaRPr lang="fr-FR" sz="800" dirty="0"/>
          </a:p>
        </p:txBody>
      </p:sp>
      <p:cxnSp>
        <p:nvCxnSpPr>
          <p:cNvPr id="23" name="Straight Connector 22"/>
          <p:cNvCxnSpPr/>
          <p:nvPr userDrawn="1"/>
        </p:nvCxnSpPr>
        <p:spPr>
          <a:xfrm>
            <a:off x="457200" y="1249279"/>
            <a:ext cx="8229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928" r:id="rId1"/>
    <p:sldLayoutId id="2147483943" r:id="rId2"/>
    <p:sldLayoutId id="2147483930" r:id="rId3"/>
    <p:sldLayoutId id="2147483929" r:id="rId4"/>
    <p:sldLayoutId id="2147483935" r:id="rId5"/>
    <p:sldLayoutId id="2147483939" r:id="rId6"/>
    <p:sldLayoutId id="2147483936" r:id="rId7"/>
    <p:sldLayoutId id="2147483940" r:id="rId8"/>
    <p:sldLayoutId id="2147483937" r:id="rId9"/>
    <p:sldLayoutId id="2147483941" r:id="rId10"/>
    <p:sldLayoutId id="2147483938" r:id="rId11"/>
    <p:sldLayoutId id="2147483942" r:id="rId12"/>
    <p:sldLayoutId id="2147483933" r:id="rId13"/>
    <p:sldLayoutId id="2147483934" r:id="rId14"/>
  </p:sldLayoutIdLst>
  <p:transition>
    <p:fade/>
  </p:transition>
  <p:timing>
    <p:tnLst>
      <p:par>
        <p:cTn id="1" dur="indefinite" restart="never" nodeType="tmRoot"/>
      </p:par>
    </p:tnLst>
  </p:timing>
  <p:txStyles>
    <p:titleStyle>
      <a:lvl1pPr algn="l" defTabSz="914400" rtl="0" eaLnBrk="1" latinLnBrk="0" hangingPunct="1">
        <a:spcBef>
          <a:spcPct val="0"/>
        </a:spcBef>
        <a:buNone/>
        <a:defRPr sz="2400" kern="1200" cap="all" baseline="0">
          <a:solidFill>
            <a:schemeClr val="tx1"/>
          </a:solidFill>
          <a:latin typeface="+mj-lt"/>
          <a:ea typeface="+mj-ea"/>
          <a:cs typeface="+mj-cs"/>
        </a:defRPr>
      </a:lvl1pPr>
    </p:titleStyle>
    <p:bodyStyle>
      <a:lvl1pPr marL="265113" indent="-265113" algn="l" defTabSz="914400" rtl="0" eaLnBrk="1" latinLnBrk="0" hangingPunct="1">
        <a:spcBef>
          <a:spcPts val="0"/>
        </a:spcBef>
        <a:buClr>
          <a:schemeClr val="tx1">
            <a:lumMod val="75000"/>
            <a:lumOff val="25000"/>
          </a:schemeClr>
        </a:buClr>
        <a:buFont typeface="Webdings" pitchFamily="18" charset="2"/>
        <a:buChar char="="/>
        <a:defRPr sz="1600" b="1" kern="1200">
          <a:solidFill>
            <a:schemeClr val="tx1"/>
          </a:solidFill>
          <a:latin typeface="+mn-lt"/>
          <a:ea typeface="+mn-ea"/>
          <a:cs typeface="+mn-cs"/>
        </a:defRPr>
      </a:lvl1pPr>
      <a:lvl2pPr marL="714375" indent="-257175" algn="l" defTabSz="914400" rtl="0" eaLnBrk="1" latinLnBrk="0" hangingPunct="1">
        <a:spcBef>
          <a:spcPts val="0"/>
        </a:spcBef>
        <a:buClr>
          <a:schemeClr val="tx2"/>
        </a:buClr>
        <a:buFont typeface="Wingdings 2" pitchFamily="18" charset="2"/>
        <a:buChar char=""/>
        <a:defRPr sz="1600" kern="1200">
          <a:solidFill>
            <a:schemeClr val="tx1"/>
          </a:solidFill>
          <a:latin typeface="+mj-lt"/>
          <a:ea typeface="+mn-ea"/>
          <a:cs typeface="+mn-cs"/>
        </a:defRPr>
      </a:lvl2pPr>
      <a:lvl3pPr marL="1163638" indent="-249238" algn="l" defTabSz="914400" rtl="0" eaLnBrk="1" latinLnBrk="0" hangingPunct="1">
        <a:spcBef>
          <a:spcPts val="0"/>
        </a:spcBef>
        <a:buClr>
          <a:schemeClr val="bg1">
            <a:lumMod val="75000"/>
          </a:schemeClr>
        </a:buClr>
        <a:buFont typeface="Arial" pitchFamily="34" charset="0"/>
        <a:buChar char="•"/>
        <a:defRPr sz="1600" kern="1200">
          <a:solidFill>
            <a:schemeClr val="tx1"/>
          </a:solidFill>
          <a:latin typeface="+mj-lt"/>
          <a:ea typeface="+mn-ea"/>
          <a:cs typeface="+mn-cs"/>
        </a:defRPr>
      </a:lvl3pPr>
      <a:lvl4pPr marL="1600200" indent="-228600" algn="l" defTabSz="914400" rtl="0" eaLnBrk="1" latinLnBrk="0" hangingPunct="1">
        <a:spcBef>
          <a:spcPts val="0"/>
        </a:spcBef>
        <a:buClr>
          <a:schemeClr val="bg1">
            <a:lumMod val="75000"/>
          </a:schemeClr>
        </a:buClr>
        <a:buFont typeface="Arial" pitchFamily="34" charset="0"/>
        <a:buChar char="–"/>
        <a:defRPr sz="1600" kern="1200">
          <a:solidFill>
            <a:schemeClr val="tx1"/>
          </a:solidFill>
          <a:latin typeface="+mj-lt"/>
          <a:ea typeface="+mn-ea"/>
          <a:cs typeface="+mn-cs"/>
        </a:defRPr>
      </a:lvl4pPr>
      <a:lvl5pPr marL="2057400" indent="-228600" algn="l" defTabSz="914400" rtl="0" eaLnBrk="1" latinLnBrk="0" hangingPunct="1">
        <a:spcBef>
          <a:spcPts val="0"/>
        </a:spcBef>
        <a:buClr>
          <a:schemeClr val="bg1">
            <a:lumMod val="75000"/>
          </a:schemeClr>
        </a:buClr>
        <a:buFont typeface="Arial" pitchFamily="34" charset="0"/>
        <a:buChar char="–"/>
        <a:defRPr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1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1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1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1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1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1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1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19.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12" Type="http://schemas.openxmlformats.org/officeDocument/2006/relationships/image" Target="../media/image10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9.jpeg"/><Relationship Id="rId11" Type="http://schemas.openxmlformats.org/officeDocument/2006/relationships/image" Target="../media/image104.jpeg"/><Relationship Id="rId5" Type="http://schemas.openxmlformats.org/officeDocument/2006/relationships/image" Target="../media/image98.jpe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jpeg"/><Relationship Id="rId12" Type="http://schemas.openxmlformats.org/officeDocument/2006/relationships/image" Target="../media/image11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9.jpeg"/><Relationship Id="rId11" Type="http://schemas.openxmlformats.org/officeDocument/2006/relationships/image" Target="../media/image114.jpeg"/><Relationship Id="rId5" Type="http://schemas.openxmlformats.org/officeDocument/2006/relationships/image" Target="../media/image108.jpeg"/><Relationship Id="rId10" Type="http://schemas.openxmlformats.org/officeDocument/2006/relationships/image" Target="../media/image113.jpeg"/><Relationship Id="rId4" Type="http://schemas.openxmlformats.org/officeDocument/2006/relationships/image" Target="../media/image107.jpeg"/><Relationship Id="rId9" Type="http://schemas.openxmlformats.org/officeDocument/2006/relationships/image" Target="../media/image112.jpeg"/></Relationships>
</file>

<file path=ppt/slides/_rels/slide21.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 Id="rId9" Type="http://schemas.openxmlformats.org/officeDocument/2006/relationships/image" Target="../media/image122.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18" Type="http://schemas.openxmlformats.org/officeDocument/2006/relationships/image" Target="../media/image46.jpeg"/><Relationship Id="rId26" Type="http://schemas.openxmlformats.org/officeDocument/2006/relationships/image" Target="../media/image54.jpeg"/><Relationship Id="rId3" Type="http://schemas.openxmlformats.org/officeDocument/2006/relationships/image" Target="../media/image31.jpeg"/><Relationship Id="rId21" Type="http://schemas.openxmlformats.org/officeDocument/2006/relationships/image" Target="../media/image49.jpeg"/><Relationship Id="rId34" Type="http://schemas.openxmlformats.org/officeDocument/2006/relationships/image" Target="../media/image62.jpeg"/><Relationship Id="rId7" Type="http://schemas.openxmlformats.org/officeDocument/2006/relationships/image" Target="../media/image35.jpeg"/><Relationship Id="rId12" Type="http://schemas.openxmlformats.org/officeDocument/2006/relationships/image" Target="../media/image40.jpeg"/><Relationship Id="rId17" Type="http://schemas.openxmlformats.org/officeDocument/2006/relationships/image" Target="../media/image45.jpeg"/><Relationship Id="rId25" Type="http://schemas.openxmlformats.org/officeDocument/2006/relationships/image" Target="../media/image53.jpeg"/><Relationship Id="rId33" Type="http://schemas.openxmlformats.org/officeDocument/2006/relationships/image" Target="../media/image61.jpeg"/><Relationship Id="rId2" Type="http://schemas.openxmlformats.org/officeDocument/2006/relationships/notesSlide" Target="../notesSlides/notesSlide6.xml"/><Relationship Id="rId16" Type="http://schemas.openxmlformats.org/officeDocument/2006/relationships/image" Target="../media/image44.jpeg"/><Relationship Id="rId20" Type="http://schemas.openxmlformats.org/officeDocument/2006/relationships/image" Target="../media/image48.jpeg"/><Relationship Id="rId29"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jpeg"/><Relationship Id="rId24" Type="http://schemas.openxmlformats.org/officeDocument/2006/relationships/image" Target="../media/image52.jpeg"/><Relationship Id="rId32" Type="http://schemas.openxmlformats.org/officeDocument/2006/relationships/image" Target="../media/image60.jpeg"/><Relationship Id="rId5" Type="http://schemas.openxmlformats.org/officeDocument/2006/relationships/image" Target="../media/image33.jpeg"/><Relationship Id="rId15" Type="http://schemas.openxmlformats.org/officeDocument/2006/relationships/image" Target="../media/image43.jpeg"/><Relationship Id="rId23" Type="http://schemas.openxmlformats.org/officeDocument/2006/relationships/image" Target="../media/image51.jpeg"/><Relationship Id="rId28" Type="http://schemas.openxmlformats.org/officeDocument/2006/relationships/image" Target="../media/image56.jpeg"/><Relationship Id="rId10" Type="http://schemas.openxmlformats.org/officeDocument/2006/relationships/image" Target="../media/image38.jpeg"/><Relationship Id="rId19" Type="http://schemas.openxmlformats.org/officeDocument/2006/relationships/image" Target="../media/image47.jpeg"/><Relationship Id="rId31" Type="http://schemas.openxmlformats.org/officeDocument/2006/relationships/image" Target="../media/image59.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42.jpeg"/><Relationship Id="rId22" Type="http://schemas.openxmlformats.org/officeDocument/2006/relationships/image" Target="../media/image50.jpeg"/><Relationship Id="rId27" Type="http://schemas.openxmlformats.org/officeDocument/2006/relationships/image" Target="../media/image55.jpeg"/><Relationship Id="rId30" Type="http://schemas.openxmlformats.org/officeDocument/2006/relationships/image" Target="../media/image58.jpeg"/></Relationships>
</file>

<file path=ppt/slides/_rels/slide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84917" y="1876902"/>
            <a:ext cx="5430871" cy="796640"/>
          </a:xfrm>
        </p:spPr>
        <p:txBody>
          <a:bodyPr/>
          <a:lstStyle/>
          <a:p>
            <a:r>
              <a:rPr lang="fr-FR" b="1" dirty="0" smtClean="0">
                <a:solidFill>
                  <a:srgbClr val="007CC9"/>
                </a:solidFill>
                <a:latin typeface="Calibri" pitchFamily="34" charset="0"/>
              </a:rPr>
              <a:t>Retour en images sur …</a:t>
            </a:r>
            <a:endParaRPr lang="fr-FR" b="1" i="1" dirty="0">
              <a:solidFill>
                <a:srgbClr val="007CC9"/>
              </a:solidFill>
              <a:latin typeface="Calibri" pitchFamily="34" charset="0"/>
            </a:endParaRPr>
          </a:p>
        </p:txBody>
      </p:sp>
      <p:sp>
        <p:nvSpPr>
          <p:cNvPr id="5" name="Subtitle 4"/>
          <p:cNvSpPr>
            <a:spLocks noGrp="1"/>
          </p:cNvSpPr>
          <p:nvPr>
            <p:ph type="subTitle" idx="1"/>
          </p:nvPr>
        </p:nvSpPr>
        <p:spPr>
          <a:xfrm>
            <a:off x="524758" y="2885697"/>
            <a:ext cx="5032894" cy="2946325"/>
          </a:xfrm>
        </p:spPr>
        <p:txBody>
          <a:bodyPr/>
          <a:lstStyle/>
          <a:p>
            <a:pPr>
              <a:lnSpc>
                <a:spcPct val="90000"/>
              </a:lnSpc>
            </a:pPr>
            <a:r>
              <a:rPr lang="fr-FR" sz="2800" b="1" dirty="0" smtClean="0">
                <a:solidFill>
                  <a:schemeClr val="tx1"/>
                </a:solidFill>
                <a:latin typeface="Calibri" pitchFamily="34" charset="0"/>
              </a:rPr>
              <a:t>… le </a:t>
            </a:r>
            <a:r>
              <a:rPr lang="fr-FR" sz="2800" b="1" dirty="0" smtClean="0">
                <a:solidFill>
                  <a:srgbClr val="E8008A"/>
                </a:solidFill>
                <a:latin typeface="Calibri" pitchFamily="34" charset="0"/>
              </a:rPr>
              <a:t>CAMPUS ANNUEL </a:t>
            </a:r>
          </a:p>
          <a:p>
            <a:pPr>
              <a:lnSpc>
                <a:spcPct val="90000"/>
              </a:lnSpc>
            </a:pPr>
            <a:r>
              <a:rPr lang="fr-FR" sz="2800" b="1" dirty="0" smtClean="0">
                <a:solidFill>
                  <a:schemeClr val="tx1"/>
                </a:solidFill>
                <a:latin typeface="Calibri" pitchFamily="34" charset="0"/>
              </a:rPr>
              <a:t>du </a:t>
            </a:r>
            <a:r>
              <a:rPr lang="fr-FR" sz="2800" b="1" dirty="0" smtClean="0">
                <a:solidFill>
                  <a:schemeClr val="tx1">
                    <a:lumMod val="85000"/>
                    <a:lumOff val="15000"/>
                  </a:schemeClr>
                </a:solidFill>
                <a:latin typeface="Calibri" pitchFamily="34" charset="0"/>
              </a:rPr>
              <a:t>Collège des Directeurs </a:t>
            </a:r>
          </a:p>
          <a:p>
            <a:pPr>
              <a:lnSpc>
                <a:spcPct val="90000"/>
              </a:lnSpc>
            </a:pPr>
            <a:r>
              <a:rPr lang="fr-FR" sz="2800" b="1" dirty="0" smtClean="0">
                <a:solidFill>
                  <a:schemeClr val="tx1">
                    <a:lumMod val="85000"/>
                    <a:lumOff val="15000"/>
                  </a:schemeClr>
                </a:solidFill>
                <a:latin typeface="Calibri" pitchFamily="34" charset="0"/>
              </a:rPr>
              <a:t>du Développement Durable</a:t>
            </a:r>
          </a:p>
          <a:p>
            <a:pPr>
              <a:lnSpc>
                <a:spcPct val="90000"/>
              </a:lnSpc>
            </a:pPr>
            <a:endParaRPr lang="fr-FR" sz="2800" b="1" dirty="0">
              <a:solidFill>
                <a:schemeClr val="tx1">
                  <a:lumMod val="85000"/>
                  <a:lumOff val="15000"/>
                </a:schemeClr>
              </a:solidFill>
              <a:latin typeface="Calibri" pitchFamily="34" charset="0"/>
            </a:endParaRPr>
          </a:p>
          <a:p>
            <a:pPr>
              <a:lnSpc>
                <a:spcPct val="90000"/>
              </a:lnSpc>
            </a:pPr>
            <a:endParaRPr lang="fr-FR" sz="2800" b="1" dirty="0" smtClean="0">
              <a:solidFill>
                <a:schemeClr val="tx1">
                  <a:lumMod val="85000"/>
                  <a:lumOff val="15000"/>
                </a:schemeClr>
              </a:solidFill>
              <a:latin typeface="Calibri" pitchFamily="34" charset="0"/>
            </a:endParaRPr>
          </a:p>
          <a:p>
            <a:pPr>
              <a:lnSpc>
                <a:spcPct val="90000"/>
              </a:lnSpc>
            </a:pPr>
            <a:endParaRPr lang="fr-FR" sz="2800" b="1" dirty="0">
              <a:solidFill>
                <a:schemeClr val="tx1">
                  <a:lumMod val="85000"/>
                  <a:lumOff val="15000"/>
                </a:schemeClr>
              </a:solidFill>
              <a:latin typeface="Calibri" pitchFamily="34" charset="0"/>
            </a:endParaRPr>
          </a:p>
          <a:p>
            <a:pPr>
              <a:lnSpc>
                <a:spcPct val="90000"/>
              </a:lnSpc>
            </a:pPr>
            <a:r>
              <a:rPr lang="fr-FR" sz="2000" b="1" dirty="0" smtClean="0">
                <a:solidFill>
                  <a:schemeClr val="tx1"/>
                </a:solidFill>
                <a:latin typeface="Calibri" pitchFamily="34" charset="0"/>
              </a:rPr>
              <a:t>2 </a:t>
            </a:r>
            <a:r>
              <a:rPr lang="fr-FR" sz="2000" b="1" dirty="0">
                <a:solidFill>
                  <a:schemeClr val="tx1"/>
                </a:solidFill>
                <a:latin typeface="Calibri" pitchFamily="34" charset="0"/>
              </a:rPr>
              <a:t>juillet </a:t>
            </a:r>
            <a:r>
              <a:rPr lang="fr-FR" sz="2000" b="1" dirty="0" smtClean="0">
                <a:solidFill>
                  <a:schemeClr val="tx1"/>
                </a:solidFill>
                <a:latin typeface="Calibri" pitchFamily="34" charset="0"/>
              </a:rPr>
              <a:t>2013 - Paris</a:t>
            </a:r>
            <a:endParaRPr lang="fr-FR" sz="2000" b="1" dirty="0">
              <a:solidFill>
                <a:schemeClr val="tx1"/>
              </a:solidFill>
              <a:latin typeface="Calibri" pitchFamily="34" charset="0"/>
            </a:endParaRPr>
          </a:p>
          <a:p>
            <a:pPr>
              <a:lnSpc>
                <a:spcPct val="90000"/>
              </a:lnSpc>
            </a:pPr>
            <a:endParaRPr lang="fr-FR" sz="2800" b="1" dirty="0" smtClean="0">
              <a:solidFill>
                <a:schemeClr val="tx1">
                  <a:lumMod val="85000"/>
                  <a:lumOff val="15000"/>
                </a:schemeClr>
              </a:solidFill>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e 17"/>
          <p:cNvGrpSpPr/>
          <p:nvPr/>
        </p:nvGrpSpPr>
        <p:grpSpPr>
          <a:xfrm>
            <a:off x="4216398" y="1414587"/>
            <a:ext cx="1282035" cy="1821910"/>
            <a:chOff x="4216398" y="1414587"/>
            <a:chExt cx="1282035" cy="1821910"/>
          </a:xfrm>
        </p:grpSpPr>
        <p:pic>
          <p:nvPicPr>
            <p:cNvPr id="20" name="Image 19" descr="_42A1736.jpg"/>
            <p:cNvPicPr>
              <a:picLocks noChangeAspect="1"/>
            </p:cNvPicPr>
            <p:nvPr/>
          </p:nvPicPr>
          <p:blipFill>
            <a:blip r:embed="rId3"/>
            <a:srcRect l="22377" t="41978" r="61160" b="22835"/>
            <a:stretch>
              <a:fillRect/>
            </a:stretch>
          </p:blipFill>
          <p:spPr>
            <a:xfrm>
              <a:off x="4223106" y="1419728"/>
              <a:ext cx="1275327" cy="1816769"/>
            </a:xfrm>
            <a:prstGeom prst="rect">
              <a:avLst/>
            </a:prstGeom>
          </p:spPr>
        </p:pic>
        <p:sp>
          <p:nvSpPr>
            <p:cNvPr id="14" name="Triangle rectangle 13"/>
            <p:cNvSpPr/>
            <p:nvPr/>
          </p:nvSpPr>
          <p:spPr>
            <a:xfrm rot="5400000">
              <a:off x="4222261" y="1408724"/>
              <a:ext cx="261813" cy="27353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sp>
        <p:nvSpPr>
          <p:cNvPr id="2" name="Title 1"/>
          <p:cNvSpPr>
            <a:spLocks noGrp="1"/>
          </p:cNvSpPr>
          <p:nvPr>
            <p:ph type="title"/>
          </p:nvPr>
        </p:nvSpPr>
        <p:spPr>
          <a:xfrm>
            <a:off x="300789" y="274638"/>
            <a:ext cx="8494295" cy="928520"/>
          </a:xfrm>
        </p:spPr>
        <p:txBody>
          <a:bodyPr/>
          <a:lstStyle/>
          <a:p>
            <a:pPr>
              <a:tabLst>
                <a:tab pos="2244725" algn="l"/>
              </a:tabLst>
            </a:pPr>
            <a:r>
              <a:rPr lang="fr-FR" b="1" dirty="0" smtClean="0"/>
              <a:t>Séquence </a:t>
            </a:r>
            <a:r>
              <a:rPr lang="fr-FR" b="1" dirty="0" smtClean="0"/>
              <a:t>2 : LA TRANSITION DES Modèles </a:t>
            </a:r>
            <a:r>
              <a:rPr lang="fr-FR" b="1" dirty="0" smtClean="0"/>
              <a:t>	économiques</a:t>
            </a:r>
            <a:endParaRPr lang="fr-FR"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sp>
        <p:nvSpPr>
          <p:cNvPr id="15" name="Rectangle à coins arrondis 14"/>
          <p:cNvSpPr/>
          <p:nvPr/>
        </p:nvSpPr>
        <p:spPr>
          <a:xfrm>
            <a:off x="4150894" y="1323469"/>
            <a:ext cx="4702650" cy="2269586"/>
          </a:xfrm>
          <a:prstGeom prst="roundRect">
            <a:avLst/>
          </a:prstGeom>
          <a:noFill/>
          <a:ln w="38100">
            <a:solidFill>
              <a:srgbClr val="AAC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10" name="ZoneTexte 9"/>
          <p:cNvSpPr txBox="1"/>
          <p:nvPr/>
        </p:nvSpPr>
        <p:spPr>
          <a:xfrm>
            <a:off x="5454127" y="1132616"/>
            <a:ext cx="3399417" cy="2893100"/>
          </a:xfrm>
          <a:prstGeom prst="rect">
            <a:avLst/>
          </a:prstGeom>
          <a:noFill/>
        </p:spPr>
        <p:txBody>
          <a:bodyPr wrap="square" rtlCol="0">
            <a:spAutoFit/>
          </a:bodyPr>
          <a:lstStyle/>
          <a:p>
            <a:endParaRPr lang="fr-FR" sz="1400" dirty="0" smtClean="0"/>
          </a:p>
          <a:p>
            <a:r>
              <a:rPr lang="fr-FR" sz="1400" b="1" dirty="0" smtClean="0"/>
              <a:t>Elise THETARD-HENRY,  </a:t>
            </a:r>
          </a:p>
          <a:p>
            <a:r>
              <a:rPr lang="fr-FR" sz="1400" b="1" dirty="0" err="1" smtClean="0"/>
              <a:t>Paprec</a:t>
            </a:r>
            <a:r>
              <a:rPr lang="fr-FR" sz="1400" b="1" dirty="0" smtClean="0"/>
              <a:t> Group</a:t>
            </a:r>
            <a:r>
              <a:rPr lang="fr-FR" sz="1400" b="1" dirty="0" smtClean="0"/>
              <a:t>, membre C3D</a:t>
            </a:r>
          </a:p>
          <a:p>
            <a:r>
              <a:rPr lang="fr-FR" sz="1400" dirty="0" smtClean="0"/>
              <a:t>« Le recyclage des déchets est aujourd’hui motivé par des considérations économiques et géopolitiques. Avec les pénuries grandissantes de matières premières et les tensions sur les cours, les déchets devient une ressource stratégique pour un pays.  »</a:t>
            </a:r>
          </a:p>
          <a:p>
            <a:endParaRPr lang="fr-FR" sz="1400" dirty="0" smtClean="0"/>
          </a:p>
          <a:p>
            <a:endParaRPr lang="fr-FR" sz="1400" dirty="0"/>
          </a:p>
        </p:txBody>
      </p:sp>
      <p:grpSp>
        <p:nvGrpSpPr>
          <p:cNvPr id="17" name="Groupe 16"/>
          <p:cNvGrpSpPr/>
          <p:nvPr/>
        </p:nvGrpSpPr>
        <p:grpSpPr>
          <a:xfrm>
            <a:off x="312812" y="1142973"/>
            <a:ext cx="3758445" cy="3060563"/>
            <a:chOff x="288748" y="1443759"/>
            <a:chExt cx="3758445" cy="3060563"/>
          </a:xfrm>
        </p:grpSpPr>
        <p:sp>
          <p:nvSpPr>
            <p:cNvPr id="8" name="ZoneTexte 7"/>
            <p:cNvSpPr txBox="1"/>
            <p:nvPr/>
          </p:nvSpPr>
          <p:spPr>
            <a:xfrm>
              <a:off x="1728536" y="1443759"/>
              <a:ext cx="2318657" cy="2462213"/>
            </a:xfrm>
            <a:prstGeom prst="rect">
              <a:avLst/>
            </a:prstGeom>
            <a:noFill/>
          </p:spPr>
          <p:txBody>
            <a:bodyPr wrap="square" rtlCol="0">
              <a:spAutoFit/>
            </a:bodyPr>
            <a:lstStyle/>
            <a:p>
              <a:endParaRPr lang="fr-FR" sz="1400" dirty="0" smtClean="0"/>
            </a:p>
            <a:p>
              <a:pPr lvl="0"/>
              <a:r>
                <a:rPr lang="fr-FR" sz="1400" b="1" dirty="0" smtClean="0"/>
                <a:t>Fabrice BONNIFET, </a:t>
              </a:r>
            </a:p>
            <a:p>
              <a:pPr lvl="0"/>
              <a:r>
                <a:rPr lang="fr-FR" sz="1400" b="1" dirty="0" smtClean="0"/>
                <a:t>Groupe Bouygues,</a:t>
              </a:r>
            </a:p>
            <a:p>
              <a:pPr lvl="0"/>
              <a:r>
                <a:rPr lang="fr-FR" sz="1400" b="1" dirty="0" err="1" smtClean="0"/>
                <a:t>Vice-Président</a:t>
              </a:r>
              <a:r>
                <a:rPr lang="fr-FR" sz="1400" b="1" dirty="0" smtClean="0"/>
                <a:t> du C3D</a:t>
              </a:r>
            </a:p>
            <a:p>
              <a:r>
                <a:rPr lang="fr-FR" sz="1400" dirty="0" smtClean="0"/>
                <a:t>« Nous devons changer de modèle économique car il n’y a pas d’autre solution. Il faudra miser sur un effet d’entraînement, en montrant des exemples réussis de conversion. »</a:t>
              </a:r>
            </a:p>
          </p:txBody>
        </p:sp>
        <p:sp>
          <p:nvSpPr>
            <p:cNvPr id="13" name="ZoneTexte 12"/>
            <p:cNvSpPr txBox="1"/>
            <p:nvPr/>
          </p:nvSpPr>
          <p:spPr>
            <a:xfrm>
              <a:off x="633665" y="4196545"/>
              <a:ext cx="3336756" cy="307777"/>
            </a:xfrm>
            <a:prstGeom prst="rect">
              <a:avLst/>
            </a:prstGeom>
            <a:noFill/>
          </p:spPr>
          <p:txBody>
            <a:bodyPr wrap="square" rtlCol="0">
              <a:spAutoFit/>
            </a:bodyPr>
            <a:lstStyle/>
            <a:p>
              <a:endParaRPr lang="fr-FR" sz="1400" dirty="0" smtClean="0"/>
            </a:p>
          </p:txBody>
        </p:sp>
        <p:sp>
          <p:nvSpPr>
            <p:cNvPr id="22" name="Arrondir un rectangle avec un coin diagonal 21"/>
            <p:cNvSpPr/>
            <p:nvPr/>
          </p:nvSpPr>
          <p:spPr>
            <a:xfrm>
              <a:off x="288748" y="1600193"/>
              <a:ext cx="3669632" cy="2467050"/>
            </a:xfrm>
            <a:prstGeom prst="round2DiagRect">
              <a:avLst/>
            </a:prstGeom>
            <a:noFill/>
            <a:ln w="31750">
              <a:solidFill>
                <a:srgbClr val="AAC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16" name="Image 15" descr="_42A1736.jpg"/>
            <p:cNvPicPr>
              <a:picLocks noChangeAspect="1"/>
            </p:cNvPicPr>
            <p:nvPr/>
          </p:nvPicPr>
          <p:blipFill>
            <a:blip r:embed="rId3"/>
            <a:srcRect l="41535" t="45367" r="42872" b="23929"/>
            <a:stretch>
              <a:fillRect/>
            </a:stretch>
          </p:blipFill>
          <p:spPr>
            <a:xfrm>
              <a:off x="387294" y="1829939"/>
              <a:ext cx="1371600" cy="1799925"/>
            </a:xfrm>
            <a:prstGeom prst="rect">
              <a:avLst/>
            </a:prstGeom>
          </p:spPr>
        </p:pic>
      </p:grpSp>
      <p:sp>
        <p:nvSpPr>
          <p:cNvPr id="19" name="Rogner et arrondir un rectangle à un seul coin 18"/>
          <p:cNvSpPr/>
          <p:nvPr/>
        </p:nvSpPr>
        <p:spPr>
          <a:xfrm rot="10800000">
            <a:off x="303332" y="3907971"/>
            <a:ext cx="3920324" cy="2320706"/>
          </a:xfrm>
          <a:prstGeom prst="snipRoundRect">
            <a:avLst/>
          </a:prstGeom>
          <a:noFill/>
          <a:ln w="31750">
            <a:solidFill>
              <a:srgbClr val="AAC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21" name="Image 20" descr="_42A1761.jpg"/>
          <p:cNvPicPr>
            <a:picLocks noChangeAspect="1"/>
          </p:cNvPicPr>
          <p:nvPr/>
        </p:nvPicPr>
        <p:blipFill>
          <a:blip r:embed="rId4" cstate="print"/>
          <a:srcRect l="7006" t="16910" r="72945" b="47043"/>
          <a:stretch>
            <a:fillRect/>
          </a:stretch>
        </p:blipFill>
        <p:spPr>
          <a:xfrm>
            <a:off x="3114577" y="3988316"/>
            <a:ext cx="1059345" cy="1269403"/>
          </a:xfrm>
          <a:prstGeom prst="rect">
            <a:avLst/>
          </a:prstGeom>
        </p:spPr>
      </p:pic>
      <p:sp>
        <p:nvSpPr>
          <p:cNvPr id="23" name="ZoneTexte 22"/>
          <p:cNvSpPr txBox="1"/>
          <p:nvPr/>
        </p:nvSpPr>
        <p:spPr>
          <a:xfrm>
            <a:off x="322808" y="3724558"/>
            <a:ext cx="2979021" cy="1600438"/>
          </a:xfrm>
          <a:prstGeom prst="rect">
            <a:avLst/>
          </a:prstGeom>
          <a:noFill/>
        </p:spPr>
        <p:txBody>
          <a:bodyPr wrap="square" rtlCol="0">
            <a:spAutoFit/>
          </a:bodyPr>
          <a:lstStyle/>
          <a:p>
            <a:endParaRPr lang="fr-FR" sz="1400" dirty="0" smtClean="0"/>
          </a:p>
          <a:p>
            <a:r>
              <a:rPr lang="fr-FR" sz="1400" b="1" dirty="0" smtClean="0"/>
              <a:t>Jean-Marc GANCILLE, </a:t>
            </a:r>
          </a:p>
          <a:p>
            <a:r>
              <a:rPr lang="fr-FR" sz="1400" b="1" dirty="0" smtClean="0"/>
              <a:t>Groupe Evolution, membre C3D</a:t>
            </a:r>
          </a:p>
          <a:p>
            <a:r>
              <a:rPr lang="fr-FR" sz="1400" dirty="0" smtClean="0"/>
              <a:t>«  On peut considérer le projet Darwin comme une sorte de laboratoire de la ville durable.</a:t>
            </a:r>
          </a:p>
          <a:p>
            <a:r>
              <a:rPr lang="fr-FR" sz="1400" dirty="0" smtClean="0"/>
              <a:t>Aujourd’hui, nous accueillons  </a:t>
            </a:r>
          </a:p>
        </p:txBody>
      </p:sp>
      <p:sp>
        <p:nvSpPr>
          <p:cNvPr id="24" name="ZoneTexte 23"/>
          <p:cNvSpPr txBox="1"/>
          <p:nvPr/>
        </p:nvSpPr>
        <p:spPr>
          <a:xfrm>
            <a:off x="309308" y="5000650"/>
            <a:ext cx="3892575" cy="1169551"/>
          </a:xfrm>
          <a:prstGeom prst="rect">
            <a:avLst/>
          </a:prstGeom>
          <a:noFill/>
        </p:spPr>
        <p:txBody>
          <a:bodyPr wrap="square" rtlCol="0">
            <a:spAutoFit/>
          </a:bodyPr>
          <a:lstStyle/>
          <a:p>
            <a:endParaRPr lang="fr-FR" sz="1400" dirty="0" smtClean="0"/>
          </a:p>
          <a:p>
            <a:r>
              <a:rPr lang="fr-FR" sz="1400" dirty="0" smtClean="0"/>
              <a:t>des délégations venues d’autres villes de France et de l’étranger qui veulent découvrir le concept et nous commençons à constituer </a:t>
            </a:r>
          </a:p>
          <a:p>
            <a:r>
              <a:rPr lang="fr-FR" sz="1400" dirty="0" smtClean="0"/>
              <a:t>       un réseau d’acteurs des villes durables ».</a:t>
            </a:r>
          </a:p>
        </p:txBody>
      </p:sp>
      <p:pic>
        <p:nvPicPr>
          <p:cNvPr id="25" name="Image 24" descr="_42A1760.jpg"/>
          <p:cNvPicPr>
            <a:picLocks noChangeAspect="1"/>
          </p:cNvPicPr>
          <p:nvPr/>
        </p:nvPicPr>
        <p:blipFill>
          <a:blip r:embed="rId5" cstate="print"/>
          <a:srcRect l="44208" t="19918" r="40867" b="48663"/>
          <a:stretch>
            <a:fillRect/>
          </a:stretch>
        </p:blipFill>
        <p:spPr>
          <a:xfrm>
            <a:off x="7605657" y="4744793"/>
            <a:ext cx="1000462" cy="1403632"/>
          </a:xfrm>
          <a:prstGeom prst="rect">
            <a:avLst/>
          </a:prstGeom>
        </p:spPr>
      </p:pic>
      <p:sp>
        <p:nvSpPr>
          <p:cNvPr id="26" name="Arrondir un rectangle avec un coin du même côté 25"/>
          <p:cNvSpPr/>
          <p:nvPr/>
        </p:nvSpPr>
        <p:spPr>
          <a:xfrm>
            <a:off x="4324574" y="3765176"/>
            <a:ext cx="4335332" cy="2485017"/>
          </a:xfrm>
          <a:prstGeom prst="round2SameRect">
            <a:avLst/>
          </a:prstGeom>
          <a:noFill/>
          <a:ln w="31750">
            <a:solidFill>
              <a:srgbClr val="AAC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27" name="ZoneTexte 26"/>
          <p:cNvSpPr txBox="1"/>
          <p:nvPr/>
        </p:nvSpPr>
        <p:spPr>
          <a:xfrm>
            <a:off x="4432154" y="3614343"/>
            <a:ext cx="4292302" cy="1169551"/>
          </a:xfrm>
          <a:prstGeom prst="rect">
            <a:avLst/>
          </a:prstGeom>
          <a:noFill/>
        </p:spPr>
        <p:txBody>
          <a:bodyPr wrap="square" rtlCol="0">
            <a:spAutoFit/>
          </a:bodyPr>
          <a:lstStyle/>
          <a:p>
            <a:endParaRPr lang="fr-FR" sz="1400" dirty="0" smtClean="0"/>
          </a:p>
          <a:p>
            <a:r>
              <a:rPr lang="fr-FR" sz="1400" b="1" dirty="0" smtClean="0"/>
              <a:t>Antonella DESNEUX, SFR, membre C3D</a:t>
            </a:r>
          </a:p>
          <a:p>
            <a:r>
              <a:rPr lang="fr-FR" sz="1400" dirty="0" smtClean="0"/>
              <a:t>«  Dans le projet de téléphonie solidaire mené avec Emmaüs, nous avons voulu impliquer nos collaborateurs, avec du mécénat de compétences </a:t>
            </a:r>
          </a:p>
        </p:txBody>
      </p:sp>
      <p:sp>
        <p:nvSpPr>
          <p:cNvPr id="28" name="ZoneTexte 27"/>
          <p:cNvSpPr txBox="1"/>
          <p:nvPr/>
        </p:nvSpPr>
        <p:spPr>
          <a:xfrm>
            <a:off x="4450773" y="4461197"/>
            <a:ext cx="3517249" cy="1815882"/>
          </a:xfrm>
          <a:prstGeom prst="rect">
            <a:avLst/>
          </a:prstGeom>
          <a:noFill/>
        </p:spPr>
        <p:txBody>
          <a:bodyPr wrap="square" rtlCol="0">
            <a:spAutoFit/>
          </a:bodyPr>
          <a:lstStyle/>
          <a:p>
            <a:endParaRPr lang="fr-FR" sz="1400" dirty="0" smtClean="0"/>
          </a:p>
          <a:p>
            <a:r>
              <a:rPr lang="fr-FR" sz="1400" dirty="0" smtClean="0"/>
              <a:t>notamment. Nous avons aussi avec Emmaüs créé des centres de </a:t>
            </a:r>
          </a:p>
          <a:p>
            <a:r>
              <a:rPr lang="fr-FR" sz="1400" dirty="0" smtClean="0"/>
              <a:t>recyclage de mobiles usagés. Cela </a:t>
            </a:r>
          </a:p>
          <a:p>
            <a:r>
              <a:rPr lang="fr-FR" sz="1400" dirty="0" smtClean="0"/>
              <a:t>était assez nouveau par rapport à du mécénat classique, puisque l’idée était </a:t>
            </a:r>
          </a:p>
          <a:p>
            <a:r>
              <a:rPr lang="fr-FR" sz="1400" dirty="0" smtClean="0"/>
              <a:t>de créer des activités économiques réellement performantes. »</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p:cNvGrpSpPr/>
          <p:nvPr/>
        </p:nvGrpSpPr>
        <p:grpSpPr>
          <a:xfrm>
            <a:off x="7678125" y="1300850"/>
            <a:ext cx="1084138" cy="1345332"/>
            <a:chOff x="7678125" y="1300850"/>
            <a:chExt cx="1084138" cy="1345332"/>
          </a:xfrm>
        </p:grpSpPr>
        <p:pic>
          <p:nvPicPr>
            <p:cNvPr id="14" name="Image 13" descr="_42A1792.jpg"/>
            <p:cNvPicPr>
              <a:picLocks noChangeAspect="1"/>
            </p:cNvPicPr>
            <p:nvPr/>
          </p:nvPicPr>
          <p:blipFill>
            <a:blip r:embed="rId3" cstate="print"/>
            <a:srcRect l="35289" t="23261" r="42868" b="34959"/>
            <a:stretch>
              <a:fillRect/>
            </a:stretch>
          </p:blipFill>
          <p:spPr>
            <a:xfrm>
              <a:off x="7678125" y="1355458"/>
              <a:ext cx="1011928" cy="1290724"/>
            </a:xfrm>
            <a:prstGeom prst="rect">
              <a:avLst/>
            </a:prstGeom>
          </p:spPr>
        </p:pic>
        <p:sp>
          <p:nvSpPr>
            <p:cNvPr id="19" name="Triangle rectangle 18"/>
            <p:cNvSpPr/>
            <p:nvPr/>
          </p:nvSpPr>
          <p:spPr>
            <a:xfrm rot="10646744">
              <a:off x="8531307" y="1300850"/>
              <a:ext cx="230956" cy="24509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sp>
        <p:nvSpPr>
          <p:cNvPr id="2" name="Title 1"/>
          <p:cNvSpPr>
            <a:spLocks noGrp="1"/>
          </p:cNvSpPr>
          <p:nvPr>
            <p:ph type="title"/>
          </p:nvPr>
        </p:nvSpPr>
        <p:spPr>
          <a:xfrm>
            <a:off x="300789" y="274638"/>
            <a:ext cx="8494295" cy="928520"/>
          </a:xfrm>
        </p:spPr>
        <p:txBody>
          <a:bodyPr/>
          <a:lstStyle/>
          <a:p>
            <a:pPr>
              <a:tabLst>
                <a:tab pos="2244725" algn="l"/>
              </a:tabLst>
            </a:pPr>
            <a:r>
              <a:rPr lang="fr-FR" b="1" dirty="0" smtClean="0"/>
              <a:t>Séquence 2 :</a:t>
            </a:r>
            <a:r>
              <a:rPr lang="fr-FR" b="1" dirty="0" smtClean="0">
                <a:solidFill>
                  <a:srgbClr val="AAC83E"/>
                </a:solidFill>
              </a:rPr>
              <a:t> </a:t>
            </a:r>
            <a:r>
              <a:rPr lang="fr-FR" b="1" dirty="0" smtClean="0"/>
              <a:t>LA TRANSITION DES Modèles </a:t>
            </a:r>
            <a:r>
              <a:rPr lang="fr-FR" b="1" dirty="0" smtClean="0"/>
              <a:t>	économiques </a:t>
            </a:r>
            <a:r>
              <a:rPr lang="fr-FR" sz="1600" b="1" dirty="0">
                <a:solidFill>
                  <a:prstClr val="black"/>
                </a:solidFill>
              </a:rPr>
              <a:t>(suite)</a:t>
            </a:r>
            <a:endParaRPr lang="fr-FR"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sp>
        <p:nvSpPr>
          <p:cNvPr id="15" name="Rectangle à coins arrondis 14"/>
          <p:cNvSpPr/>
          <p:nvPr/>
        </p:nvSpPr>
        <p:spPr>
          <a:xfrm>
            <a:off x="4487784" y="1303934"/>
            <a:ext cx="4283241" cy="2740941"/>
          </a:xfrm>
          <a:prstGeom prst="roundRect">
            <a:avLst/>
          </a:prstGeom>
          <a:noFill/>
          <a:ln w="38100">
            <a:solidFill>
              <a:srgbClr val="AAC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10" name="ZoneTexte 9"/>
          <p:cNvSpPr txBox="1"/>
          <p:nvPr/>
        </p:nvSpPr>
        <p:spPr>
          <a:xfrm>
            <a:off x="4578374" y="1294225"/>
            <a:ext cx="3210161" cy="1600438"/>
          </a:xfrm>
          <a:prstGeom prst="rect">
            <a:avLst/>
          </a:prstGeom>
          <a:noFill/>
        </p:spPr>
        <p:txBody>
          <a:bodyPr wrap="square" rtlCol="0">
            <a:spAutoFit/>
          </a:bodyPr>
          <a:lstStyle/>
          <a:p>
            <a:endParaRPr lang="fr-FR" sz="1400" dirty="0" smtClean="0"/>
          </a:p>
          <a:p>
            <a:r>
              <a:rPr lang="fr-FR" sz="1400" b="1" dirty="0" smtClean="0"/>
              <a:t>Bénédicte FAIVRE-TAVIGNOT</a:t>
            </a:r>
            <a:r>
              <a:rPr lang="fr-FR" sz="1400" dirty="0" smtClean="0"/>
              <a:t>, </a:t>
            </a:r>
            <a:r>
              <a:rPr lang="fr-FR" sz="1400" b="1" dirty="0" smtClean="0"/>
              <a:t>HEC</a:t>
            </a:r>
          </a:p>
          <a:p>
            <a:r>
              <a:rPr lang="fr-FR" sz="1400" dirty="0" smtClean="0"/>
              <a:t>« Les nouveaux concepts de </a:t>
            </a:r>
            <a:r>
              <a:rPr lang="fr-FR" sz="1400" dirty="0" err="1" smtClean="0"/>
              <a:t>Jugaad</a:t>
            </a:r>
            <a:r>
              <a:rPr lang="fr-FR" sz="1400" dirty="0" smtClean="0"/>
              <a:t>,</a:t>
            </a:r>
          </a:p>
          <a:p>
            <a:r>
              <a:rPr lang="fr-FR" sz="1400" dirty="0"/>
              <a:t>d’innovation frugale ou d’innovation inversée apportent des réponses intéressantes face aux défis auxquels sont confrontés les multinationales </a:t>
            </a:r>
          </a:p>
        </p:txBody>
      </p:sp>
      <p:sp>
        <p:nvSpPr>
          <p:cNvPr id="8" name="ZoneTexte 7"/>
          <p:cNvSpPr txBox="1"/>
          <p:nvPr/>
        </p:nvSpPr>
        <p:spPr>
          <a:xfrm>
            <a:off x="376660" y="1393788"/>
            <a:ext cx="2732300" cy="1815882"/>
          </a:xfrm>
          <a:prstGeom prst="rect">
            <a:avLst/>
          </a:prstGeom>
          <a:noFill/>
        </p:spPr>
        <p:txBody>
          <a:bodyPr wrap="square" rtlCol="0">
            <a:spAutoFit/>
          </a:bodyPr>
          <a:lstStyle/>
          <a:p>
            <a:endParaRPr lang="fr-FR" sz="1400" dirty="0" smtClean="0"/>
          </a:p>
          <a:p>
            <a:pPr lvl="0"/>
            <a:r>
              <a:rPr lang="fr-FR" sz="1400" b="1" dirty="0" smtClean="0"/>
              <a:t>   Frédéric LAUPRÊTRE</a:t>
            </a:r>
            <a:r>
              <a:rPr lang="fr-FR" sz="1400" dirty="0" smtClean="0"/>
              <a:t>,     </a:t>
            </a:r>
          </a:p>
          <a:p>
            <a:pPr lvl="0"/>
            <a:r>
              <a:rPr lang="fr-FR" sz="1400" b="1" dirty="0" smtClean="0"/>
              <a:t>   Compagnie Financière </a:t>
            </a:r>
          </a:p>
          <a:p>
            <a:pPr lvl="0"/>
            <a:r>
              <a:rPr lang="fr-FR" sz="1400" b="1" dirty="0" smtClean="0"/>
              <a:t>   Edmond de Rothschild </a:t>
            </a:r>
          </a:p>
          <a:p>
            <a:pPr lvl="0"/>
            <a:r>
              <a:rPr lang="fr-FR" sz="1400" b="1" dirty="0" smtClean="0"/>
              <a:t>   Banque</a:t>
            </a:r>
          </a:p>
          <a:p>
            <a:pPr lvl="0"/>
            <a:r>
              <a:rPr lang="fr-FR" sz="1400" dirty="0" smtClean="0"/>
              <a:t>« La finalité de l’entrepreneuriat social n’est pas de faire des profits mais de développer des</a:t>
            </a:r>
          </a:p>
        </p:txBody>
      </p:sp>
      <p:sp>
        <p:nvSpPr>
          <p:cNvPr id="22" name="Arrondir un rectangle avec un coin diagonal 21"/>
          <p:cNvSpPr/>
          <p:nvPr/>
        </p:nvSpPr>
        <p:spPr>
          <a:xfrm>
            <a:off x="397043" y="1506498"/>
            <a:ext cx="3838073" cy="2312467"/>
          </a:xfrm>
          <a:prstGeom prst="round2DiagRect">
            <a:avLst/>
          </a:prstGeom>
          <a:noFill/>
          <a:ln w="31750">
            <a:solidFill>
              <a:srgbClr val="AAC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12" name="Image 11" descr="_42A1792.jpg"/>
          <p:cNvPicPr>
            <a:picLocks noChangeAspect="1"/>
          </p:cNvPicPr>
          <p:nvPr/>
        </p:nvPicPr>
        <p:blipFill>
          <a:blip r:embed="rId4" cstate="print"/>
          <a:srcRect l="18572" t="23595" r="62482" b="37785"/>
          <a:stretch>
            <a:fillRect/>
          </a:stretch>
        </p:blipFill>
        <p:spPr>
          <a:xfrm>
            <a:off x="3109384" y="1571893"/>
            <a:ext cx="1075340" cy="1461762"/>
          </a:xfrm>
          <a:prstGeom prst="rect">
            <a:avLst/>
          </a:prstGeom>
        </p:spPr>
      </p:pic>
      <p:sp>
        <p:nvSpPr>
          <p:cNvPr id="16" name="ZoneTexte 15"/>
          <p:cNvSpPr txBox="1"/>
          <p:nvPr/>
        </p:nvSpPr>
        <p:spPr>
          <a:xfrm>
            <a:off x="378450" y="3095288"/>
            <a:ext cx="3677180" cy="738664"/>
          </a:xfrm>
          <a:prstGeom prst="rect">
            <a:avLst/>
          </a:prstGeom>
          <a:noFill/>
        </p:spPr>
        <p:txBody>
          <a:bodyPr wrap="square" rtlCol="0">
            <a:spAutoFit/>
          </a:bodyPr>
          <a:lstStyle/>
          <a:p>
            <a:r>
              <a:rPr lang="fr-FR" sz="1400" dirty="0" smtClean="0"/>
              <a:t>moyens qui permettront de résoudre une problématique sociale dans une logique d’intérêt général. »</a:t>
            </a:r>
          </a:p>
        </p:txBody>
      </p:sp>
      <p:sp>
        <p:nvSpPr>
          <p:cNvPr id="18" name="ZoneTexte 17"/>
          <p:cNvSpPr txBox="1"/>
          <p:nvPr/>
        </p:nvSpPr>
        <p:spPr>
          <a:xfrm>
            <a:off x="4589808" y="2821090"/>
            <a:ext cx="4155041" cy="738664"/>
          </a:xfrm>
          <a:prstGeom prst="rect">
            <a:avLst/>
          </a:prstGeom>
          <a:noFill/>
        </p:spPr>
        <p:txBody>
          <a:bodyPr wrap="square" rtlCol="0">
            <a:spAutoFit/>
          </a:bodyPr>
          <a:lstStyle/>
          <a:p>
            <a:r>
              <a:rPr lang="fr-FR" sz="1400" dirty="0" smtClean="0"/>
              <a:t>européennes et américaines qui se heurtent à la saturation des marchés des pays développés et la baisse du pouvoir d’achat des consommateurs. »</a:t>
            </a:r>
            <a:endParaRPr lang="fr-FR" sz="1400" dirty="0"/>
          </a:p>
        </p:txBody>
      </p:sp>
      <p:sp>
        <p:nvSpPr>
          <p:cNvPr id="21" name="ZoneTexte 20"/>
          <p:cNvSpPr txBox="1"/>
          <p:nvPr/>
        </p:nvSpPr>
        <p:spPr>
          <a:xfrm>
            <a:off x="473479" y="4014265"/>
            <a:ext cx="5593834" cy="2246769"/>
          </a:xfrm>
          <a:prstGeom prst="rect">
            <a:avLst/>
          </a:prstGeom>
          <a:noFill/>
        </p:spPr>
        <p:txBody>
          <a:bodyPr wrap="square" rtlCol="0">
            <a:spAutoFit/>
          </a:bodyPr>
          <a:lstStyle/>
          <a:p>
            <a:endParaRPr lang="fr-FR" sz="1400" dirty="0" smtClean="0"/>
          </a:p>
          <a:p>
            <a:r>
              <a:rPr lang="fr-FR" sz="1400" b="1" dirty="0" smtClean="0"/>
              <a:t>Mathilde GROSGOGEAT et Valérie LITRICO</a:t>
            </a:r>
            <a:r>
              <a:rPr lang="fr-FR" sz="1400" dirty="0" smtClean="0"/>
              <a:t>, </a:t>
            </a:r>
          </a:p>
          <a:p>
            <a:r>
              <a:rPr lang="fr-FR" sz="1400" b="1" dirty="0" smtClean="0"/>
              <a:t>étudiantes, HEC </a:t>
            </a:r>
          </a:p>
          <a:p>
            <a:r>
              <a:rPr lang="fr-FR" sz="1400" dirty="0" smtClean="0"/>
              <a:t>« Fondée en 2004, l’entreprise </a:t>
            </a:r>
            <a:r>
              <a:rPr lang="fr-FR" sz="1400" dirty="0" err="1" smtClean="0"/>
              <a:t>Specialisterne</a:t>
            </a:r>
            <a:r>
              <a:rPr lang="fr-FR" sz="1400" dirty="0" smtClean="0"/>
              <a:t>, qui fait travailler des personnes autistes, n’a cessé de croitre et a développé des entités dans neuf pays. Elle a permis l’emploi de plus de 200 personnes autistes et l’objectif est d’employer plusieurs milliers de personnes autistes. Les entreprises françaises peuvent contribuer à atteindre cet objectif en changeant le regard que nous portons sur le handicap et en découvrant les compétences réelles des personnes autistes »</a:t>
            </a:r>
          </a:p>
        </p:txBody>
      </p:sp>
      <p:pic>
        <p:nvPicPr>
          <p:cNvPr id="23" name="Image 22" descr="_42A1787.jpg"/>
          <p:cNvPicPr>
            <a:picLocks noChangeAspect="1"/>
          </p:cNvPicPr>
          <p:nvPr/>
        </p:nvPicPr>
        <p:blipFill>
          <a:blip r:embed="rId5" cstate="print"/>
          <a:srcRect l="49452" t="14977" r="7428" b="42981"/>
          <a:stretch>
            <a:fillRect/>
          </a:stretch>
        </p:blipFill>
        <p:spPr>
          <a:xfrm>
            <a:off x="5983515" y="4410635"/>
            <a:ext cx="2556876" cy="1662441"/>
          </a:xfrm>
          <a:prstGeom prst="rect">
            <a:avLst/>
          </a:prstGeom>
        </p:spPr>
      </p:pic>
      <p:sp>
        <p:nvSpPr>
          <p:cNvPr id="25" name="Arrondir un rectangle avec un coin du même côté 24"/>
          <p:cNvSpPr/>
          <p:nvPr/>
        </p:nvSpPr>
        <p:spPr>
          <a:xfrm>
            <a:off x="462579" y="4141694"/>
            <a:ext cx="8197327" cy="2108499"/>
          </a:xfrm>
          <a:prstGeom prst="round2SameRect">
            <a:avLst/>
          </a:prstGeom>
          <a:noFill/>
          <a:ln w="31750">
            <a:solidFill>
              <a:srgbClr val="AAC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p:cNvGrpSpPr/>
          <p:nvPr/>
        </p:nvGrpSpPr>
        <p:grpSpPr>
          <a:xfrm>
            <a:off x="330300" y="1370821"/>
            <a:ext cx="1535414" cy="1607575"/>
            <a:chOff x="330300" y="1339999"/>
            <a:chExt cx="1535414" cy="1607575"/>
          </a:xfrm>
        </p:grpSpPr>
        <p:pic>
          <p:nvPicPr>
            <p:cNvPr id="12" name="Image 11" descr="_42A1821.jpg"/>
            <p:cNvPicPr>
              <a:picLocks noChangeAspect="1"/>
            </p:cNvPicPr>
            <p:nvPr/>
          </p:nvPicPr>
          <p:blipFill>
            <a:blip r:embed="rId3" cstate="print"/>
            <a:srcRect l="15472" t="21255" r="34852"/>
            <a:stretch>
              <a:fillRect/>
            </a:stretch>
          </p:blipFill>
          <p:spPr>
            <a:xfrm>
              <a:off x="366612" y="1363814"/>
              <a:ext cx="1499102" cy="1583760"/>
            </a:xfrm>
            <a:prstGeom prst="rect">
              <a:avLst/>
            </a:prstGeom>
          </p:spPr>
        </p:pic>
        <p:sp>
          <p:nvSpPr>
            <p:cNvPr id="18" name="Triangle rectangle 17"/>
            <p:cNvSpPr/>
            <p:nvPr/>
          </p:nvSpPr>
          <p:spPr>
            <a:xfrm rot="6001023">
              <a:off x="320718" y="1349581"/>
              <a:ext cx="185793" cy="16663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sp>
        <p:nvSpPr>
          <p:cNvPr id="2" name="Title 1"/>
          <p:cNvSpPr>
            <a:spLocks noGrp="1"/>
          </p:cNvSpPr>
          <p:nvPr>
            <p:ph type="title"/>
          </p:nvPr>
        </p:nvSpPr>
        <p:spPr>
          <a:xfrm>
            <a:off x="300789" y="274638"/>
            <a:ext cx="8494295" cy="928520"/>
          </a:xfrm>
        </p:spPr>
        <p:txBody>
          <a:bodyPr/>
          <a:lstStyle/>
          <a:p>
            <a:pPr>
              <a:tabLst>
                <a:tab pos="2244725" algn="l"/>
              </a:tabLst>
            </a:pPr>
            <a:r>
              <a:rPr lang="fr-FR" b="1" dirty="0" smtClean="0"/>
              <a:t>Séquence 2 : LA TRANSITION DES Modèles </a:t>
            </a:r>
            <a:r>
              <a:rPr lang="fr-FR" b="1" dirty="0" smtClean="0"/>
              <a:t>	économiques </a:t>
            </a:r>
            <a:r>
              <a:rPr lang="fr-FR" sz="1600" b="1" dirty="0">
                <a:solidFill>
                  <a:prstClr val="black"/>
                </a:solidFill>
              </a:rPr>
              <a:t>(suite)</a:t>
            </a:r>
            <a:endParaRPr lang="fr-FR"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sp>
        <p:nvSpPr>
          <p:cNvPr id="8" name="ZoneTexte 7"/>
          <p:cNvSpPr txBox="1"/>
          <p:nvPr/>
        </p:nvSpPr>
        <p:spPr>
          <a:xfrm>
            <a:off x="1874091" y="1116048"/>
            <a:ext cx="2848516" cy="2031325"/>
          </a:xfrm>
          <a:prstGeom prst="rect">
            <a:avLst/>
          </a:prstGeom>
          <a:noFill/>
        </p:spPr>
        <p:txBody>
          <a:bodyPr wrap="square" rtlCol="0">
            <a:spAutoFit/>
          </a:bodyPr>
          <a:lstStyle/>
          <a:p>
            <a:endParaRPr lang="fr-FR" sz="1400" dirty="0" smtClean="0"/>
          </a:p>
          <a:p>
            <a:pPr lvl="0"/>
            <a:r>
              <a:rPr lang="fr-FR" sz="1400" b="1" dirty="0" smtClean="0"/>
              <a:t>François-Michel LAMBERT</a:t>
            </a:r>
            <a:r>
              <a:rPr lang="fr-FR" sz="1400" dirty="0" smtClean="0"/>
              <a:t>, </a:t>
            </a:r>
            <a:r>
              <a:rPr lang="fr-FR" sz="1400" b="1" dirty="0" smtClean="0"/>
              <a:t>Député, Institut de l'économie circulaire</a:t>
            </a:r>
          </a:p>
          <a:p>
            <a:r>
              <a:rPr lang="fr-FR" sz="1400" dirty="0" smtClean="0"/>
              <a:t>« CO est l’acronyme qui symbolise et incarne le sens de notre action : </a:t>
            </a:r>
            <a:r>
              <a:rPr lang="fr-FR" sz="1400" dirty="0" err="1" smtClean="0"/>
              <a:t>co</a:t>
            </a:r>
            <a:r>
              <a:rPr lang="fr-FR" sz="1400" dirty="0" smtClean="0"/>
              <a:t>-construire, </a:t>
            </a:r>
            <a:r>
              <a:rPr lang="fr-FR" sz="1400" dirty="0" err="1" smtClean="0"/>
              <a:t>co</a:t>
            </a:r>
            <a:r>
              <a:rPr lang="fr-FR" sz="1400" dirty="0" smtClean="0"/>
              <a:t>-élaborer, coopérer, tous ces mots en « </a:t>
            </a:r>
            <a:r>
              <a:rPr lang="fr-FR" sz="1400" dirty="0" err="1" smtClean="0"/>
              <a:t>co</a:t>
            </a:r>
            <a:r>
              <a:rPr lang="fr-FR" sz="1400" dirty="0" smtClean="0"/>
              <a:t> » qui montrent que c’est</a:t>
            </a:r>
          </a:p>
        </p:txBody>
      </p:sp>
      <p:sp>
        <p:nvSpPr>
          <p:cNvPr id="10" name="ZoneTexte 9"/>
          <p:cNvSpPr txBox="1"/>
          <p:nvPr/>
        </p:nvSpPr>
        <p:spPr>
          <a:xfrm>
            <a:off x="5212263" y="2859829"/>
            <a:ext cx="2347195" cy="2031325"/>
          </a:xfrm>
          <a:prstGeom prst="rect">
            <a:avLst/>
          </a:prstGeom>
          <a:noFill/>
        </p:spPr>
        <p:txBody>
          <a:bodyPr wrap="square" rtlCol="0">
            <a:spAutoFit/>
          </a:bodyPr>
          <a:lstStyle/>
          <a:p>
            <a:endParaRPr lang="fr-FR" sz="1400" dirty="0" smtClean="0"/>
          </a:p>
          <a:p>
            <a:r>
              <a:rPr lang="fr-FR" sz="1400" b="1" dirty="0" smtClean="0"/>
              <a:t>Catherine LARRIEU, Commissariat général au développement durable </a:t>
            </a:r>
          </a:p>
          <a:p>
            <a:r>
              <a:rPr lang="fr-FR" sz="1400" dirty="0" smtClean="0"/>
              <a:t>« Il existe de nombreux freins au développement durable, qui ne peuvent être tous levés seulement par de l’enthousiasme et</a:t>
            </a:r>
          </a:p>
        </p:txBody>
      </p:sp>
      <p:pic>
        <p:nvPicPr>
          <p:cNvPr id="9" name="Image 8" descr="_42A1912.jpg"/>
          <p:cNvPicPr>
            <a:picLocks noChangeAspect="1"/>
          </p:cNvPicPr>
          <p:nvPr/>
        </p:nvPicPr>
        <p:blipFill>
          <a:blip r:embed="rId4" cstate="print"/>
          <a:srcRect l="70717" t="16576" b="25266"/>
          <a:stretch>
            <a:fillRect/>
          </a:stretch>
        </p:blipFill>
        <p:spPr>
          <a:xfrm>
            <a:off x="7442551" y="3120942"/>
            <a:ext cx="1300934" cy="1722000"/>
          </a:xfrm>
          <a:prstGeom prst="rect">
            <a:avLst/>
          </a:prstGeom>
        </p:spPr>
      </p:pic>
      <p:sp>
        <p:nvSpPr>
          <p:cNvPr id="14" name="Arrondir un rectangle avec un coin diagonal 13"/>
          <p:cNvSpPr/>
          <p:nvPr/>
        </p:nvSpPr>
        <p:spPr>
          <a:xfrm>
            <a:off x="312811" y="1330229"/>
            <a:ext cx="4485099" cy="2659408"/>
          </a:xfrm>
          <a:prstGeom prst="round2DiagRect">
            <a:avLst/>
          </a:prstGeom>
          <a:noFill/>
          <a:ln w="31750">
            <a:solidFill>
              <a:srgbClr val="AAC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16" name="ZoneTexte 15"/>
          <p:cNvSpPr txBox="1"/>
          <p:nvPr/>
        </p:nvSpPr>
        <p:spPr>
          <a:xfrm>
            <a:off x="316020" y="3032699"/>
            <a:ext cx="4363556" cy="1169551"/>
          </a:xfrm>
          <a:prstGeom prst="rect">
            <a:avLst/>
          </a:prstGeom>
          <a:noFill/>
        </p:spPr>
        <p:txBody>
          <a:bodyPr wrap="square" rtlCol="0">
            <a:spAutoFit/>
          </a:bodyPr>
          <a:lstStyle/>
          <a:p>
            <a:r>
              <a:rPr lang="fr-FR" sz="1400" dirty="0" smtClean="0"/>
              <a:t>ensemble, en échangeant sur de bonnes pratiques, selon nos cultures et nos différences, en partageant nos expériences, que l’on expérimentera de nouvelles voies. »</a:t>
            </a:r>
          </a:p>
          <a:p>
            <a:endParaRPr lang="fr-FR" sz="1400" dirty="0" smtClean="0"/>
          </a:p>
        </p:txBody>
      </p:sp>
      <p:sp>
        <p:nvSpPr>
          <p:cNvPr id="21" name="Rogner et arrondir un rectangle à un seul coin 20"/>
          <p:cNvSpPr/>
          <p:nvPr/>
        </p:nvSpPr>
        <p:spPr>
          <a:xfrm rot="10800000">
            <a:off x="5029441" y="3069770"/>
            <a:ext cx="3784573" cy="3160666"/>
          </a:xfrm>
          <a:prstGeom prst="snipRoundRect">
            <a:avLst/>
          </a:prstGeom>
          <a:noFill/>
          <a:ln w="31750">
            <a:solidFill>
              <a:srgbClr val="AAC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22" name="ZoneTexte 21"/>
          <p:cNvSpPr txBox="1"/>
          <p:nvPr/>
        </p:nvSpPr>
        <p:spPr>
          <a:xfrm>
            <a:off x="5198441" y="4795428"/>
            <a:ext cx="3643451" cy="1600438"/>
          </a:xfrm>
          <a:prstGeom prst="rect">
            <a:avLst/>
          </a:prstGeom>
          <a:noFill/>
        </p:spPr>
        <p:txBody>
          <a:bodyPr wrap="square" rtlCol="0">
            <a:spAutoFit/>
          </a:bodyPr>
          <a:lstStyle/>
          <a:p>
            <a:r>
              <a:rPr lang="fr-FR" sz="1400" dirty="0" smtClean="0"/>
              <a:t>de la bonne volonté. Il faut d’abord créer une vision partagée des enjeux, des impératifs et des opportunités. C’est à partir de cette vision commune que l’on pourra mettre en œuvre les différentes </a:t>
            </a:r>
          </a:p>
          <a:p>
            <a:r>
              <a:rPr lang="fr-FR" sz="1400" dirty="0" smtClean="0"/>
              <a:t>        transitions. »</a:t>
            </a:r>
          </a:p>
          <a:p>
            <a:endParaRPr lang="fr-FR" sz="1400" dirty="0" smtClean="0"/>
          </a:p>
        </p:txBody>
      </p:sp>
      <p:sp>
        <p:nvSpPr>
          <p:cNvPr id="23" name="ZoneTexte 22"/>
          <p:cNvSpPr txBox="1"/>
          <p:nvPr/>
        </p:nvSpPr>
        <p:spPr>
          <a:xfrm>
            <a:off x="344723" y="4200126"/>
            <a:ext cx="3292328" cy="1815882"/>
          </a:xfrm>
          <a:prstGeom prst="rect">
            <a:avLst/>
          </a:prstGeom>
          <a:noFill/>
        </p:spPr>
        <p:txBody>
          <a:bodyPr wrap="square" rtlCol="0">
            <a:spAutoFit/>
          </a:bodyPr>
          <a:lstStyle/>
          <a:p>
            <a:endParaRPr lang="fr-FR" sz="1400" dirty="0" smtClean="0"/>
          </a:p>
          <a:p>
            <a:r>
              <a:rPr lang="fr-FR" sz="1400" b="1" dirty="0" smtClean="0"/>
              <a:t>Jessica CUSTER, étudiante HEC </a:t>
            </a:r>
          </a:p>
          <a:p>
            <a:r>
              <a:rPr lang="fr-FR" sz="1400" dirty="0" smtClean="0"/>
              <a:t>« </a:t>
            </a:r>
            <a:r>
              <a:rPr lang="en-US" sz="1400" dirty="0" smtClean="0"/>
              <a:t> We know that sanitation is an incredible investment. On average, for every one dollar invested in improved sanitation, there is a seven dollars return in productivity gains and decreased health cost</a:t>
            </a:r>
            <a:r>
              <a:rPr lang="fr-FR" sz="1400" dirty="0" smtClean="0"/>
              <a:t> »</a:t>
            </a:r>
          </a:p>
        </p:txBody>
      </p:sp>
      <p:pic>
        <p:nvPicPr>
          <p:cNvPr id="24" name="Image 23" descr="_42A1769.jpg"/>
          <p:cNvPicPr>
            <a:picLocks noChangeAspect="1"/>
          </p:cNvPicPr>
          <p:nvPr/>
        </p:nvPicPr>
        <p:blipFill>
          <a:blip r:embed="rId5" cstate="print"/>
          <a:srcRect l="4538" t="12645" r="21999" b="16996"/>
          <a:stretch>
            <a:fillRect/>
          </a:stretch>
        </p:blipFill>
        <p:spPr>
          <a:xfrm>
            <a:off x="3472667" y="4191854"/>
            <a:ext cx="1387011" cy="1993187"/>
          </a:xfrm>
          <a:prstGeom prst="rect">
            <a:avLst/>
          </a:prstGeom>
        </p:spPr>
      </p:pic>
      <p:sp>
        <p:nvSpPr>
          <p:cNvPr id="25" name="Rectangle 24"/>
          <p:cNvSpPr/>
          <p:nvPr/>
        </p:nvSpPr>
        <p:spPr>
          <a:xfrm>
            <a:off x="328773" y="4119937"/>
            <a:ext cx="4592548" cy="2126751"/>
          </a:xfrm>
          <a:prstGeom prst="rect">
            <a:avLst/>
          </a:prstGeom>
          <a:noFill/>
          <a:ln w="31750">
            <a:solidFill>
              <a:srgbClr val="AAC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26" name="Image 25" descr="_42A1774.jpg"/>
          <p:cNvPicPr>
            <a:picLocks noChangeAspect="1"/>
          </p:cNvPicPr>
          <p:nvPr/>
        </p:nvPicPr>
        <p:blipFill>
          <a:blip r:embed="rId6" cstate="print"/>
          <a:stretch>
            <a:fillRect/>
          </a:stretch>
        </p:blipFill>
        <p:spPr>
          <a:xfrm>
            <a:off x="5670584" y="1313485"/>
            <a:ext cx="2537243" cy="1691018"/>
          </a:xfrm>
          <a:prstGeom prst="rect">
            <a:avLst/>
          </a:prstGeom>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e 17"/>
          <p:cNvGrpSpPr/>
          <p:nvPr/>
        </p:nvGrpSpPr>
        <p:grpSpPr>
          <a:xfrm>
            <a:off x="270967" y="1388536"/>
            <a:ext cx="2205104" cy="1371421"/>
            <a:chOff x="270967" y="1388536"/>
            <a:chExt cx="2205104" cy="1371421"/>
          </a:xfrm>
        </p:grpSpPr>
        <p:pic>
          <p:nvPicPr>
            <p:cNvPr id="16" name="Image 15" descr="_42A2063.jpg"/>
            <p:cNvPicPr>
              <a:picLocks noChangeAspect="1"/>
            </p:cNvPicPr>
            <p:nvPr/>
          </p:nvPicPr>
          <p:blipFill>
            <a:blip r:embed="rId3" cstate="print"/>
            <a:srcRect l="14135" t="4573" r="8566" b="23261"/>
            <a:stretch>
              <a:fillRect/>
            </a:stretch>
          </p:blipFill>
          <p:spPr>
            <a:xfrm>
              <a:off x="312954" y="1414018"/>
              <a:ext cx="2163117" cy="1345939"/>
            </a:xfrm>
            <a:prstGeom prst="rect">
              <a:avLst/>
            </a:prstGeom>
          </p:spPr>
        </p:pic>
        <p:sp>
          <p:nvSpPr>
            <p:cNvPr id="14" name="Triangle rectangle 13"/>
            <p:cNvSpPr/>
            <p:nvPr/>
          </p:nvSpPr>
          <p:spPr>
            <a:xfrm rot="5242941">
              <a:off x="286378" y="1373125"/>
              <a:ext cx="174661" cy="20548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sp>
        <p:nvSpPr>
          <p:cNvPr id="2" name="Title 1"/>
          <p:cNvSpPr>
            <a:spLocks noGrp="1"/>
          </p:cNvSpPr>
          <p:nvPr>
            <p:ph type="title"/>
          </p:nvPr>
        </p:nvSpPr>
        <p:spPr>
          <a:xfrm>
            <a:off x="300789" y="179638"/>
            <a:ext cx="8494295" cy="928520"/>
          </a:xfrm>
        </p:spPr>
        <p:txBody>
          <a:bodyPr/>
          <a:lstStyle/>
          <a:p>
            <a:pPr algn="ctr"/>
            <a:r>
              <a:rPr lang="fr-FR" sz="2000" b="1" dirty="0" smtClean="0"/>
              <a:t>Séquence 3 : scenarii 2020 du développement durable : la transition du modèle de société</a:t>
            </a:r>
            <a:endParaRPr lang="fr-FR" sz="2000"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sp>
        <p:nvSpPr>
          <p:cNvPr id="8" name="ZoneTexte 7"/>
          <p:cNvSpPr txBox="1"/>
          <p:nvPr/>
        </p:nvSpPr>
        <p:spPr>
          <a:xfrm>
            <a:off x="2541100" y="1441620"/>
            <a:ext cx="2102819" cy="1384995"/>
          </a:xfrm>
          <a:prstGeom prst="rect">
            <a:avLst/>
          </a:prstGeom>
          <a:noFill/>
        </p:spPr>
        <p:txBody>
          <a:bodyPr wrap="square" rtlCol="0">
            <a:spAutoFit/>
          </a:bodyPr>
          <a:lstStyle/>
          <a:p>
            <a:r>
              <a:rPr lang="fr-FR" sz="1400" b="1" dirty="0" smtClean="0"/>
              <a:t>Lucile CALON et Gaïa LASSAUBE, étudiantes HEC </a:t>
            </a:r>
          </a:p>
          <a:p>
            <a:r>
              <a:rPr lang="fr-FR" sz="1400" dirty="0" smtClean="0"/>
              <a:t>« Les jeunes de la génération Y ne recherchent plus dans</a:t>
            </a:r>
          </a:p>
        </p:txBody>
      </p:sp>
      <p:sp>
        <p:nvSpPr>
          <p:cNvPr id="15" name="Rectangle à coins arrondis 14"/>
          <p:cNvSpPr/>
          <p:nvPr/>
        </p:nvSpPr>
        <p:spPr>
          <a:xfrm>
            <a:off x="195943" y="1370124"/>
            <a:ext cx="4424185" cy="2369670"/>
          </a:xfrm>
          <a:prstGeom prst="roundRect">
            <a:avLst/>
          </a:prstGeom>
          <a:noFill/>
          <a:ln w="38100">
            <a:solidFill>
              <a:srgbClr val="E800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nvGrpSpPr>
          <p:cNvPr id="3" name="Groupe 19"/>
          <p:cNvGrpSpPr/>
          <p:nvPr/>
        </p:nvGrpSpPr>
        <p:grpSpPr>
          <a:xfrm>
            <a:off x="4946120" y="1385324"/>
            <a:ext cx="3686252" cy="2431376"/>
            <a:chOff x="5054980" y="1273594"/>
            <a:chExt cx="3686252" cy="2431376"/>
          </a:xfrm>
        </p:grpSpPr>
        <p:sp>
          <p:nvSpPr>
            <p:cNvPr id="10" name="ZoneTexte 9"/>
            <p:cNvSpPr txBox="1"/>
            <p:nvPr/>
          </p:nvSpPr>
          <p:spPr>
            <a:xfrm>
              <a:off x="5061862" y="1273594"/>
              <a:ext cx="2351314" cy="2031325"/>
            </a:xfrm>
            <a:prstGeom prst="rect">
              <a:avLst/>
            </a:prstGeom>
            <a:noFill/>
          </p:spPr>
          <p:txBody>
            <a:bodyPr wrap="square" rtlCol="0">
              <a:spAutoFit/>
            </a:bodyPr>
            <a:lstStyle/>
            <a:p>
              <a:endParaRPr lang="fr-FR" sz="1400" dirty="0" smtClean="0"/>
            </a:p>
            <a:p>
              <a:r>
                <a:rPr lang="fr-FR" sz="1400" b="1" dirty="0" smtClean="0"/>
                <a:t>Alan FUSTEC, Goodwill-Management</a:t>
              </a:r>
              <a:r>
                <a:rPr lang="fr-FR" sz="1400" dirty="0" smtClean="0"/>
                <a:t> </a:t>
              </a:r>
            </a:p>
            <a:p>
              <a:r>
                <a:rPr lang="fr-FR" sz="1400" dirty="0" smtClean="0"/>
                <a:t>« Plus que désenchantée, je dirais plutôt que la génération Y est « déchirée » entre  volonté de s’investir et une certaine forme de découragement </a:t>
              </a:r>
              <a:endParaRPr lang="fr-FR" sz="1400" dirty="0"/>
            </a:p>
          </p:txBody>
        </p:sp>
        <p:sp>
          <p:nvSpPr>
            <p:cNvPr id="19" name="ZoneTexte 18"/>
            <p:cNvSpPr txBox="1"/>
            <p:nvPr/>
          </p:nvSpPr>
          <p:spPr>
            <a:xfrm>
              <a:off x="5054980" y="3181750"/>
              <a:ext cx="3686252" cy="523220"/>
            </a:xfrm>
            <a:prstGeom prst="rect">
              <a:avLst/>
            </a:prstGeom>
            <a:noFill/>
          </p:spPr>
          <p:txBody>
            <a:bodyPr wrap="square" rtlCol="0">
              <a:spAutoFit/>
            </a:bodyPr>
            <a:lstStyle/>
            <a:p>
              <a:r>
                <a:rPr lang="fr-FR" sz="1400" dirty="0" smtClean="0"/>
                <a:t>Lucides, la plupart de ces jeunes veulent cependant faire partie de la solution. »</a:t>
              </a:r>
              <a:endParaRPr lang="fr-FR" sz="1400" dirty="0"/>
            </a:p>
          </p:txBody>
        </p:sp>
      </p:grpSp>
      <p:sp>
        <p:nvSpPr>
          <p:cNvPr id="21" name="Arrondir un rectangle avec un coin diagonal 20"/>
          <p:cNvSpPr/>
          <p:nvPr/>
        </p:nvSpPr>
        <p:spPr>
          <a:xfrm>
            <a:off x="4836695" y="1191126"/>
            <a:ext cx="3910263" cy="4752474"/>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22" name="Arrondir un rectangle avec un coin diagonal 21"/>
          <p:cNvSpPr/>
          <p:nvPr/>
        </p:nvSpPr>
        <p:spPr>
          <a:xfrm>
            <a:off x="4896277" y="1387070"/>
            <a:ext cx="3753852" cy="2466474"/>
          </a:xfrm>
          <a:prstGeom prst="round2DiagRect">
            <a:avLst/>
          </a:prstGeom>
          <a:noFill/>
          <a:ln w="31750">
            <a:solidFill>
              <a:srgbClr val="E800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17" name="Image 16" descr="_42A2079.jpg"/>
          <p:cNvPicPr>
            <a:picLocks noChangeAspect="1"/>
          </p:cNvPicPr>
          <p:nvPr/>
        </p:nvPicPr>
        <p:blipFill>
          <a:blip r:embed="rId4" cstate="print"/>
          <a:srcRect l="69506" r="3442" b="47660"/>
          <a:stretch>
            <a:fillRect/>
          </a:stretch>
        </p:blipFill>
        <p:spPr>
          <a:xfrm>
            <a:off x="7259963" y="1452690"/>
            <a:ext cx="1330012" cy="1715037"/>
          </a:xfrm>
          <a:prstGeom prst="rect">
            <a:avLst/>
          </a:prstGeom>
        </p:spPr>
      </p:pic>
      <p:sp>
        <p:nvSpPr>
          <p:cNvPr id="13" name="ZoneTexte 12"/>
          <p:cNvSpPr txBox="1"/>
          <p:nvPr/>
        </p:nvSpPr>
        <p:spPr>
          <a:xfrm>
            <a:off x="256855" y="2744727"/>
            <a:ext cx="4294598" cy="954107"/>
          </a:xfrm>
          <a:prstGeom prst="rect">
            <a:avLst/>
          </a:prstGeom>
          <a:noFill/>
        </p:spPr>
        <p:txBody>
          <a:bodyPr wrap="square" rtlCol="0">
            <a:spAutoFit/>
          </a:bodyPr>
          <a:lstStyle/>
          <a:p>
            <a:r>
              <a:rPr lang="fr-FR" sz="1400" dirty="0" smtClean="0"/>
              <a:t>l’entreprise un statut social mais sont plutôt en quête de sens et de réalisation de soi. </a:t>
            </a:r>
          </a:p>
          <a:p>
            <a:r>
              <a:rPr lang="fr-FR" sz="1400" dirty="0" smtClean="0"/>
              <a:t>Cette génération accorde beaucoup d’importance </a:t>
            </a:r>
          </a:p>
          <a:p>
            <a:r>
              <a:rPr lang="fr-FR" sz="1400" dirty="0" smtClean="0"/>
              <a:t>aux valeurs de solidarité, d’altruisme, d’honnêteté. » </a:t>
            </a:r>
          </a:p>
        </p:txBody>
      </p:sp>
      <p:sp>
        <p:nvSpPr>
          <p:cNvPr id="20" name="ZoneTexte 19"/>
          <p:cNvSpPr txBox="1"/>
          <p:nvPr/>
        </p:nvSpPr>
        <p:spPr>
          <a:xfrm>
            <a:off x="457085" y="3880478"/>
            <a:ext cx="3556770" cy="1600438"/>
          </a:xfrm>
          <a:prstGeom prst="rect">
            <a:avLst/>
          </a:prstGeom>
          <a:noFill/>
        </p:spPr>
        <p:txBody>
          <a:bodyPr wrap="square" rtlCol="0">
            <a:spAutoFit/>
          </a:bodyPr>
          <a:lstStyle/>
          <a:p>
            <a:r>
              <a:rPr lang="fr-FR" sz="1400" b="1" dirty="0" smtClean="0"/>
              <a:t>Hélène VALADE, Lyonnaise des Eaux, Présidente du C3D</a:t>
            </a:r>
          </a:p>
          <a:p>
            <a:r>
              <a:rPr lang="fr-FR" sz="1400" dirty="0" smtClean="0"/>
              <a:t>« Á la Lyonnaise des eaux, nous développons avec nos parties prenantes des méthodes de </a:t>
            </a:r>
            <a:r>
              <a:rPr lang="fr-FR" sz="1400" dirty="0" err="1" smtClean="0"/>
              <a:t>co</a:t>
            </a:r>
            <a:r>
              <a:rPr lang="fr-FR" sz="1400" dirty="0" smtClean="0"/>
              <a:t>-construction de solutions et de recherches prospectives. Ces échanges débouchent sur de</a:t>
            </a:r>
          </a:p>
        </p:txBody>
      </p:sp>
      <p:sp>
        <p:nvSpPr>
          <p:cNvPr id="23" name="Arrondir un rectangle avec un coin diagonal 22"/>
          <p:cNvSpPr/>
          <p:nvPr/>
        </p:nvSpPr>
        <p:spPr>
          <a:xfrm>
            <a:off x="337457" y="3831770"/>
            <a:ext cx="4330795" cy="2329543"/>
          </a:xfrm>
          <a:prstGeom prst="round2DiagRect">
            <a:avLst/>
          </a:prstGeom>
          <a:noFill/>
          <a:ln w="31750">
            <a:solidFill>
              <a:srgbClr val="E800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24" name="Image 23" descr="_MG_9212.jpg"/>
          <p:cNvPicPr>
            <a:picLocks noChangeAspect="1"/>
          </p:cNvPicPr>
          <p:nvPr/>
        </p:nvPicPr>
        <p:blipFill>
          <a:blip r:embed="rId5" cstate="print"/>
          <a:srcRect t="9578"/>
          <a:stretch>
            <a:fillRect/>
          </a:stretch>
        </p:blipFill>
        <p:spPr>
          <a:xfrm>
            <a:off x="3768021" y="3906985"/>
            <a:ext cx="829347" cy="1125181"/>
          </a:xfrm>
          <a:prstGeom prst="rect">
            <a:avLst/>
          </a:prstGeom>
        </p:spPr>
      </p:pic>
      <p:sp>
        <p:nvSpPr>
          <p:cNvPr id="25" name="ZoneTexte 24"/>
          <p:cNvSpPr txBox="1"/>
          <p:nvPr/>
        </p:nvSpPr>
        <p:spPr>
          <a:xfrm>
            <a:off x="468291" y="5383641"/>
            <a:ext cx="4196729" cy="738664"/>
          </a:xfrm>
          <a:prstGeom prst="rect">
            <a:avLst/>
          </a:prstGeom>
          <a:noFill/>
        </p:spPr>
        <p:txBody>
          <a:bodyPr wrap="square" rtlCol="0">
            <a:spAutoFit/>
          </a:bodyPr>
          <a:lstStyle/>
          <a:p>
            <a:r>
              <a:rPr lang="fr-FR" sz="1400" dirty="0" smtClean="0"/>
              <a:t>nombreuses pistes et idées. Il faut intégrer ce type d’innovation et surtout cette imagination des jeunes générations à nos offres et solutions. » </a:t>
            </a:r>
          </a:p>
        </p:txBody>
      </p:sp>
      <p:grpSp>
        <p:nvGrpSpPr>
          <p:cNvPr id="27" name="Groupe 19"/>
          <p:cNvGrpSpPr/>
          <p:nvPr/>
        </p:nvGrpSpPr>
        <p:grpSpPr>
          <a:xfrm>
            <a:off x="4908886" y="3740489"/>
            <a:ext cx="3897657" cy="1893971"/>
            <a:chOff x="-1471422" y="926352"/>
            <a:chExt cx="7259927" cy="3190598"/>
          </a:xfrm>
        </p:grpSpPr>
        <p:sp>
          <p:nvSpPr>
            <p:cNvPr id="28" name="ZoneTexte 27"/>
            <p:cNvSpPr txBox="1"/>
            <p:nvPr/>
          </p:nvSpPr>
          <p:spPr>
            <a:xfrm>
              <a:off x="-1471422" y="926352"/>
              <a:ext cx="7259927" cy="518484"/>
            </a:xfrm>
            <a:prstGeom prst="rect">
              <a:avLst/>
            </a:prstGeom>
            <a:noFill/>
          </p:spPr>
          <p:txBody>
            <a:bodyPr wrap="square" rtlCol="0">
              <a:spAutoFit/>
            </a:bodyPr>
            <a:lstStyle/>
            <a:p>
              <a:endParaRPr lang="fr-FR" sz="1400" dirty="0" smtClean="0"/>
            </a:p>
          </p:txBody>
        </p:sp>
        <p:sp>
          <p:nvSpPr>
            <p:cNvPr id="29" name="ZoneTexte 28"/>
            <p:cNvSpPr txBox="1"/>
            <p:nvPr/>
          </p:nvSpPr>
          <p:spPr>
            <a:xfrm>
              <a:off x="-1193965" y="1420840"/>
              <a:ext cx="5435945" cy="2696110"/>
            </a:xfrm>
            <a:prstGeom prst="rect">
              <a:avLst/>
            </a:prstGeom>
            <a:noFill/>
          </p:spPr>
          <p:txBody>
            <a:bodyPr wrap="square" rtlCol="0">
              <a:spAutoFit/>
            </a:bodyPr>
            <a:lstStyle/>
            <a:p>
              <a:r>
                <a:rPr lang="fr-FR" sz="1400" b="1" dirty="0" smtClean="0"/>
                <a:t>Martine JAUROYON, EGIS, membre du Conseil d’administration du C3D</a:t>
              </a:r>
            </a:p>
            <a:p>
              <a:r>
                <a:rPr lang="fr-FR" sz="1400" dirty="0" smtClean="0"/>
                <a:t>«  Faire de la prospective est </a:t>
              </a:r>
            </a:p>
            <a:p>
              <a:r>
                <a:rPr lang="fr-FR" sz="1400" dirty="0" smtClean="0"/>
                <a:t>tellement complexe qu’il est</a:t>
              </a:r>
            </a:p>
            <a:p>
              <a:r>
                <a:rPr lang="fr-FR" sz="1400" dirty="0" smtClean="0"/>
                <a:t>qu’il faut être humble et admettre qu’il est nécessaire d’avoir une</a:t>
              </a:r>
              <a:endParaRPr lang="fr-FR" sz="1400" dirty="0"/>
            </a:p>
          </p:txBody>
        </p:sp>
      </p:grpSp>
      <p:pic>
        <p:nvPicPr>
          <p:cNvPr id="30" name="Image 29" descr="_42A2091.jpg"/>
          <p:cNvPicPr>
            <a:picLocks noChangeAspect="1"/>
          </p:cNvPicPr>
          <p:nvPr/>
        </p:nvPicPr>
        <p:blipFill>
          <a:blip r:embed="rId6" cstate="print"/>
          <a:srcRect t="3696"/>
          <a:stretch>
            <a:fillRect/>
          </a:stretch>
        </p:blipFill>
        <p:spPr>
          <a:xfrm>
            <a:off x="7750631" y="4165273"/>
            <a:ext cx="958451" cy="1384932"/>
          </a:xfrm>
          <a:prstGeom prst="rect">
            <a:avLst/>
          </a:prstGeom>
        </p:spPr>
      </p:pic>
      <p:sp>
        <p:nvSpPr>
          <p:cNvPr id="31" name="Rogner et arrondir un rectangle à un seul coin 30"/>
          <p:cNvSpPr/>
          <p:nvPr/>
        </p:nvSpPr>
        <p:spPr>
          <a:xfrm rot="10800000">
            <a:off x="4844142" y="4048266"/>
            <a:ext cx="3984172" cy="2150652"/>
          </a:xfrm>
          <a:prstGeom prst="snipRoundRect">
            <a:avLst/>
          </a:prstGeom>
          <a:noFill/>
          <a:ln w="31750">
            <a:solidFill>
              <a:srgbClr val="E800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4" name="ZoneTexte 3"/>
          <p:cNvSpPr txBox="1"/>
          <p:nvPr/>
        </p:nvSpPr>
        <p:spPr>
          <a:xfrm>
            <a:off x="5058890" y="5503835"/>
            <a:ext cx="4334494" cy="984885"/>
          </a:xfrm>
          <a:prstGeom prst="rect">
            <a:avLst/>
          </a:prstGeom>
          <a:noFill/>
        </p:spPr>
        <p:txBody>
          <a:bodyPr wrap="square" rtlCol="0">
            <a:spAutoFit/>
          </a:bodyPr>
          <a:lstStyle/>
          <a:p>
            <a:r>
              <a:rPr lang="fr-FR" sz="1400" dirty="0"/>
              <a:t>approche pluridisciplinaire et  collégiale pour </a:t>
            </a:r>
            <a:endParaRPr lang="fr-FR" sz="1400" dirty="0" smtClean="0"/>
          </a:p>
          <a:p>
            <a:r>
              <a:rPr lang="fr-FR" sz="1400" dirty="0" smtClean="0"/>
              <a:t>espérer </a:t>
            </a:r>
            <a:r>
              <a:rPr lang="fr-FR" sz="1400" dirty="0"/>
              <a:t>décrypter le futur et faire émerger </a:t>
            </a:r>
            <a:endParaRPr lang="fr-FR" sz="1400" dirty="0" smtClean="0"/>
          </a:p>
          <a:p>
            <a:r>
              <a:rPr lang="fr-FR" sz="1400" dirty="0" smtClean="0"/>
              <a:t>les </a:t>
            </a:r>
            <a:r>
              <a:rPr lang="fr-FR" sz="1400" dirty="0"/>
              <a:t>idées </a:t>
            </a:r>
            <a:r>
              <a:rPr lang="fr-FR" sz="1400" dirty="0" smtClean="0"/>
              <a:t>nouvelles</a:t>
            </a:r>
            <a:r>
              <a:rPr lang="fr-FR" sz="1400" dirty="0"/>
              <a:t>. »</a:t>
            </a:r>
          </a:p>
          <a:p>
            <a:endParaRPr lang="fr-FR" sz="1600" dirty="0" smtClean="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e 27"/>
          <p:cNvGrpSpPr/>
          <p:nvPr/>
        </p:nvGrpSpPr>
        <p:grpSpPr>
          <a:xfrm>
            <a:off x="2249906" y="1461048"/>
            <a:ext cx="2210471" cy="2018169"/>
            <a:chOff x="2249906" y="1341302"/>
            <a:chExt cx="2210471" cy="2018169"/>
          </a:xfrm>
        </p:grpSpPr>
        <p:pic>
          <p:nvPicPr>
            <p:cNvPr id="16" name="Image 15" descr="_42A2135.jpg"/>
            <p:cNvPicPr>
              <a:picLocks noChangeAspect="1"/>
            </p:cNvPicPr>
            <p:nvPr/>
          </p:nvPicPr>
          <p:blipFill>
            <a:blip r:embed="rId3" cstate="print"/>
            <a:srcRect l="15249" r="11462"/>
            <a:stretch>
              <a:fillRect/>
            </a:stretch>
          </p:blipFill>
          <p:spPr>
            <a:xfrm>
              <a:off x="2249906" y="1411920"/>
              <a:ext cx="2141620" cy="1947551"/>
            </a:xfrm>
            <a:prstGeom prst="rect">
              <a:avLst/>
            </a:prstGeom>
          </p:spPr>
        </p:pic>
        <p:sp>
          <p:nvSpPr>
            <p:cNvPr id="27" name="Triangle rectangle 26"/>
            <p:cNvSpPr/>
            <p:nvPr/>
          </p:nvSpPr>
          <p:spPr>
            <a:xfrm rot="10800000">
              <a:off x="4193677" y="1341302"/>
              <a:ext cx="266700" cy="2413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sp>
        <p:nvSpPr>
          <p:cNvPr id="2" name="Title 1"/>
          <p:cNvSpPr>
            <a:spLocks noGrp="1"/>
          </p:cNvSpPr>
          <p:nvPr>
            <p:ph type="title"/>
          </p:nvPr>
        </p:nvSpPr>
        <p:spPr>
          <a:xfrm>
            <a:off x="300789" y="108388"/>
            <a:ext cx="8494295" cy="928520"/>
          </a:xfrm>
        </p:spPr>
        <p:txBody>
          <a:bodyPr/>
          <a:lstStyle/>
          <a:p>
            <a:pPr algn="ctr"/>
            <a:r>
              <a:rPr lang="fr-FR" sz="2000" b="1" dirty="0" smtClean="0"/>
              <a:t>Séquence 4 : LA fonction développement durable et la </a:t>
            </a:r>
            <a:r>
              <a:rPr lang="fr-FR" sz="2000" b="1" dirty="0" err="1" smtClean="0"/>
              <a:t>rse</a:t>
            </a:r>
            <a:r>
              <a:rPr lang="fr-FR" sz="2000" b="1" dirty="0" smtClean="0"/>
              <a:t> au cœur de la transition </a:t>
            </a:r>
            <a:r>
              <a:rPr lang="fr-FR" sz="2000" b="1" dirty="0" smtClean="0"/>
              <a:t>managériale </a:t>
            </a:r>
            <a:endParaRPr lang="fr-FR" sz="2000"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grpSp>
        <p:nvGrpSpPr>
          <p:cNvPr id="3" name="Groupe 23"/>
          <p:cNvGrpSpPr/>
          <p:nvPr/>
        </p:nvGrpSpPr>
        <p:grpSpPr>
          <a:xfrm>
            <a:off x="252665" y="1265774"/>
            <a:ext cx="4230436" cy="2696626"/>
            <a:chOff x="252664" y="2069533"/>
            <a:chExt cx="4307305" cy="3203419"/>
          </a:xfrm>
        </p:grpSpPr>
        <p:grpSp>
          <p:nvGrpSpPr>
            <p:cNvPr id="4" name="Groupe 13"/>
            <p:cNvGrpSpPr/>
            <p:nvPr/>
          </p:nvGrpSpPr>
          <p:grpSpPr>
            <a:xfrm>
              <a:off x="368972" y="2069533"/>
              <a:ext cx="4130839" cy="2711801"/>
              <a:chOff x="296780" y="1335581"/>
              <a:chExt cx="4130839" cy="2711801"/>
            </a:xfrm>
          </p:grpSpPr>
          <p:sp>
            <p:nvSpPr>
              <p:cNvPr id="8" name="ZoneTexte 7"/>
              <p:cNvSpPr txBox="1"/>
              <p:nvPr/>
            </p:nvSpPr>
            <p:spPr>
              <a:xfrm>
                <a:off x="389692" y="1335581"/>
                <a:ext cx="1876923" cy="2711801"/>
              </a:xfrm>
              <a:prstGeom prst="rect">
                <a:avLst/>
              </a:prstGeom>
              <a:noFill/>
            </p:spPr>
            <p:txBody>
              <a:bodyPr wrap="square" rtlCol="0">
                <a:spAutoFit/>
              </a:bodyPr>
              <a:lstStyle/>
              <a:p>
                <a:endParaRPr lang="fr-FR" sz="1400" dirty="0" smtClean="0"/>
              </a:p>
              <a:p>
                <a:pPr lvl="0"/>
                <a:r>
                  <a:rPr lang="fr-FR" sz="1400" b="1" dirty="0" smtClean="0"/>
                  <a:t>Eric MOLINIE, EDF</a:t>
                </a:r>
              </a:p>
              <a:p>
                <a:r>
                  <a:rPr lang="fr-FR" sz="1400" dirty="0" smtClean="0"/>
                  <a:t>Dans un proche avenir, il faudra montrer que la RSE, c’est rentable et que les entreprises qui s’investissent dans la démarche sont aussi profitables que </a:t>
                </a:r>
                <a:endParaRPr lang="fr-FR" sz="1400" b="1" dirty="0" smtClean="0"/>
              </a:p>
            </p:txBody>
          </p:sp>
          <p:sp>
            <p:nvSpPr>
              <p:cNvPr id="13" name="ZoneTexte 12"/>
              <p:cNvSpPr txBox="1"/>
              <p:nvPr/>
            </p:nvSpPr>
            <p:spPr>
              <a:xfrm>
                <a:off x="296780" y="2978256"/>
                <a:ext cx="4130839" cy="220539"/>
              </a:xfrm>
              <a:prstGeom prst="rect">
                <a:avLst/>
              </a:prstGeom>
              <a:noFill/>
            </p:spPr>
            <p:txBody>
              <a:bodyPr wrap="square" rtlCol="0">
                <a:spAutoFit/>
              </a:bodyPr>
              <a:lstStyle/>
              <a:p>
                <a:endParaRPr lang="fr-FR" sz="1400" dirty="0" smtClean="0"/>
              </a:p>
            </p:txBody>
          </p:sp>
        </p:grpSp>
        <p:sp>
          <p:nvSpPr>
            <p:cNvPr id="15" name="Rectangle à coins arrondis 14"/>
            <p:cNvSpPr/>
            <p:nvPr/>
          </p:nvSpPr>
          <p:spPr>
            <a:xfrm>
              <a:off x="252664" y="2117557"/>
              <a:ext cx="4307305" cy="3155395"/>
            </a:xfrm>
            <a:prstGeom prst="roundRect">
              <a:avLst/>
            </a:prstGeom>
            <a:noFill/>
            <a:ln w="38100">
              <a:solidFill>
                <a:srgbClr val="007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sp>
        <p:nvSpPr>
          <p:cNvPr id="21" name="Arrondir un rectangle avec un coin diagonal 20"/>
          <p:cNvSpPr/>
          <p:nvPr/>
        </p:nvSpPr>
        <p:spPr>
          <a:xfrm>
            <a:off x="4836695" y="1191126"/>
            <a:ext cx="3910263" cy="4752474"/>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18" name="ZoneTexte 17"/>
          <p:cNvSpPr txBox="1"/>
          <p:nvPr/>
        </p:nvSpPr>
        <p:spPr>
          <a:xfrm>
            <a:off x="461883" y="3223545"/>
            <a:ext cx="4079273" cy="954107"/>
          </a:xfrm>
          <a:prstGeom prst="rect">
            <a:avLst/>
          </a:prstGeom>
          <a:noFill/>
        </p:spPr>
        <p:txBody>
          <a:bodyPr wrap="square" rtlCol="0">
            <a:spAutoFit/>
          </a:bodyPr>
          <a:lstStyle/>
          <a:p>
            <a:endParaRPr lang="fr-FR" sz="1400" dirty="0" smtClean="0"/>
          </a:p>
          <a:p>
            <a:pPr lvl="0"/>
            <a:r>
              <a:rPr lang="fr-FR" sz="1400" dirty="0" smtClean="0"/>
              <a:t>les autres et que c’est même un gage de sécurité et de pérennité ».</a:t>
            </a:r>
          </a:p>
          <a:p>
            <a:pPr lvl="0"/>
            <a:endParaRPr lang="fr-FR" sz="1400" b="1" dirty="0" smtClean="0"/>
          </a:p>
        </p:txBody>
      </p:sp>
      <p:grpSp>
        <p:nvGrpSpPr>
          <p:cNvPr id="20" name="Groupe 19"/>
          <p:cNvGrpSpPr/>
          <p:nvPr/>
        </p:nvGrpSpPr>
        <p:grpSpPr>
          <a:xfrm>
            <a:off x="4790768" y="1171805"/>
            <a:ext cx="4168174" cy="3313109"/>
            <a:chOff x="155266" y="1234628"/>
            <a:chExt cx="4168174" cy="3341504"/>
          </a:xfrm>
        </p:grpSpPr>
        <p:sp>
          <p:nvSpPr>
            <p:cNvPr id="23" name="ZoneTexte 22"/>
            <p:cNvSpPr txBox="1"/>
            <p:nvPr/>
          </p:nvSpPr>
          <p:spPr>
            <a:xfrm>
              <a:off x="1623784" y="1234628"/>
              <a:ext cx="2688771" cy="2246769"/>
            </a:xfrm>
            <a:prstGeom prst="rect">
              <a:avLst/>
            </a:prstGeom>
            <a:noFill/>
          </p:spPr>
          <p:txBody>
            <a:bodyPr wrap="square" rtlCol="0">
              <a:spAutoFit/>
            </a:bodyPr>
            <a:lstStyle/>
            <a:p>
              <a:endParaRPr lang="fr-FR" sz="1400" dirty="0" smtClean="0"/>
            </a:p>
            <a:p>
              <a:r>
                <a:rPr lang="fr-FR" sz="1400" b="1" dirty="0" smtClean="0"/>
                <a:t>Virginie GATIN</a:t>
              </a:r>
              <a:r>
                <a:rPr lang="fr-FR" sz="1400" dirty="0" smtClean="0"/>
                <a:t>, </a:t>
              </a:r>
              <a:r>
                <a:rPr lang="fr-FR" sz="1400" b="1" dirty="0" err="1" smtClean="0"/>
                <a:t>JCDecaux</a:t>
              </a:r>
              <a:endParaRPr lang="fr-FR" sz="1400" b="1" dirty="0" smtClean="0"/>
            </a:p>
            <a:p>
              <a:r>
                <a:rPr lang="fr-FR" sz="1400" dirty="0" smtClean="0"/>
                <a:t>« La matrice d’autodiagnostic de maturité RSE dans les achats que nous avons développé dans le groupe de travail du C3D constitue un outil de dialogue entre directions du développement durable et services achat. </a:t>
              </a:r>
              <a:endParaRPr lang="fr-FR" sz="1400" dirty="0"/>
            </a:p>
          </p:txBody>
        </p:sp>
        <p:sp>
          <p:nvSpPr>
            <p:cNvPr id="24" name="ZoneTexte 23"/>
            <p:cNvSpPr txBox="1"/>
            <p:nvPr/>
          </p:nvSpPr>
          <p:spPr>
            <a:xfrm>
              <a:off x="155266" y="3406581"/>
              <a:ext cx="4168174" cy="1169551"/>
            </a:xfrm>
            <a:prstGeom prst="rect">
              <a:avLst/>
            </a:prstGeom>
            <a:noFill/>
          </p:spPr>
          <p:txBody>
            <a:bodyPr wrap="square" rtlCol="0">
              <a:spAutoFit/>
            </a:bodyPr>
            <a:lstStyle/>
            <a:p>
              <a:r>
                <a:rPr lang="fr-FR" sz="1400" dirty="0" smtClean="0"/>
                <a:t>L’outil permet de savoir où l’on en est en matière d’achats responsables et donc de pouvoir progresser en la matière. Suite au diagnostic initial, l’on peut ensuite déterminer l’étape suivante </a:t>
              </a:r>
            </a:p>
            <a:p>
              <a:r>
                <a:rPr lang="fr-FR" sz="1400" dirty="0" smtClean="0"/>
                <a:t>     pour aller plus loin et améliorer les </a:t>
              </a:r>
              <a:r>
                <a:rPr lang="fr-FR" sz="1400" dirty="0" err="1" smtClean="0"/>
                <a:t>process</a:t>
              </a:r>
              <a:r>
                <a:rPr lang="fr-FR" sz="1400" dirty="0" smtClean="0"/>
                <a:t> ».</a:t>
              </a:r>
              <a:endParaRPr lang="fr-FR" sz="1400" dirty="0"/>
            </a:p>
          </p:txBody>
        </p:sp>
      </p:grpSp>
      <p:sp>
        <p:nvSpPr>
          <p:cNvPr id="25" name="Arrondir un rectangle avec un coin diagonal 24"/>
          <p:cNvSpPr/>
          <p:nvPr/>
        </p:nvSpPr>
        <p:spPr>
          <a:xfrm rot="5400000">
            <a:off x="5216308" y="875297"/>
            <a:ext cx="3193911" cy="4090643"/>
          </a:xfrm>
          <a:prstGeom prst="round2DiagRect">
            <a:avLst/>
          </a:prstGeom>
          <a:noFill/>
          <a:ln w="31750">
            <a:solidFill>
              <a:srgbClr val="007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26" name="Image 25" descr="_42A2187.jpg"/>
          <p:cNvPicPr>
            <a:picLocks noChangeAspect="1"/>
          </p:cNvPicPr>
          <p:nvPr/>
        </p:nvPicPr>
        <p:blipFill>
          <a:blip r:embed="rId4" cstate="print"/>
          <a:srcRect t="8378"/>
          <a:stretch>
            <a:fillRect/>
          </a:stretch>
        </p:blipFill>
        <p:spPr>
          <a:xfrm>
            <a:off x="4870711" y="1426024"/>
            <a:ext cx="1348586" cy="1853920"/>
          </a:xfrm>
          <a:prstGeom prst="rect">
            <a:avLst/>
          </a:prstGeom>
        </p:spPr>
      </p:pic>
      <p:sp>
        <p:nvSpPr>
          <p:cNvPr id="29" name="ZoneTexte 28"/>
          <p:cNvSpPr txBox="1"/>
          <p:nvPr/>
        </p:nvSpPr>
        <p:spPr>
          <a:xfrm>
            <a:off x="1710047" y="4257080"/>
            <a:ext cx="2956956" cy="1815882"/>
          </a:xfrm>
          <a:prstGeom prst="rect">
            <a:avLst/>
          </a:prstGeom>
          <a:noFill/>
        </p:spPr>
        <p:txBody>
          <a:bodyPr wrap="square" rtlCol="0">
            <a:spAutoFit/>
          </a:bodyPr>
          <a:lstStyle/>
          <a:p>
            <a:pPr lvl="0"/>
            <a:r>
              <a:rPr lang="fr-FR" sz="1400" b="1" dirty="0" smtClean="0"/>
              <a:t>Bénédicte BARBRY, </a:t>
            </a:r>
            <a:r>
              <a:rPr lang="fr-FR" sz="1400" b="1" dirty="0" err="1" smtClean="0"/>
              <a:t>Mobivia</a:t>
            </a:r>
            <a:r>
              <a:rPr lang="fr-FR" sz="1400" b="1" dirty="0" smtClean="0"/>
              <a:t> Groupe</a:t>
            </a:r>
          </a:p>
          <a:p>
            <a:pPr lvl="0"/>
            <a:r>
              <a:rPr lang="fr-FR" sz="1400" b="1" dirty="0" smtClean="0"/>
              <a:t> </a:t>
            </a:r>
            <a:r>
              <a:rPr lang="fr-FR" sz="1400" dirty="0" smtClean="0"/>
              <a:t>«  En matière de communication sur les thématiques RSE, on est de plus en plus avec de vrais outils de reporting qui font la part belle aux données chiffrées, apportant un contenu  solide. »</a:t>
            </a:r>
          </a:p>
        </p:txBody>
      </p:sp>
      <p:pic>
        <p:nvPicPr>
          <p:cNvPr id="32" name="Image 31" descr="_42A2191.jpg"/>
          <p:cNvPicPr>
            <a:picLocks noChangeAspect="1"/>
          </p:cNvPicPr>
          <p:nvPr/>
        </p:nvPicPr>
        <p:blipFill>
          <a:blip r:embed="rId5" cstate="print"/>
          <a:stretch>
            <a:fillRect/>
          </a:stretch>
        </p:blipFill>
        <p:spPr>
          <a:xfrm>
            <a:off x="447439" y="4158343"/>
            <a:ext cx="1290697" cy="1936593"/>
          </a:xfrm>
          <a:prstGeom prst="rect">
            <a:avLst/>
          </a:prstGeom>
        </p:spPr>
      </p:pic>
      <p:sp>
        <p:nvSpPr>
          <p:cNvPr id="33" name="Arrondir un rectangle avec un coin diagonal 32"/>
          <p:cNvSpPr/>
          <p:nvPr/>
        </p:nvSpPr>
        <p:spPr>
          <a:xfrm>
            <a:off x="344337" y="4103914"/>
            <a:ext cx="4331369" cy="2098652"/>
          </a:xfrm>
          <a:prstGeom prst="round2DiagRect">
            <a:avLst/>
          </a:prstGeom>
          <a:noFill/>
          <a:ln w="31750">
            <a:solidFill>
              <a:srgbClr val="007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34" name="Image 33" descr="_42A2221.jpg"/>
          <p:cNvPicPr>
            <a:picLocks noChangeAspect="1"/>
          </p:cNvPicPr>
          <p:nvPr/>
        </p:nvPicPr>
        <p:blipFill>
          <a:blip r:embed="rId6" cstate="print"/>
          <a:srcRect t="10961"/>
          <a:stretch>
            <a:fillRect/>
          </a:stretch>
        </p:blipFill>
        <p:spPr>
          <a:xfrm>
            <a:off x="5387556" y="4593771"/>
            <a:ext cx="2831194" cy="1680101"/>
          </a:xfrm>
          <a:prstGeom prst="rect">
            <a:avLst/>
          </a:prstGeom>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9" y="96513"/>
            <a:ext cx="8494295" cy="928520"/>
          </a:xfrm>
        </p:spPr>
        <p:txBody>
          <a:bodyPr/>
          <a:lstStyle/>
          <a:p>
            <a:pPr algn="ctr"/>
            <a:r>
              <a:rPr lang="fr-FR" sz="2000" b="1" dirty="0" smtClean="0"/>
              <a:t>Séquence 4 : LA fonction développement durable et la </a:t>
            </a:r>
            <a:r>
              <a:rPr lang="fr-FR" sz="2000" b="1" dirty="0" err="1" smtClean="0"/>
              <a:t>rse</a:t>
            </a:r>
            <a:r>
              <a:rPr lang="fr-FR" sz="2000" b="1" dirty="0" smtClean="0"/>
              <a:t> au cœur de la transition </a:t>
            </a:r>
            <a:r>
              <a:rPr lang="fr-FR" sz="2000" b="1" dirty="0" smtClean="0"/>
              <a:t>managériale </a:t>
            </a:r>
            <a:r>
              <a:rPr lang="fr-FR" sz="2000" b="1" dirty="0"/>
              <a:t>(suite)</a:t>
            </a:r>
            <a:endParaRPr lang="fr-FR" sz="2000"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grpSp>
        <p:nvGrpSpPr>
          <p:cNvPr id="5" name="Groupe 19"/>
          <p:cNvGrpSpPr/>
          <p:nvPr/>
        </p:nvGrpSpPr>
        <p:grpSpPr>
          <a:xfrm>
            <a:off x="438916" y="1252254"/>
            <a:ext cx="8276587" cy="4967526"/>
            <a:chOff x="-1267333" y="-21955"/>
            <a:chExt cx="8276587" cy="4967526"/>
          </a:xfrm>
        </p:grpSpPr>
        <p:sp>
          <p:nvSpPr>
            <p:cNvPr id="10" name="ZoneTexte 9"/>
            <p:cNvSpPr txBox="1"/>
            <p:nvPr/>
          </p:nvSpPr>
          <p:spPr>
            <a:xfrm>
              <a:off x="407560" y="-21955"/>
              <a:ext cx="6601694" cy="2677656"/>
            </a:xfrm>
            <a:prstGeom prst="rect">
              <a:avLst/>
            </a:prstGeom>
            <a:noFill/>
          </p:spPr>
          <p:txBody>
            <a:bodyPr wrap="square" rtlCol="0">
              <a:spAutoFit/>
            </a:bodyPr>
            <a:lstStyle/>
            <a:p>
              <a:pPr algn="just"/>
              <a:endParaRPr lang="fr-FR" sz="1400" dirty="0" smtClean="0"/>
            </a:p>
            <a:p>
              <a:pPr algn="just"/>
              <a:r>
                <a:rPr lang="fr-FR" sz="1400" b="1" dirty="0" smtClean="0"/>
                <a:t>Bruno JEAMBART, Opinion </a:t>
              </a:r>
              <a:r>
                <a:rPr lang="fr-FR" sz="1400" b="1" dirty="0" err="1" smtClean="0"/>
                <a:t>Way</a:t>
              </a:r>
              <a:r>
                <a:rPr lang="fr-FR" sz="1400" b="1" dirty="0" smtClean="0"/>
                <a:t> – Présentation des principaux résultats du baromètre annuel de l’opinion des directeurs du développement durable</a:t>
              </a:r>
            </a:p>
            <a:p>
              <a:pPr algn="just"/>
              <a:r>
                <a:rPr lang="fr-FR" sz="1400" dirty="0" smtClean="0"/>
                <a:t>« Les DDD sont satisfaits de leur fonction (88 % dont 37 % de très satisfaits). Leur activité est plutôt en croissance (pour 67% d’entre eux) et leur permet d’innover (pour 42% d’entre eux). 91% pensent que leur fonction de directeur du développement durable est pérenne et qu’elle existera toujours dans dix ans (en augmentation de 12 points par rapport à 2012). La question du reporting et de la gouvernance progressent encore avec de nouvelles obligations et demandes de contenu dans les rapports DD (nouveaux enjeux, mesures supplémentaires, indicateurs extra-financiers…). »</a:t>
              </a:r>
            </a:p>
            <a:p>
              <a:endParaRPr lang="fr-FR" sz="1400" dirty="0"/>
            </a:p>
          </p:txBody>
        </p:sp>
        <p:sp>
          <p:nvSpPr>
            <p:cNvPr id="19" name="ZoneTexte 18"/>
            <p:cNvSpPr txBox="1"/>
            <p:nvPr/>
          </p:nvSpPr>
          <p:spPr>
            <a:xfrm>
              <a:off x="-1267333" y="2698802"/>
              <a:ext cx="3990581" cy="2246769"/>
            </a:xfrm>
            <a:prstGeom prst="rect">
              <a:avLst/>
            </a:prstGeom>
            <a:noFill/>
          </p:spPr>
          <p:txBody>
            <a:bodyPr wrap="square" rtlCol="0">
              <a:spAutoFit/>
            </a:bodyPr>
            <a:lstStyle/>
            <a:p>
              <a:pPr algn="just"/>
              <a:r>
                <a:rPr lang="fr-FR" sz="1400" dirty="0" smtClean="0"/>
                <a:t>81 % des sondés estiment que l’obligation de reporting institué par l’article 225 de la Loi Grenelle constitue l’événement majeur de l’année écoulée. 77% estime que cela les a aidé dans leur organisation. 58 % des consultés estiment que la RSE est un outil de pilotage stratégique au sein de leur organisation, et 68 %que leur organisation est engagée dans un processus de transition vers un modèle économique plus responsable. </a:t>
              </a:r>
              <a:endParaRPr lang="fr-FR" sz="1400" dirty="0"/>
            </a:p>
          </p:txBody>
        </p:sp>
      </p:grpSp>
      <p:sp>
        <p:nvSpPr>
          <p:cNvPr id="21" name="Arrondir un rectangle avec un coin diagonal 20"/>
          <p:cNvSpPr/>
          <p:nvPr/>
        </p:nvSpPr>
        <p:spPr>
          <a:xfrm>
            <a:off x="4836695" y="1191126"/>
            <a:ext cx="3910263" cy="4752474"/>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17" name="Image 16" descr="_42A2170.jpg"/>
          <p:cNvPicPr>
            <a:picLocks noChangeAspect="1"/>
          </p:cNvPicPr>
          <p:nvPr/>
        </p:nvPicPr>
        <p:blipFill>
          <a:blip r:embed="rId3" cstate="print"/>
          <a:srcRect l="19250" t="4111" b="22571"/>
          <a:stretch>
            <a:fillRect/>
          </a:stretch>
        </p:blipFill>
        <p:spPr>
          <a:xfrm>
            <a:off x="405967" y="1359568"/>
            <a:ext cx="1704256" cy="2321783"/>
          </a:xfrm>
          <a:prstGeom prst="rect">
            <a:avLst/>
          </a:prstGeom>
        </p:spPr>
      </p:pic>
      <p:sp>
        <p:nvSpPr>
          <p:cNvPr id="12" name="Arrondir un rectangle avec un coin diagonal 11"/>
          <p:cNvSpPr/>
          <p:nvPr/>
        </p:nvSpPr>
        <p:spPr>
          <a:xfrm>
            <a:off x="352397" y="3890207"/>
            <a:ext cx="4112726" cy="2322095"/>
          </a:xfrm>
          <a:prstGeom prst="round2DiagRect">
            <a:avLst/>
          </a:prstGeom>
          <a:noFill/>
          <a:ln w="31750">
            <a:solidFill>
              <a:srgbClr val="007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13" name="ZoneTexte 12"/>
          <p:cNvSpPr txBox="1"/>
          <p:nvPr/>
        </p:nvSpPr>
        <p:spPr>
          <a:xfrm>
            <a:off x="4633874" y="4098692"/>
            <a:ext cx="3889639" cy="1815882"/>
          </a:xfrm>
          <a:prstGeom prst="rect">
            <a:avLst/>
          </a:prstGeom>
          <a:solidFill>
            <a:srgbClr val="81CEF1"/>
          </a:solidFill>
        </p:spPr>
        <p:txBody>
          <a:bodyPr wrap="square" rtlCol="0">
            <a:spAutoFit/>
          </a:bodyPr>
          <a:lstStyle/>
          <a:p>
            <a:pPr algn="just"/>
            <a:r>
              <a:rPr lang="fr-FR" sz="1400" dirty="0" smtClean="0"/>
              <a:t>Le Débat national sur la transition énergétique (qui vient en 2</a:t>
            </a:r>
            <a:r>
              <a:rPr lang="fr-FR" sz="1400" baseline="30000" dirty="0" smtClean="0"/>
              <a:t>e</a:t>
            </a:r>
            <a:r>
              <a:rPr lang="fr-FR" sz="1400" dirty="0" smtClean="0"/>
              <a:t> parmi les événements marquants de l’année écoulée), est suivi par 100% des sondés. Mais 58 % estiment que ce débat ne sera pas un élément déclencheur pour faire de la sobriété énergétique et de la transition énergétique un chantier prioritaire au sein de leur organisation.</a:t>
            </a:r>
            <a:endParaRPr lang="fr-FR" sz="1400" dirty="0"/>
          </a:p>
        </p:txBody>
      </p:sp>
      <p:sp>
        <p:nvSpPr>
          <p:cNvPr id="11" name="Rectangle à coins arrondis 10"/>
          <p:cNvSpPr/>
          <p:nvPr/>
        </p:nvSpPr>
        <p:spPr>
          <a:xfrm>
            <a:off x="283031" y="1306286"/>
            <a:ext cx="8433457" cy="2503714"/>
          </a:xfrm>
          <a:prstGeom prst="roundRect">
            <a:avLst/>
          </a:prstGeom>
          <a:noFill/>
          <a:ln w="38100">
            <a:solidFill>
              <a:srgbClr val="007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p:cNvGrpSpPr/>
          <p:nvPr/>
        </p:nvGrpSpPr>
        <p:grpSpPr>
          <a:xfrm>
            <a:off x="228028" y="1410368"/>
            <a:ext cx="1112649" cy="1615862"/>
            <a:chOff x="228028" y="1410368"/>
            <a:chExt cx="1112649" cy="1615862"/>
          </a:xfrm>
        </p:grpSpPr>
        <p:pic>
          <p:nvPicPr>
            <p:cNvPr id="16" name="Image 15" descr="_42A2213.jpg"/>
            <p:cNvPicPr>
              <a:picLocks noChangeAspect="1"/>
            </p:cNvPicPr>
            <p:nvPr/>
          </p:nvPicPr>
          <p:blipFill>
            <a:blip r:embed="rId3" cstate="print"/>
            <a:stretch>
              <a:fillRect/>
            </a:stretch>
          </p:blipFill>
          <p:spPr>
            <a:xfrm>
              <a:off x="285632" y="1443216"/>
              <a:ext cx="1055045" cy="1583014"/>
            </a:xfrm>
            <a:prstGeom prst="rect">
              <a:avLst/>
            </a:prstGeom>
          </p:spPr>
        </p:pic>
        <p:sp>
          <p:nvSpPr>
            <p:cNvPr id="18" name="Triangle rectangle 17"/>
            <p:cNvSpPr/>
            <p:nvPr/>
          </p:nvSpPr>
          <p:spPr>
            <a:xfrm rot="5062061">
              <a:off x="238914" y="1399482"/>
              <a:ext cx="228600" cy="25037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sp>
        <p:nvSpPr>
          <p:cNvPr id="2" name="Title 1"/>
          <p:cNvSpPr>
            <a:spLocks noGrp="1"/>
          </p:cNvSpPr>
          <p:nvPr>
            <p:ph type="title"/>
          </p:nvPr>
        </p:nvSpPr>
        <p:spPr>
          <a:xfrm>
            <a:off x="300789" y="84638"/>
            <a:ext cx="8494295" cy="928520"/>
          </a:xfrm>
        </p:spPr>
        <p:txBody>
          <a:bodyPr/>
          <a:lstStyle/>
          <a:p>
            <a:pPr algn="ctr"/>
            <a:r>
              <a:rPr lang="fr-FR" sz="2000" b="1" dirty="0" smtClean="0"/>
              <a:t>Séquence 4 : LA fonction développement durable et la </a:t>
            </a:r>
            <a:r>
              <a:rPr lang="fr-FR" sz="2000" b="1" dirty="0" err="1" smtClean="0"/>
              <a:t>rse</a:t>
            </a:r>
            <a:r>
              <a:rPr lang="fr-FR" sz="2000" b="1" dirty="0" smtClean="0"/>
              <a:t> au cœur de la transition </a:t>
            </a:r>
            <a:r>
              <a:rPr lang="fr-FR" sz="2000" b="1" dirty="0" smtClean="0"/>
              <a:t>managériale </a:t>
            </a:r>
            <a:r>
              <a:rPr lang="fr-FR" sz="2000" b="1" dirty="0"/>
              <a:t>(suite)</a:t>
            </a:r>
            <a:endParaRPr lang="fr-FR" sz="2000"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grpSp>
        <p:nvGrpSpPr>
          <p:cNvPr id="3" name="Groupe 23"/>
          <p:cNvGrpSpPr/>
          <p:nvPr/>
        </p:nvGrpSpPr>
        <p:grpSpPr>
          <a:xfrm>
            <a:off x="220007" y="1190522"/>
            <a:ext cx="4232250" cy="3003527"/>
            <a:chOff x="252665" y="1440893"/>
            <a:chExt cx="4232250" cy="2971647"/>
          </a:xfrm>
        </p:grpSpPr>
        <p:grpSp>
          <p:nvGrpSpPr>
            <p:cNvPr id="4" name="Groupe 13"/>
            <p:cNvGrpSpPr/>
            <p:nvPr/>
          </p:nvGrpSpPr>
          <p:grpSpPr>
            <a:xfrm>
              <a:off x="261258" y="1440893"/>
              <a:ext cx="4223657" cy="2877402"/>
              <a:chOff x="189066" y="706941"/>
              <a:chExt cx="4223657" cy="2877402"/>
            </a:xfrm>
          </p:grpSpPr>
          <p:sp>
            <p:nvSpPr>
              <p:cNvPr id="8" name="ZoneTexte 7"/>
              <p:cNvSpPr txBox="1"/>
              <p:nvPr/>
            </p:nvSpPr>
            <p:spPr>
              <a:xfrm>
                <a:off x="1332064" y="706941"/>
                <a:ext cx="3043416" cy="2031325"/>
              </a:xfrm>
              <a:prstGeom prst="rect">
                <a:avLst/>
              </a:prstGeom>
              <a:noFill/>
            </p:spPr>
            <p:txBody>
              <a:bodyPr wrap="square" rtlCol="0">
                <a:spAutoFit/>
              </a:bodyPr>
              <a:lstStyle/>
              <a:p>
                <a:endParaRPr lang="fr-FR" sz="1400" dirty="0" smtClean="0"/>
              </a:p>
              <a:p>
                <a:pPr lvl="0"/>
                <a:r>
                  <a:rPr lang="fr-FR" sz="1400" b="1" dirty="0" smtClean="0"/>
                  <a:t>Emmanuel SOULIAS, </a:t>
                </a:r>
              </a:p>
              <a:p>
                <a:pPr lvl="0"/>
                <a:r>
                  <a:rPr lang="fr-FR" sz="1400" b="1" dirty="0" smtClean="0"/>
                  <a:t>Groupe </a:t>
                </a:r>
                <a:r>
                  <a:rPr lang="fr-FR" sz="1400" b="1" dirty="0" smtClean="0"/>
                  <a:t>MACIF, membre C3D</a:t>
                </a:r>
                <a:endParaRPr lang="fr-FR" sz="1400" b="1" dirty="0" smtClean="0"/>
              </a:p>
              <a:p>
                <a:r>
                  <a:rPr lang="fr-FR" sz="1400" dirty="0" smtClean="0"/>
                  <a:t>«  Notre programme national se décline autour de deux axes : construire une véritable culture du risque pour limiter la sinistralité pour la santé, la mobilité ou l’habitat et second axe de réflexion, développer</a:t>
                </a:r>
              </a:p>
            </p:txBody>
          </p:sp>
          <p:sp>
            <p:nvSpPr>
              <p:cNvPr id="13" name="ZoneTexte 12"/>
              <p:cNvSpPr txBox="1"/>
              <p:nvPr/>
            </p:nvSpPr>
            <p:spPr>
              <a:xfrm>
                <a:off x="189066" y="2630236"/>
                <a:ext cx="4223657" cy="954107"/>
              </a:xfrm>
              <a:prstGeom prst="rect">
                <a:avLst/>
              </a:prstGeom>
              <a:noFill/>
            </p:spPr>
            <p:txBody>
              <a:bodyPr wrap="square" rtlCol="0">
                <a:spAutoFit/>
              </a:bodyPr>
              <a:lstStyle/>
              <a:p>
                <a:r>
                  <a:rPr lang="fr-FR" sz="1400" dirty="0" smtClean="0"/>
                  <a:t>la responsabilité dans les différents métiers de la </a:t>
                </a:r>
                <a:r>
                  <a:rPr lang="fr-FR" sz="1400" dirty="0" err="1" smtClean="0"/>
                  <a:t>Macif</a:t>
                </a:r>
                <a:r>
                  <a:rPr lang="fr-FR" sz="1400" dirty="0" smtClean="0"/>
                  <a:t>. Sur les territoires, nous aimerions lier nos agendas mutualistes à des démarches de développement durable agendas 21 par exemple.»</a:t>
                </a:r>
              </a:p>
            </p:txBody>
          </p:sp>
        </p:grpSp>
        <p:sp>
          <p:nvSpPr>
            <p:cNvPr id="15" name="Rectangle à coins arrondis 14"/>
            <p:cNvSpPr/>
            <p:nvPr/>
          </p:nvSpPr>
          <p:spPr>
            <a:xfrm>
              <a:off x="252665" y="1636295"/>
              <a:ext cx="4188708" cy="2776245"/>
            </a:xfrm>
            <a:prstGeom prst="roundRect">
              <a:avLst/>
            </a:prstGeom>
            <a:noFill/>
            <a:ln w="38100">
              <a:solidFill>
                <a:srgbClr val="007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grpSp>
        <p:nvGrpSpPr>
          <p:cNvPr id="5" name="Groupe 19"/>
          <p:cNvGrpSpPr/>
          <p:nvPr/>
        </p:nvGrpSpPr>
        <p:grpSpPr>
          <a:xfrm>
            <a:off x="4570543" y="1310246"/>
            <a:ext cx="4184538" cy="2677628"/>
            <a:chOff x="4570543" y="1093670"/>
            <a:chExt cx="4184538" cy="2677628"/>
          </a:xfrm>
        </p:grpSpPr>
        <p:sp>
          <p:nvSpPr>
            <p:cNvPr id="10" name="ZoneTexte 9"/>
            <p:cNvSpPr txBox="1"/>
            <p:nvPr/>
          </p:nvSpPr>
          <p:spPr>
            <a:xfrm>
              <a:off x="4570543" y="1093670"/>
              <a:ext cx="3057964" cy="2031325"/>
            </a:xfrm>
            <a:prstGeom prst="rect">
              <a:avLst/>
            </a:prstGeom>
            <a:noFill/>
          </p:spPr>
          <p:txBody>
            <a:bodyPr wrap="square" rtlCol="0">
              <a:spAutoFit/>
            </a:bodyPr>
            <a:lstStyle/>
            <a:p>
              <a:endParaRPr lang="fr-FR" sz="1400" dirty="0" smtClean="0"/>
            </a:p>
            <a:p>
              <a:r>
                <a:rPr lang="fr-FR" sz="1400" b="1" dirty="0" smtClean="0"/>
                <a:t>Fabrice BONNIFET, Groupe Bouygues, Vice-Président C3D</a:t>
              </a:r>
            </a:p>
            <a:p>
              <a:r>
                <a:rPr lang="fr-FR" sz="1400" dirty="0" smtClean="0"/>
                <a:t>«  Un récent accord  Bouygues- Renault va permettre de proposer une solution de déplacement </a:t>
              </a:r>
              <a:r>
                <a:rPr lang="fr-FR" sz="1400" dirty="0" err="1" smtClean="0"/>
                <a:t>décarbonée</a:t>
              </a:r>
              <a:r>
                <a:rPr lang="fr-FR" sz="1400" dirty="0" smtClean="0"/>
                <a:t> associée à un logement. En effet, en moyenne, le deuxième véhicule d’un</a:t>
              </a:r>
              <a:endParaRPr lang="fr-FR" sz="1400" dirty="0"/>
            </a:p>
          </p:txBody>
        </p:sp>
        <p:sp>
          <p:nvSpPr>
            <p:cNvPr id="19" name="ZoneTexte 18"/>
            <p:cNvSpPr txBox="1"/>
            <p:nvPr/>
          </p:nvSpPr>
          <p:spPr>
            <a:xfrm>
              <a:off x="4582412" y="2817191"/>
              <a:ext cx="4172669" cy="954107"/>
            </a:xfrm>
            <a:prstGeom prst="rect">
              <a:avLst/>
            </a:prstGeom>
            <a:noFill/>
          </p:spPr>
          <p:txBody>
            <a:bodyPr wrap="square" rtlCol="0">
              <a:spAutoFit/>
            </a:bodyPr>
            <a:lstStyle/>
            <a:p>
              <a:endParaRPr lang="fr-FR" sz="1400" dirty="0" smtClean="0"/>
            </a:p>
            <a:p>
              <a:r>
                <a:rPr lang="fr-FR" sz="1400" dirty="0" smtClean="0"/>
                <a:t>ménage coûte environ 150€/mois. La solution élaborée avec Renault permet de diminuer le coût de ce second véhicule d’un facteur 3. »</a:t>
              </a:r>
              <a:endParaRPr lang="fr-FR" sz="1400" dirty="0"/>
            </a:p>
          </p:txBody>
        </p:sp>
      </p:grpSp>
      <p:sp>
        <p:nvSpPr>
          <p:cNvPr id="21" name="Arrondir un rectangle avec un coin diagonal 20"/>
          <p:cNvSpPr/>
          <p:nvPr/>
        </p:nvSpPr>
        <p:spPr>
          <a:xfrm>
            <a:off x="4836695" y="1191126"/>
            <a:ext cx="3910263" cy="4752474"/>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22" name="Arrondir un rectangle avec un coin diagonal 21"/>
          <p:cNvSpPr/>
          <p:nvPr/>
        </p:nvSpPr>
        <p:spPr>
          <a:xfrm>
            <a:off x="4517571" y="1393371"/>
            <a:ext cx="4241418" cy="2579915"/>
          </a:xfrm>
          <a:prstGeom prst="round2DiagRect">
            <a:avLst/>
          </a:prstGeom>
          <a:noFill/>
          <a:ln w="31750">
            <a:solidFill>
              <a:srgbClr val="007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17" name="Image 16" descr="_42A1912.jpg"/>
          <p:cNvPicPr>
            <a:picLocks noChangeAspect="1"/>
          </p:cNvPicPr>
          <p:nvPr/>
        </p:nvPicPr>
        <p:blipFill>
          <a:blip r:embed="rId4" cstate="print"/>
          <a:srcRect r="61361" b="16910"/>
          <a:stretch>
            <a:fillRect/>
          </a:stretch>
        </p:blipFill>
        <p:spPr>
          <a:xfrm>
            <a:off x="7533506" y="1468431"/>
            <a:ext cx="1170485" cy="1677540"/>
          </a:xfrm>
          <a:prstGeom prst="rect">
            <a:avLst/>
          </a:prstGeom>
        </p:spPr>
      </p:pic>
      <p:sp>
        <p:nvSpPr>
          <p:cNvPr id="27" name="ZoneTexte 26"/>
          <p:cNvSpPr txBox="1"/>
          <p:nvPr/>
        </p:nvSpPr>
        <p:spPr>
          <a:xfrm>
            <a:off x="228922" y="4151947"/>
            <a:ext cx="3453062" cy="2462213"/>
          </a:xfrm>
          <a:prstGeom prst="rect">
            <a:avLst/>
          </a:prstGeom>
          <a:noFill/>
        </p:spPr>
        <p:txBody>
          <a:bodyPr wrap="square" rtlCol="0">
            <a:spAutoFit/>
          </a:bodyPr>
          <a:lstStyle/>
          <a:p>
            <a:endParaRPr lang="fr-FR" sz="1400" dirty="0" smtClean="0"/>
          </a:p>
          <a:p>
            <a:pPr lvl="0"/>
            <a:r>
              <a:rPr lang="fr-FR" sz="1400" b="1" dirty="0" smtClean="0"/>
              <a:t>Souad EL OUAZZANI</a:t>
            </a:r>
            <a:r>
              <a:rPr lang="fr-FR" sz="1400" dirty="0" smtClean="0"/>
              <a:t>, </a:t>
            </a:r>
          </a:p>
          <a:p>
            <a:pPr lvl="0"/>
            <a:r>
              <a:rPr lang="fr-FR" sz="1400" b="1" dirty="0" err="1" smtClean="0"/>
              <a:t>Deloitte</a:t>
            </a:r>
            <a:r>
              <a:rPr lang="fr-FR" sz="1400" b="1" dirty="0" smtClean="0"/>
              <a:t> </a:t>
            </a:r>
            <a:r>
              <a:rPr lang="fr-FR" sz="1400" b="1" dirty="0" smtClean="0"/>
              <a:t>France, </a:t>
            </a:r>
            <a:r>
              <a:rPr lang="fr-FR" sz="1400" b="1" dirty="0"/>
              <a:t>membre C3D</a:t>
            </a:r>
            <a:endParaRPr lang="fr-FR" sz="1400" b="1" dirty="0" smtClean="0"/>
          </a:p>
          <a:p>
            <a:r>
              <a:rPr lang="fr-FR" sz="1400" dirty="0" smtClean="0"/>
              <a:t>«  A travers l’élaboration de notre </a:t>
            </a:r>
          </a:p>
          <a:p>
            <a:r>
              <a:rPr lang="fr-FR" sz="1400" dirty="0" smtClean="0"/>
              <a:t>charte responsable, nous nous sommes intéressés à la question de l’équilibre entre vie privée et vie professionnelle, </a:t>
            </a:r>
          </a:p>
          <a:p>
            <a:r>
              <a:rPr lang="fr-FR" sz="1400" dirty="0" smtClean="0"/>
              <a:t>en essayant de développer la flexibilité </a:t>
            </a:r>
          </a:p>
          <a:p>
            <a:r>
              <a:rPr lang="fr-FR" sz="1400" dirty="0" smtClean="0"/>
              <a:t>et le travail à distance.»</a:t>
            </a:r>
          </a:p>
          <a:p>
            <a:endParaRPr lang="fr-FR" sz="1400" dirty="0" smtClean="0"/>
          </a:p>
          <a:p>
            <a:pPr lvl="0"/>
            <a:endParaRPr lang="fr-FR" sz="1400" dirty="0" smtClean="0"/>
          </a:p>
        </p:txBody>
      </p:sp>
      <p:sp>
        <p:nvSpPr>
          <p:cNvPr id="29" name="Arrondir un rectangle avec un coin diagonal 28"/>
          <p:cNvSpPr/>
          <p:nvPr/>
        </p:nvSpPr>
        <p:spPr>
          <a:xfrm>
            <a:off x="214163" y="4267200"/>
            <a:ext cx="4199341" cy="1999488"/>
          </a:xfrm>
          <a:prstGeom prst="round2DiagRect">
            <a:avLst/>
          </a:prstGeom>
          <a:noFill/>
          <a:ln w="31750">
            <a:solidFill>
              <a:srgbClr val="007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30" name="Image 29" descr="_42A2250.jpg"/>
          <p:cNvPicPr>
            <a:picLocks noChangeAspect="1"/>
          </p:cNvPicPr>
          <p:nvPr/>
        </p:nvPicPr>
        <p:blipFill>
          <a:blip r:embed="rId5" cstate="print"/>
          <a:stretch>
            <a:fillRect/>
          </a:stretch>
        </p:blipFill>
        <p:spPr>
          <a:xfrm>
            <a:off x="3451965" y="4360696"/>
            <a:ext cx="912772" cy="1369544"/>
          </a:xfrm>
          <a:prstGeom prst="rect">
            <a:avLst/>
          </a:prstGeom>
        </p:spPr>
      </p:pic>
      <p:sp>
        <p:nvSpPr>
          <p:cNvPr id="32" name="ZoneTexte 31"/>
          <p:cNvSpPr txBox="1"/>
          <p:nvPr/>
        </p:nvSpPr>
        <p:spPr>
          <a:xfrm>
            <a:off x="4656379" y="4369191"/>
            <a:ext cx="2963621" cy="1815882"/>
          </a:xfrm>
          <a:prstGeom prst="rect">
            <a:avLst/>
          </a:prstGeom>
          <a:noFill/>
        </p:spPr>
        <p:txBody>
          <a:bodyPr wrap="square" rtlCol="0">
            <a:spAutoFit/>
          </a:bodyPr>
          <a:lstStyle/>
          <a:p>
            <a:r>
              <a:rPr lang="fr-FR" sz="1400" b="1" dirty="0" smtClean="0"/>
              <a:t>Nicole NOTAT</a:t>
            </a:r>
            <a:r>
              <a:rPr lang="fr-FR" sz="1400" dirty="0" smtClean="0"/>
              <a:t>, </a:t>
            </a:r>
            <a:r>
              <a:rPr lang="fr-FR" sz="1400" b="1" dirty="0" err="1" smtClean="0"/>
              <a:t>Vigeo</a:t>
            </a:r>
            <a:endParaRPr lang="fr-FR" sz="1400" dirty="0" smtClean="0"/>
          </a:p>
          <a:p>
            <a:r>
              <a:rPr lang="fr-FR" sz="1400" dirty="0" smtClean="0"/>
              <a:t>« La RSE est un excellent levier </a:t>
            </a:r>
          </a:p>
          <a:p>
            <a:r>
              <a:rPr lang="fr-FR" sz="1400" dirty="0" smtClean="0"/>
              <a:t>de transformation des entreprises, de leur culture d’entreprise… mais on ne peut pas faire l’impasse sur les dimensions culturelles de l’entreprise et, parfois, ses contradictions internes. »</a:t>
            </a:r>
          </a:p>
        </p:txBody>
      </p:sp>
      <p:pic>
        <p:nvPicPr>
          <p:cNvPr id="33" name="Image 32" descr="_42A2244.jpg"/>
          <p:cNvPicPr>
            <a:picLocks noChangeAspect="1"/>
          </p:cNvPicPr>
          <p:nvPr/>
        </p:nvPicPr>
        <p:blipFill>
          <a:blip r:embed="rId6" cstate="print"/>
          <a:stretch>
            <a:fillRect/>
          </a:stretch>
        </p:blipFill>
        <p:spPr>
          <a:xfrm>
            <a:off x="7474193" y="4401312"/>
            <a:ext cx="1127281" cy="1691398"/>
          </a:xfrm>
          <a:prstGeom prst="rect">
            <a:avLst/>
          </a:prstGeom>
        </p:spPr>
      </p:pic>
      <p:sp>
        <p:nvSpPr>
          <p:cNvPr id="31" name="Rectangle à coins arrondis 30"/>
          <p:cNvSpPr/>
          <p:nvPr/>
        </p:nvSpPr>
        <p:spPr>
          <a:xfrm>
            <a:off x="4512169" y="4242816"/>
            <a:ext cx="4156344" cy="2005096"/>
          </a:xfrm>
          <a:prstGeom prst="roundRect">
            <a:avLst/>
          </a:prstGeom>
          <a:noFill/>
          <a:ln w="38100">
            <a:solidFill>
              <a:srgbClr val="007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p:cNvGrpSpPr/>
          <p:nvPr/>
        </p:nvGrpSpPr>
        <p:grpSpPr>
          <a:xfrm>
            <a:off x="5097407" y="1413950"/>
            <a:ext cx="1457786" cy="1748157"/>
            <a:chOff x="5061770" y="1437700"/>
            <a:chExt cx="1735140" cy="1985223"/>
          </a:xfrm>
        </p:grpSpPr>
        <p:pic>
          <p:nvPicPr>
            <p:cNvPr id="17" name="Image 16" descr="_42A2159.jpg"/>
            <p:cNvPicPr>
              <a:picLocks noChangeAspect="1"/>
            </p:cNvPicPr>
            <p:nvPr/>
          </p:nvPicPr>
          <p:blipFill>
            <a:blip r:embed="rId3" cstate="print"/>
            <a:srcRect l="43540" t="3541" r="2329"/>
            <a:stretch>
              <a:fillRect/>
            </a:stretch>
          </p:blipFill>
          <p:spPr>
            <a:xfrm>
              <a:off x="5268900" y="1608220"/>
              <a:ext cx="1528010" cy="1814703"/>
            </a:xfrm>
            <a:prstGeom prst="rect">
              <a:avLst/>
            </a:prstGeom>
          </p:spPr>
        </p:pic>
        <p:sp>
          <p:nvSpPr>
            <p:cNvPr id="19" name="Triangle rectangle 18"/>
            <p:cNvSpPr/>
            <p:nvPr/>
          </p:nvSpPr>
          <p:spPr>
            <a:xfrm rot="4910505">
              <a:off x="5067707" y="1431763"/>
              <a:ext cx="261257" cy="27313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sp>
        <p:nvSpPr>
          <p:cNvPr id="2" name="Title 1"/>
          <p:cNvSpPr>
            <a:spLocks noGrp="1"/>
          </p:cNvSpPr>
          <p:nvPr>
            <p:ph type="title"/>
          </p:nvPr>
        </p:nvSpPr>
        <p:spPr>
          <a:xfrm>
            <a:off x="300789" y="-22237"/>
            <a:ext cx="8494295" cy="928520"/>
          </a:xfrm>
        </p:spPr>
        <p:txBody>
          <a:bodyPr/>
          <a:lstStyle/>
          <a:p>
            <a:pPr algn="ctr"/>
            <a:r>
              <a:rPr lang="fr-FR" b="1" dirty="0" smtClean="0"/>
              <a:t>table </a:t>
            </a:r>
            <a:r>
              <a:rPr lang="fr-FR" b="1" dirty="0" smtClean="0"/>
              <a:t>ronde de synthèse</a:t>
            </a:r>
            <a:endParaRPr lang="fr-FR"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sp>
        <p:nvSpPr>
          <p:cNvPr id="10" name="ZoneTexte 9"/>
          <p:cNvSpPr txBox="1"/>
          <p:nvPr/>
        </p:nvSpPr>
        <p:spPr>
          <a:xfrm>
            <a:off x="6617829" y="1397729"/>
            <a:ext cx="2312416" cy="1815882"/>
          </a:xfrm>
          <a:prstGeom prst="rect">
            <a:avLst/>
          </a:prstGeom>
          <a:noFill/>
        </p:spPr>
        <p:txBody>
          <a:bodyPr wrap="square" rtlCol="0">
            <a:spAutoFit/>
          </a:bodyPr>
          <a:lstStyle/>
          <a:p>
            <a:endParaRPr lang="fr-FR" sz="1400" dirty="0" smtClean="0"/>
          </a:p>
          <a:p>
            <a:r>
              <a:rPr lang="fr-FR" sz="1400" b="1" dirty="0" smtClean="0"/>
              <a:t>Bettina LAVILLE, Comité 21</a:t>
            </a:r>
          </a:p>
          <a:p>
            <a:r>
              <a:rPr lang="fr-FR" sz="1400" dirty="0" smtClean="0"/>
              <a:t>«  Nous, acteurs du développement durable, </a:t>
            </a:r>
          </a:p>
          <a:p>
            <a:r>
              <a:rPr lang="fr-FR" sz="1400" dirty="0" smtClean="0"/>
              <a:t>et vous, directeurs du développement durable en entreprise, nous devons</a:t>
            </a:r>
          </a:p>
        </p:txBody>
      </p:sp>
      <p:sp>
        <p:nvSpPr>
          <p:cNvPr id="13" name="ZoneTexte 12"/>
          <p:cNvSpPr txBox="1"/>
          <p:nvPr/>
        </p:nvSpPr>
        <p:spPr>
          <a:xfrm>
            <a:off x="261257" y="1426472"/>
            <a:ext cx="3467595" cy="1815882"/>
          </a:xfrm>
          <a:prstGeom prst="rect">
            <a:avLst/>
          </a:prstGeom>
          <a:noFill/>
        </p:spPr>
        <p:txBody>
          <a:bodyPr wrap="square" rtlCol="0">
            <a:spAutoFit/>
          </a:bodyPr>
          <a:lstStyle/>
          <a:p>
            <a:r>
              <a:rPr lang="fr-FR" sz="1400" b="1" dirty="0" smtClean="0"/>
              <a:t>Édouard PHILIPPE</a:t>
            </a:r>
            <a:r>
              <a:rPr lang="fr-FR" sz="1400" dirty="0" smtClean="0"/>
              <a:t>, </a:t>
            </a:r>
            <a:r>
              <a:rPr lang="fr-FR" sz="1400" b="1" dirty="0" smtClean="0"/>
              <a:t>Maire du Havre </a:t>
            </a:r>
            <a:endParaRPr lang="fr-FR" sz="1400" dirty="0" smtClean="0"/>
          </a:p>
          <a:p>
            <a:r>
              <a:rPr lang="fr-FR" sz="1400" dirty="0" smtClean="0"/>
              <a:t>« Plusieurs entreprises du Havre sont engagées dans des processus d’économie circulaire et d’écologie industrielle. Cela se voit peut-être </a:t>
            </a:r>
          </a:p>
          <a:p>
            <a:r>
              <a:rPr lang="fr-FR" sz="1400" dirty="0" smtClean="0"/>
              <a:t>moins que des éoliennes, et pourtant, </a:t>
            </a:r>
          </a:p>
          <a:p>
            <a:r>
              <a:rPr lang="fr-FR" sz="1400" dirty="0" smtClean="0"/>
              <a:t>ces processus sont extrêmement intéressants pour notre territoire. »</a:t>
            </a:r>
          </a:p>
        </p:txBody>
      </p:sp>
      <p:sp>
        <p:nvSpPr>
          <p:cNvPr id="16" name="ZoneTexte 15"/>
          <p:cNvSpPr txBox="1"/>
          <p:nvPr/>
        </p:nvSpPr>
        <p:spPr>
          <a:xfrm>
            <a:off x="5085174" y="2923543"/>
            <a:ext cx="3818040" cy="1384995"/>
          </a:xfrm>
          <a:prstGeom prst="rect">
            <a:avLst/>
          </a:prstGeom>
          <a:noFill/>
        </p:spPr>
        <p:txBody>
          <a:bodyPr wrap="square" rtlCol="0">
            <a:spAutoFit/>
          </a:bodyPr>
          <a:lstStyle/>
          <a:p>
            <a:endParaRPr lang="fr-FR" sz="1400" dirty="0" smtClean="0"/>
          </a:p>
          <a:p>
            <a:r>
              <a:rPr lang="fr-FR" sz="1400" dirty="0" smtClean="0"/>
              <a:t>être ensemble une minorité qui se doit d’être agissante, enthousiaste, de plus en plus écoutée. Nous devons d’autant plus être motivé qu’en cette période de, crise, l’on redevient fâcheusement court-</a:t>
            </a:r>
            <a:r>
              <a:rPr lang="fr-FR" sz="1400" dirty="0" err="1" smtClean="0"/>
              <a:t>termiste</a:t>
            </a:r>
            <a:r>
              <a:rPr lang="fr-FR" sz="1400" dirty="0" smtClean="0"/>
              <a:t>. » </a:t>
            </a:r>
          </a:p>
        </p:txBody>
      </p:sp>
      <p:pic>
        <p:nvPicPr>
          <p:cNvPr id="11" name="Image 10" descr="_42A2367.jpg"/>
          <p:cNvPicPr>
            <a:picLocks noChangeAspect="1"/>
          </p:cNvPicPr>
          <p:nvPr/>
        </p:nvPicPr>
        <p:blipFill>
          <a:blip r:embed="rId4" cstate="print"/>
          <a:srcRect l="58470" t="19919" r="23253" b="44652"/>
          <a:stretch>
            <a:fillRect/>
          </a:stretch>
        </p:blipFill>
        <p:spPr>
          <a:xfrm>
            <a:off x="3364470" y="1591286"/>
            <a:ext cx="1132483" cy="1463942"/>
          </a:xfrm>
          <a:prstGeom prst="rect">
            <a:avLst/>
          </a:prstGeom>
        </p:spPr>
      </p:pic>
      <p:sp>
        <p:nvSpPr>
          <p:cNvPr id="12" name="Arrondir un rectangle avec un coin du même côté 11"/>
          <p:cNvSpPr/>
          <p:nvPr/>
        </p:nvSpPr>
        <p:spPr>
          <a:xfrm>
            <a:off x="225072" y="1362869"/>
            <a:ext cx="4323177" cy="1902846"/>
          </a:xfrm>
          <a:prstGeom prst="round2SameRect">
            <a:avLst/>
          </a:prstGeom>
          <a:noFill/>
          <a:ln w="31750">
            <a:solidFill>
              <a:srgbClr val="81CE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14" name="Arrondir un rectangle avec un coin diagonal 13"/>
          <p:cNvSpPr/>
          <p:nvPr/>
        </p:nvSpPr>
        <p:spPr>
          <a:xfrm>
            <a:off x="5077325" y="1389413"/>
            <a:ext cx="3805418" cy="3028208"/>
          </a:xfrm>
          <a:prstGeom prst="round2DiagRect">
            <a:avLst/>
          </a:prstGeom>
          <a:noFill/>
          <a:ln w="31750">
            <a:solidFill>
              <a:srgbClr val="81CE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21" name="ZoneTexte 20"/>
          <p:cNvSpPr txBox="1"/>
          <p:nvPr/>
        </p:nvSpPr>
        <p:spPr>
          <a:xfrm>
            <a:off x="1776304" y="3443678"/>
            <a:ext cx="2308813" cy="2677656"/>
          </a:xfrm>
          <a:prstGeom prst="rect">
            <a:avLst/>
          </a:prstGeom>
          <a:noFill/>
        </p:spPr>
        <p:txBody>
          <a:bodyPr wrap="square" rtlCol="0">
            <a:spAutoFit/>
          </a:bodyPr>
          <a:lstStyle/>
          <a:p>
            <a:endParaRPr lang="fr-FR" sz="1400" dirty="0" smtClean="0"/>
          </a:p>
          <a:p>
            <a:r>
              <a:rPr lang="fr-FR" sz="1400" b="1" dirty="0" smtClean="0"/>
              <a:t>Jean-Marc BORELLO</a:t>
            </a:r>
            <a:r>
              <a:rPr lang="fr-FR" sz="1400" dirty="0" smtClean="0"/>
              <a:t>, </a:t>
            </a:r>
          </a:p>
          <a:p>
            <a:r>
              <a:rPr lang="fr-FR" sz="1400" b="1" dirty="0" smtClean="0"/>
              <a:t>Groupe SOS</a:t>
            </a:r>
          </a:p>
          <a:p>
            <a:r>
              <a:rPr lang="fr-FR" sz="1400" dirty="0" smtClean="0"/>
              <a:t>« Je ne crois pas que les entreprises seules, l’Etat seul ou les ONG seules, aient la possibilité d’imposer leurs solutions. Il s’agit bien de réfléchir ensemble aux projets responsables à mettre en œuvre. »</a:t>
            </a:r>
          </a:p>
        </p:txBody>
      </p:sp>
      <p:pic>
        <p:nvPicPr>
          <p:cNvPr id="22" name="Image 21" descr="_42A2301.jpg"/>
          <p:cNvPicPr>
            <a:picLocks noChangeAspect="1"/>
          </p:cNvPicPr>
          <p:nvPr/>
        </p:nvPicPr>
        <p:blipFill>
          <a:blip r:embed="rId5"/>
          <a:srcRect l="19927" t="34959" r="62029" b="30948"/>
          <a:stretch>
            <a:fillRect/>
          </a:stretch>
        </p:blipFill>
        <p:spPr>
          <a:xfrm>
            <a:off x="340926" y="3705101"/>
            <a:ext cx="1447568" cy="1989123"/>
          </a:xfrm>
          <a:prstGeom prst="rect">
            <a:avLst/>
          </a:prstGeom>
        </p:spPr>
      </p:pic>
      <p:sp>
        <p:nvSpPr>
          <p:cNvPr id="23" name="Rogner et arrondir un rectangle à un seul coin 22"/>
          <p:cNvSpPr/>
          <p:nvPr/>
        </p:nvSpPr>
        <p:spPr>
          <a:xfrm rot="10800000">
            <a:off x="276257" y="3592756"/>
            <a:ext cx="3666352" cy="2475538"/>
          </a:xfrm>
          <a:prstGeom prst="snipRoundRect">
            <a:avLst/>
          </a:prstGeom>
          <a:noFill/>
          <a:ln w="31750">
            <a:solidFill>
              <a:srgbClr val="81CE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24" name="ZoneTexte 23"/>
          <p:cNvSpPr txBox="1"/>
          <p:nvPr/>
        </p:nvSpPr>
        <p:spPr>
          <a:xfrm>
            <a:off x="5471910" y="4467177"/>
            <a:ext cx="3120191" cy="1600438"/>
          </a:xfrm>
          <a:prstGeom prst="rect">
            <a:avLst/>
          </a:prstGeom>
          <a:noFill/>
        </p:spPr>
        <p:txBody>
          <a:bodyPr wrap="square" rtlCol="0">
            <a:spAutoFit/>
          </a:bodyPr>
          <a:lstStyle/>
          <a:p>
            <a:endParaRPr lang="fr-FR" sz="1400" dirty="0" smtClean="0"/>
          </a:p>
          <a:p>
            <a:r>
              <a:rPr lang="fr-FR" sz="1400" b="1" dirty="0" smtClean="0"/>
              <a:t>Dominique OLIVIER, CFDT</a:t>
            </a:r>
          </a:p>
          <a:p>
            <a:r>
              <a:rPr lang="fr-FR" sz="1400" dirty="0" smtClean="0"/>
              <a:t>« On ne peut pas faire de promotion de l’économie verte ou du DD sans correctement traiter le volet social. Mais il faut cesser d’opposer social et environnement. »</a:t>
            </a:r>
          </a:p>
        </p:txBody>
      </p:sp>
      <p:pic>
        <p:nvPicPr>
          <p:cNvPr id="25" name="Image 24" descr="_42A2298.jpg"/>
          <p:cNvPicPr>
            <a:picLocks noChangeAspect="1"/>
          </p:cNvPicPr>
          <p:nvPr/>
        </p:nvPicPr>
        <p:blipFill>
          <a:blip r:embed="rId6" cstate="print"/>
          <a:srcRect l="2551" t="33856" r="72945" b="14307"/>
          <a:stretch>
            <a:fillRect/>
          </a:stretch>
        </p:blipFill>
        <p:spPr>
          <a:xfrm>
            <a:off x="4277141" y="4583875"/>
            <a:ext cx="1111811" cy="1567543"/>
          </a:xfrm>
          <a:prstGeom prst="rect">
            <a:avLst/>
          </a:prstGeom>
        </p:spPr>
      </p:pic>
      <p:sp>
        <p:nvSpPr>
          <p:cNvPr id="26" name="Arrondir un rectangle avec un coin diagonal 25"/>
          <p:cNvSpPr/>
          <p:nvPr/>
        </p:nvSpPr>
        <p:spPr>
          <a:xfrm>
            <a:off x="4156316" y="4583875"/>
            <a:ext cx="4331369" cy="1626920"/>
          </a:xfrm>
          <a:prstGeom prst="round2DiagRect">
            <a:avLst/>
          </a:prstGeom>
          <a:noFill/>
          <a:ln w="31750">
            <a:solidFill>
              <a:srgbClr val="81CE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9" y="274638"/>
            <a:ext cx="8494295" cy="928520"/>
          </a:xfrm>
        </p:spPr>
        <p:txBody>
          <a:bodyPr/>
          <a:lstStyle/>
          <a:p>
            <a:pPr algn="ctr"/>
            <a:r>
              <a:rPr lang="fr-FR" b="1" dirty="0" smtClean="0"/>
              <a:t>Clôture de la journée</a:t>
            </a:r>
            <a:endParaRPr lang="fr-FR"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sp>
        <p:nvSpPr>
          <p:cNvPr id="13" name="ZoneTexte 12"/>
          <p:cNvSpPr txBox="1"/>
          <p:nvPr/>
        </p:nvSpPr>
        <p:spPr>
          <a:xfrm>
            <a:off x="261257" y="1533347"/>
            <a:ext cx="4275117" cy="1600438"/>
          </a:xfrm>
          <a:prstGeom prst="rect">
            <a:avLst/>
          </a:prstGeom>
          <a:noFill/>
        </p:spPr>
        <p:txBody>
          <a:bodyPr wrap="square" rtlCol="0">
            <a:spAutoFit/>
          </a:bodyPr>
          <a:lstStyle/>
          <a:p>
            <a:r>
              <a:rPr lang="fr-FR" sz="1400" b="1" dirty="0" smtClean="0"/>
              <a:t>Hélène VALADE, Présidente du C3D</a:t>
            </a:r>
            <a:endParaRPr lang="fr-FR" sz="1400" dirty="0" smtClean="0"/>
          </a:p>
          <a:p>
            <a:pPr algn="just"/>
            <a:r>
              <a:rPr lang="fr-FR" sz="1400" dirty="0" smtClean="0"/>
              <a:t>« Ce que je retiens entre autre de cette journée, c’est le paradoxe immense de voir d’un côté des entreprises avancer sur les thématiques sociales et environnementales et de l’autre beaucoup d’attentisme des pouvoirs publics sur ces questions. »</a:t>
            </a:r>
          </a:p>
        </p:txBody>
      </p:sp>
      <p:sp>
        <p:nvSpPr>
          <p:cNvPr id="16" name="ZoneTexte 15"/>
          <p:cNvSpPr txBox="1"/>
          <p:nvPr/>
        </p:nvSpPr>
        <p:spPr>
          <a:xfrm>
            <a:off x="4907041" y="3849816"/>
            <a:ext cx="3818040" cy="2246769"/>
          </a:xfrm>
          <a:prstGeom prst="rect">
            <a:avLst/>
          </a:prstGeom>
          <a:noFill/>
        </p:spPr>
        <p:txBody>
          <a:bodyPr wrap="square" rtlCol="0">
            <a:spAutoFit/>
          </a:bodyPr>
          <a:lstStyle/>
          <a:p>
            <a:endParaRPr lang="fr-FR" sz="1400" dirty="0" smtClean="0"/>
          </a:p>
          <a:p>
            <a:r>
              <a:rPr lang="fr-FR" sz="1400" dirty="0" smtClean="0"/>
              <a:t>« J’ai été aussi étonnée par le caractère impressionniste ou de mosaïque de l’ensemble des expérimentations lancées par les membres du C3D. Cette méthode de l’expérimentation est particulièrement intéressante et mériterait d’être traduite en loi. Il faut revendiquer ce droit à l’expérimentation pour construire et évaluer ces nouveaux modèles qui restent à inventer »</a:t>
            </a:r>
          </a:p>
        </p:txBody>
      </p:sp>
      <p:pic>
        <p:nvPicPr>
          <p:cNvPr id="20" name="Image 19" descr="_MG_9317.jpg"/>
          <p:cNvPicPr>
            <a:picLocks noChangeAspect="1"/>
          </p:cNvPicPr>
          <p:nvPr/>
        </p:nvPicPr>
        <p:blipFill>
          <a:blip r:embed="rId3" cstate="print"/>
          <a:srcRect t="11436"/>
          <a:stretch>
            <a:fillRect/>
          </a:stretch>
        </p:blipFill>
        <p:spPr>
          <a:xfrm>
            <a:off x="361466" y="3154131"/>
            <a:ext cx="2274856" cy="3022897"/>
          </a:xfrm>
          <a:prstGeom prst="rect">
            <a:avLst/>
          </a:prstGeom>
        </p:spPr>
      </p:pic>
      <p:sp>
        <p:nvSpPr>
          <p:cNvPr id="27" name="ZoneTexte 26"/>
          <p:cNvSpPr txBox="1"/>
          <p:nvPr/>
        </p:nvSpPr>
        <p:spPr>
          <a:xfrm>
            <a:off x="2636328" y="3075158"/>
            <a:ext cx="1721921" cy="2462213"/>
          </a:xfrm>
          <a:prstGeom prst="rect">
            <a:avLst/>
          </a:prstGeom>
          <a:noFill/>
        </p:spPr>
        <p:txBody>
          <a:bodyPr wrap="square" rtlCol="0">
            <a:spAutoFit/>
          </a:bodyPr>
          <a:lstStyle/>
          <a:p>
            <a:r>
              <a:rPr lang="fr-FR" sz="1400" dirty="0" smtClean="0"/>
              <a:t>« C’est comme si on était aujourd’hui à front renversé, les entreprises montrant la voie et les pouvoirs publics venant à posteriori entériner par des lois des réalités de terrain déjà effectives. »</a:t>
            </a:r>
          </a:p>
        </p:txBody>
      </p:sp>
      <p:pic>
        <p:nvPicPr>
          <p:cNvPr id="28" name="Image 27" descr="_MG_9216.jpg"/>
          <p:cNvPicPr>
            <a:picLocks noChangeAspect="1"/>
          </p:cNvPicPr>
          <p:nvPr/>
        </p:nvPicPr>
        <p:blipFill>
          <a:blip r:embed="rId4" cstate="print"/>
          <a:stretch>
            <a:fillRect/>
          </a:stretch>
        </p:blipFill>
        <p:spPr>
          <a:xfrm>
            <a:off x="4970928" y="1568483"/>
            <a:ext cx="3366190" cy="2243493"/>
          </a:xfrm>
          <a:prstGeom prst="rect">
            <a:avLst/>
          </a:prstGeom>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_42A2087.jpg"/>
          <p:cNvPicPr>
            <a:picLocks noChangeAspect="1"/>
          </p:cNvPicPr>
          <p:nvPr/>
        </p:nvPicPr>
        <p:blipFill>
          <a:blip r:embed="rId3" cstate="print"/>
          <a:srcRect l="15822"/>
          <a:stretch>
            <a:fillRect/>
          </a:stretch>
        </p:blipFill>
        <p:spPr>
          <a:xfrm>
            <a:off x="205483" y="2774825"/>
            <a:ext cx="2022434" cy="1601266"/>
          </a:xfrm>
          <a:prstGeom prst="rect">
            <a:avLst/>
          </a:prstGeom>
        </p:spPr>
      </p:pic>
      <p:pic>
        <p:nvPicPr>
          <p:cNvPr id="9" name="Image 8" descr="_42A1836.jpg"/>
          <p:cNvPicPr>
            <a:picLocks noChangeAspect="1"/>
          </p:cNvPicPr>
          <p:nvPr/>
        </p:nvPicPr>
        <p:blipFill>
          <a:blip r:embed="rId4" cstate="print"/>
          <a:stretch>
            <a:fillRect/>
          </a:stretch>
        </p:blipFill>
        <p:spPr>
          <a:xfrm>
            <a:off x="5022197" y="1397284"/>
            <a:ext cx="1592590" cy="2388211"/>
          </a:xfrm>
          <a:prstGeom prst="rect">
            <a:avLst/>
          </a:prstGeom>
        </p:spPr>
      </p:pic>
      <p:sp>
        <p:nvSpPr>
          <p:cNvPr id="2" name="Title 1"/>
          <p:cNvSpPr>
            <a:spLocks noGrp="1"/>
          </p:cNvSpPr>
          <p:nvPr>
            <p:ph type="title"/>
          </p:nvPr>
        </p:nvSpPr>
        <p:spPr>
          <a:xfrm>
            <a:off x="201881" y="179638"/>
            <a:ext cx="8645236" cy="928520"/>
          </a:xfrm>
        </p:spPr>
        <p:txBody>
          <a:bodyPr/>
          <a:lstStyle/>
          <a:p>
            <a:pPr algn="ctr"/>
            <a:r>
              <a:rPr lang="fr-FR" sz="2000" b="1" dirty="0" smtClean="0"/>
              <a:t>Une </a:t>
            </a:r>
            <a:r>
              <a:rPr lang="fr-FR" sz="2000" b="1" dirty="0" err="1" smtClean="0"/>
              <a:t>edition</a:t>
            </a:r>
            <a:r>
              <a:rPr lang="fr-FR" sz="2000" b="1" dirty="0" smtClean="0"/>
              <a:t> 2013 plus </a:t>
            </a:r>
            <a:r>
              <a:rPr lang="fr-FR" sz="2000" b="1" dirty="0" err="1" smtClean="0"/>
              <a:t>PARTICIPATIve</a:t>
            </a:r>
            <a:r>
              <a:rPr lang="fr-FR" sz="2000" b="1" dirty="0" smtClean="0"/>
              <a:t> </a:t>
            </a:r>
            <a:r>
              <a:rPr lang="fr-FR" sz="2000" b="1" dirty="0" smtClean="0"/>
              <a:t>ET </a:t>
            </a:r>
            <a:r>
              <a:rPr lang="fr-FR" sz="2000" b="1" dirty="0" err="1" smtClean="0"/>
              <a:t>INTERACTIve</a:t>
            </a:r>
            <a:r>
              <a:rPr lang="fr-FR" sz="2000" b="1" dirty="0" smtClean="0"/>
              <a:t> </a:t>
            </a:r>
            <a:r>
              <a:rPr lang="fr-FR" sz="2000" b="1" dirty="0" smtClean="0"/>
              <a:t>:  </a:t>
            </a:r>
            <a:r>
              <a:rPr lang="fr-FR" sz="1800" b="1" dirty="0" smtClean="0"/>
              <a:t>boîtiers de question électroniques, questions SMS …</a:t>
            </a:r>
            <a:endParaRPr lang="fr-FR" sz="1800"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pic>
        <p:nvPicPr>
          <p:cNvPr id="5" name="Image 4" descr="_42A2057.jpg"/>
          <p:cNvPicPr>
            <a:picLocks noChangeAspect="1"/>
          </p:cNvPicPr>
          <p:nvPr/>
        </p:nvPicPr>
        <p:blipFill>
          <a:blip r:embed="rId5" cstate="print"/>
          <a:stretch>
            <a:fillRect/>
          </a:stretch>
        </p:blipFill>
        <p:spPr>
          <a:xfrm>
            <a:off x="6720874" y="1404858"/>
            <a:ext cx="1991611" cy="1327366"/>
          </a:xfrm>
          <a:prstGeom prst="rect">
            <a:avLst/>
          </a:prstGeom>
        </p:spPr>
      </p:pic>
      <p:grpSp>
        <p:nvGrpSpPr>
          <p:cNvPr id="13" name="Groupe 12"/>
          <p:cNvGrpSpPr/>
          <p:nvPr/>
        </p:nvGrpSpPr>
        <p:grpSpPr>
          <a:xfrm>
            <a:off x="1880172" y="2188396"/>
            <a:ext cx="3256908" cy="2229492"/>
            <a:chOff x="1880172" y="2188396"/>
            <a:chExt cx="3256908" cy="2229492"/>
          </a:xfrm>
        </p:grpSpPr>
        <p:sp>
          <p:nvSpPr>
            <p:cNvPr id="12" name="Rectangle 11"/>
            <p:cNvSpPr/>
            <p:nvPr/>
          </p:nvSpPr>
          <p:spPr>
            <a:xfrm>
              <a:off x="1880172" y="2188396"/>
              <a:ext cx="3256908" cy="2229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11" name="Image 10" descr="_42A2058.jpg"/>
            <p:cNvPicPr>
              <a:picLocks noChangeAspect="1"/>
            </p:cNvPicPr>
            <p:nvPr/>
          </p:nvPicPr>
          <p:blipFill>
            <a:blip r:embed="rId6" cstate="print"/>
            <a:stretch>
              <a:fillRect/>
            </a:stretch>
          </p:blipFill>
          <p:spPr>
            <a:xfrm>
              <a:off x="1943391" y="2264680"/>
              <a:ext cx="3152591" cy="2101134"/>
            </a:xfrm>
            <a:prstGeom prst="rect">
              <a:avLst/>
            </a:prstGeom>
          </p:spPr>
        </p:pic>
      </p:grpSp>
      <p:pic>
        <p:nvPicPr>
          <p:cNvPr id="6" name="Image 5" descr="_42A1685.jpg"/>
          <p:cNvPicPr>
            <a:picLocks noChangeAspect="1"/>
          </p:cNvPicPr>
          <p:nvPr/>
        </p:nvPicPr>
        <p:blipFill>
          <a:blip r:embed="rId7" cstate="print"/>
          <a:stretch>
            <a:fillRect/>
          </a:stretch>
        </p:blipFill>
        <p:spPr>
          <a:xfrm>
            <a:off x="412542" y="1377508"/>
            <a:ext cx="2248465" cy="1498554"/>
          </a:xfrm>
          <a:prstGeom prst="rect">
            <a:avLst/>
          </a:prstGeom>
        </p:spPr>
      </p:pic>
      <p:pic>
        <p:nvPicPr>
          <p:cNvPr id="16" name="Image 15" descr="_42A2369.jpg"/>
          <p:cNvPicPr>
            <a:picLocks noChangeAspect="1"/>
          </p:cNvPicPr>
          <p:nvPr/>
        </p:nvPicPr>
        <p:blipFill>
          <a:blip r:embed="rId8" cstate="print"/>
          <a:stretch>
            <a:fillRect/>
          </a:stretch>
        </p:blipFill>
        <p:spPr>
          <a:xfrm>
            <a:off x="289252" y="4514605"/>
            <a:ext cx="2536141" cy="1690284"/>
          </a:xfrm>
          <a:prstGeom prst="rect">
            <a:avLst/>
          </a:prstGeom>
        </p:spPr>
      </p:pic>
      <p:pic>
        <p:nvPicPr>
          <p:cNvPr id="18" name="Image 17" descr="_42A1632.jpg"/>
          <p:cNvPicPr>
            <a:picLocks noChangeAspect="1"/>
          </p:cNvPicPr>
          <p:nvPr/>
        </p:nvPicPr>
        <p:blipFill>
          <a:blip r:embed="rId9" cstate="print"/>
          <a:srcRect l="14999" t="14965" r="19184" b="33942"/>
          <a:stretch>
            <a:fillRect/>
          </a:stretch>
        </p:blipFill>
        <p:spPr>
          <a:xfrm>
            <a:off x="2938408" y="4191854"/>
            <a:ext cx="3852556" cy="1993186"/>
          </a:xfrm>
          <a:prstGeom prst="rect">
            <a:avLst/>
          </a:prstGeom>
        </p:spPr>
      </p:pic>
      <p:pic>
        <p:nvPicPr>
          <p:cNvPr id="19" name="Image 18" descr="_42A1807.jpg"/>
          <p:cNvPicPr>
            <a:picLocks noChangeAspect="1"/>
          </p:cNvPicPr>
          <p:nvPr/>
        </p:nvPicPr>
        <p:blipFill>
          <a:blip r:embed="rId10" cstate="print"/>
          <a:stretch>
            <a:fillRect/>
          </a:stretch>
        </p:blipFill>
        <p:spPr>
          <a:xfrm>
            <a:off x="6710602" y="4857016"/>
            <a:ext cx="2207368" cy="1471163"/>
          </a:xfrm>
          <a:prstGeom prst="rect">
            <a:avLst/>
          </a:prstGeom>
        </p:spPr>
      </p:pic>
      <p:pic>
        <p:nvPicPr>
          <p:cNvPr id="20" name="Image 19" descr="_42A1837.jpg"/>
          <p:cNvPicPr>
            <a:picLocks noChangeAspect="1"/>
          </p:cNvPicPr>
          <p:nvPr/>
        </p:nvPicPr>
        <p:blipFill>
          <a:blip r:embed="rId11" cstate="print"/>
          <a:srcRect t="8580"/>
          <a:stretch>
            <a:fillRect/>
          </a:stretch>
        </p:blipFill>
        <p:spPr>
          <a:xfrm>
            <a:off x="7066754" y="2753474"/>
            <a:ext cx="1517225" cy="2079985"/>
          </a:xfrm>
          <a:prstGeom prst="rect">
            <a:avLst/>
          </a:prstGeom>
        </p:spPr>
      </p:pic>
      <p:pic>
        <p:nvPicPr>
          <p:cNvPr id="21" name="Image 20" descr="_42A1667.jpg"/>
          <p:cNvPicPr>
            <a:picLocks noChangeAspect="1"/>
          </p:cNvPicPr>
          <p:nvPr/>
        </p:nvPicPr>
        <p:blipFill>
          <a:blip r:embed="rId12" cstate="print"/>
          <a:srcRect t="20102" r="13667"/>
          <a:stretch>
            <a:fillRect/>
          </a:stretch>
        </p:blipFill>
        <p:spPr>
          <a:xfrm>
            <a:off x="3032448" y="1342977"/>
            <a:ext cx="1395712" cy="860872"/>
          </a:xfrm>
          <a:prstGeom prst="rect">
            <a:avLst/>
          </a:prstGeom>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FR" sz="2800" b="1" u="sng" dirty="0" smtClean="0">
                <a:latin typeface="Calibri" pitchFamily="34" charset="0"/>
              </a:rPr>
              <a:t>Auditorium de la </a:t>
            </a:r>
            <a:r>
              <a:rPr lang="fr-FR" sz="2800" b="1" u="sng" dirty="0" err="1" smtClean="0">
                <a:latin typeface="Calibri" pitchFamily="34" charset="0"/>
              </a:rPr>
              <a:t>Macif</a:t>
            </a:r>
            <a:r>
              <a:rPr lang="fr-FR" sz="2800" b="1" u="sng" dirty="0" smtClean="0">
                <a:latin typeface="Calibri" pitchFamily="34" charset="0"/>
              </a:rPr>
              <a:t>, Paris</a:t>
            </a:r>
            <a:r>
              <a:rPr lang="fr-FR" b="1" dirty="0" smtClean="0">
                <a:latin typeface="Calibri" pitchFamily="34" charset="0"/>
              </a:rPr>
              <a:t/>
            </a:r>
            <a:br>
              <a:rPr lang="fr-FR" b="1" dirty="0" smtClean="0">
                <a:latin typeface="Calibri" pitchFamily="34" charset="0"/>
              </a:rPr>
            </a:br>
            <a:r>
              <a:rPr lang="fr-FR" b="1" dirty="0" smtClean="0">
                <a:latin typeface="Calibri" pitchFamily="34" charset="0"/>
              </a:rPr>
              <a:t> 150 participants, 5 séquences, 31 intervenants</a:t>
            </a:r>
            <a:endParaRPr lang="fr-FR" b="1" dirty="0">
              <a:latin typeface="Calibri" pitchFamily="34" charset="0"/>
            </a:endParaRPr>
          </a:p>
        </p:txBody>
      </p:sp>
      <p:sp>
        <p:nvSpPr>
          <p:cNvPr id="4" name="Rectangle 2"/>
          <p:cNvSpPr txBox="1">
            <a:spLocks noChangeArrowheads="1"/>
          </p:cNvSpPr>
          <p:nvPr/>
        </p:nvSpPr>
        <p:spPr>
          <a:xfrm>
            <a:off x="684881" y="4302960"/>
            <a:ext cx="7543800" cy="936625"/>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400" b="0" i="1" u="none" strike="noStrike" kern="1200" cap="all" spc="0" normalizeH="0" baseline="0" noProof="0" dirty="0" smtClean="0">
                <a:ln>
                  <a:noFill/>
                </a:ln>
                <a:solidFill>
                  <a:srgbClr val="808080"/>
                </a:solidFill>
                <a:effectLst/>
                <a:uLnTx/>
                <a:uFillTx/>
                <a:latin typeface="Calibri" pitchFamily="34" charset="0"/>
                <a:ea typeface="+mn-ea"/>
                <a:cs typeface="+mn-cs"/>
              </a:rPr>
              <a:t/>
            </a:r>
            <a:br>
              <a:rPr kumimoji="0" lang="fr-FR" sz="1400" b="0" i="1" u="none" strike="noStrike" kern="1200" cap="all" spc="0" normalizeH="0" baseline="0" noProof="0" dirty="0" smtClean="0">
                <a:ln>
                  <a:noFill/>
                </a:ln>
                <a:solidFill>
                  <a:srgbClr val="808080"/>
                </a:solidFill>
                <a:effectLst/>
                <a:uLnTx/>
                <a:uFillTx/>
                <a:latin typeface="Calibri" pitchFamily="34" charset="0"/>
                <a:ea typeface="+mn-ea"/>
                <a:cs typeface="+mn-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endParaRPr kumimoji="0" lang="fr-FR" sz="2000" b="0" i="0" u="none" strike="noStrike" kern="1200" cap="all" spc="0" normalizeH="0" baseline="0" noProof="0" dirty="0" smtClean="0">
              <a:ln>
                <a:noFill/>
              </a:ln>
              <a:solidFill>
                <a:schemeClr val="tx1"/>
              </a:solidFill>
              <a:effectLst/>
              <a:uLnTx/>
              <a:uFillTx/>
              <a:latin typeface="+mj-lt"/>
              <a:ea typeface="+mj-ea"/>
              <a:cs typeface="+mj-cs"/>
            </a:endParaRPr>
          </a:p>
        </p:txBody>
      </p:sp>
      <p:pic>
        <p:nvPicPr>
          <p:cNvPr id="5" name="Image 4" descr="_42A1642.jpg"/>
          <p:cNvPicPr>
            <a:picLocks noChangeAspect="1"/>
          </p:cNvPicPr>
          <p:nvPr/>
        </p:nvPicPr>
        <p:blipFill>
          <a:blip r:embed="rId3" cstate="print"/>
          <a:stretch>
            <a:fillRect/>
          </a:stretch>
        </p:blipFill>
        <p:spPr>
          <a:xfrm>
            <a:off x="283302" y="1828800"/>
            <a:ext cx="5817999" cy="3877572"/>
          </a:xfrm>
          <a:prstGeom prst="rect">
            <a:avLst/>
          </a:prstGeom>
        </p:spPr>
      </p:pic>
      <p:pic>
        <p:nvPicPr>
          <p:cNvPr id="6" name="Image 5" descr="_42A1599.jpg"/>
          <p:cNvPicPr>
            <a:picLocks noChangeAspect="1"/>
          </p:cNvPicPr>
          <p:nvPr/>
        </p:nvPicPr>
        <p:blipFill>
          <a:blip r:embed="rId4" cstate="print"/>
          <a:stretch>
            <a:fillRect/>
          </a:stretch>
        </p:blipFill>
        <p:spPr>
          <a:xfrm>
            <a:off x="6244388" y="1876829"/>
            <a:ext cx="2473334" cy="1648424"/>
          </a:xfrm>
          <a:prstGeom prst="rect">
            <a:avLst/>
          </a:prstGeom>
        </p:spPr>
      </p:pic>
      <p:pic>
        <p:nvPicPr>
          <p:cNvPr id="7" name="Image 6" descr="_42A1724.jpg"/>
          <p:cNvPicPr>
            <a:picLocks noChangeAspect="1"/>
          </p:cNvPicPr>
          <p:nvPr/>
        </p:nvPicPr>
        <p:blipFill>
          <a:blip r:embed="rId5" cstate="print"/>
          <a:stretch>
            <a:fillRect/>
          </a:stretch>
        </p:blipFill>
        <p:spPr>
          <a:xfrm>
            <a:off x="6208416" y="3934326"/>
            <a:ext cx="2592250" cy="1727679"/>
          </a:xfrm>
          <a:prstGeom prst="rect">
            <a:avLst/>
          </a:prstGeom>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57200" y="1359568"/>
            <a:ext cx="8265695" cy="4896853"/>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2" name="Title 1"/>
          <p:cNvSpPr>
            <a:spLocks noGrp="1"/>
          </p:cNvSpPr>
          <p:nvPr>
            <p:ph type="title"/>
          </p:nvPr>
        </p:nvSpPr>
        <p:spPr>
          <a:xfrm>
            <a:off x="300789" y="274638"/>
            <a:ext cx="8494295" cy="928520"/>
          </a:xfrm>
        </p:spPr>
        <p:txBody>
          <a:bodyPr/>
          <a:lstStyle/>
          <a:p>
            <a:pPr algn="ctr"/>
            <a:r>
              <a:rPr lang="fr-FR" b="1" dirty="0" smtClean="0"/>
              <a:t>Le campus 2013 Fut aussi l’occasion d’échanges conviviaux</a:t>
            </a:r>
            <a:endParaRPr lang="fr-FR"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pic>
        <p:nvPicPr>
          <p:cNvPr id="9" name="Image 8" descr="_42A1583.jpg"/>
          <p:cNvPicPr>
            <a:picLocks noChangeAspect="1"/>
          </p:cNvPicPr>
          <p:nvPr/>
        </p:nvPicPr>
        <p:blipFill>
          <a:blip r:embed="rId3" cstate="print"/>
          <a:stretch>
            <a:fillRect/>
          </a:stretch>
        </p:blipFill>
        <p:spPr>
          <a:xfrm>
            <a:off x="549522" y="1452777"/>
            <a:ext cx="1989141" cy="1171470"/>
          </a:xfrm>
          <a:prstGeom prst="rect">
            <a:avLst/>
          </a:prstGeom>
        </p:spPr>
      </p:pic>
      <p:pic>
        <p:nvPicPr>
          <p:cNvPr id="10" name="Image 9" descr="_42A1717.jpg"/>
          <p:cNvPicPr>
            <a:picLocks noChangeAspect="1"/>
          </p:cNvPicPr>
          <p:nvPr/>
        </p:nvPicPr>
        <p:blipFill>
          <a:blip r:embed="rId4" cstate="print"/>
          <a:stretch>
            <a:fillRect/>
          </a:stretch>
        </p:blipFill>
        <p:spPr>
          <a:xfrm>
            <a:off x="2713682" y="1472102"/>
            <a:ext cx="3867591" cy="2577666"/>
          </a:xfrm>
          <a:prstGeom prst="rect">
            <a:avLst/>
          </a:prstGeom>
        </p:spPr>
      </p:pic>
      <p:pic>
        <p:nvPicPr>
          <p:cNvPr id="14" name="Image 13" descr="_42A1941.jpg"/>
          <p:cNvPicPr>
            <a:picLocks noChangeAspect="1"/>
          </p:cNvPicPr>
          <p:nvPr/>
        </p:nvPicPr>
        <p:blipFill>
          <a:blip r:embed="rId5" cstate="print"/>
          <a:stretch>
            <a:fillRect/>
          </a:stretch>
        </p:blipFill>
        <p:spPr>
          <a:xfrm>
            <a:off x="6389451" y="4692316"/>
            <a:ext cx="2285318" cy="1523116"/>
          </a:xfrm>
          <a:prstGeom prst="rect">
            <a:avLst/>
          </a:prstGeom>
        </p:spPr>
      </p:pic>
      <p:pic>
        <p:nvPicPr>
          <p:cNvPr id="16" name="Image 15" descr="_42A2409.jpg"/>
          <p:cNvPicPr>
            <a:picLocks noChangeAspect="1"/>
          </p:cNvPicPr>
          <p:nvPr/>
        </p:nvPicPr>
        <p:blipFill>
          <a:blip r:embed="rId6" cstate="print"/>
          <a:stretch>
            <a:fillRect/>
          </a:stretch>
        </p:blipFill>
        <p:spPr>
          <a:xfrm>
            <a:off x="582409" y="4126830"/>
            <a:ext cx="1523118" cy="2110981"/>
          </a:xfrm>
          <a:prstGeom prst="rect">
            <a:avLst/>
          </a:prstGeom>
        </p:spPr>
      </p:pic>
      <p:pic>
        <p:nvPicPr>
          <p:cNvPr id="19" name="Image 18" descr="_42A1895.jpg"/>
          <p:cNvPicPr>
            <a:picLocks noChangeAspect="1"/>
          </p:cNvPicPr>
          <p:nvPr/>
        </p:nvPicPr>
        <p:blipFill>
          <a:blip r:embed="rId7" cstate="print"/>
          <a:stretch>
            <a:fillRect/>
          </a:stretch>
        </p:blipFill>
        <p:spPr>
          <a:xfrm>
            <a:off x="6497662" y="1371600"/>
            <a:ext cx="2158953" cy="1438896"/>
          </a:xfrm>
          <a:prstGeom prst="rect">
            <a:avLst/>
          </a:prstGeom>
        </p:spPr>
      </p:pic>
      <p:pic>
        <p:nvPicPr>
          <p:cNvPr id="20" name="Image 19" descr="_42A2007.jpg"/>
          <p:cNvPicPr>
            <a:picLocks noChangeAspect="1"/>
          </p:cNvPicPr>
          <p:nvPr/>
        </p:nvPicPr>
        <p:blipFill>
          <a:blip r:embed="rId8" cstate="print"/>
          <a:stretch>
            <a:fillRect/>
          </a:stretch>
        </p:blipFill>
        <p:spPr>
          <a:xfrm>
            <a:off x="6503631" y="3092116"/>
            <a:ext cx="2231163" cy="1487022"/>
          </a:xfrm>
          <a:prstGeom prst="rect">
            <a:avLst/>
          </a:prstGeom>
        </p:spPr>
      </p:pic>
      <p:pic>
        <p:nvPicPr>
          <p:cNvPr id="17" name="Image 16" descr="_42A2293.jpg"/>
          <p:cNvPicPr>
            <a:picLocks noChangeAspect="1"/>
          </p:cNvPicPr>
          <p:nvPr/>
        </p:nvPicPr>
        <p:blipFill>
          <a:blip r:embed="rId9" cstate="print"/>
          <a:stretch>
            <a:fillRect/>
          </a:stretch>
        </p:blipFill>
        <p:spPr>
          <a:xfrm>
            <a:off x="511904" y="2715000"/>
            <a:ext cx="2038792" cy="1358811"/>
          </a:xfrm>
          <a:prstGeom prst="rect">
            <a:avLst/>
          </a:prstGeom>
        </p:spPr>
      </p:pic>
      <p:sp>
        <p:nvSpPr>
          <p:cNvPr id="23" name="Rectangle 22"/>
          <p:cNvSpPr/>
          <p:nvPr/>
        </p:nvSpPr>
        <p:spPr>
          <a:xfrm>
            <a:off x="6016752" y="4255008"/>
            <a:ext cx="1737360" cy="11948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pic>
        <p:nvPicPr>
          <p:cNvPr id="21" name="Image 20" descr="_42A1923.jpg"/>
          <p:cNvPicPr>
            <a:picLocks noChangeAspect="1"/>
          </p:cNvPicPr>
          <p:nvPr/>
        </p:nvPicPr>
        <p:blipFill>
          <a:blip r:embed="rId10" cstate="print"/>
          <a:stretch>
            <a:fillRect/>
          </a:stretch>
        </p:blipFill>
        <p:spPr>
          <a:xfrm>
            <a:off x="6048651" y="4328159"/>
            <a:ext cx="1700382" cy="1108159"/>
          </a:xfrm>
          <a:prstGeom prst="rect">
            <a:avLst/>
          </a:prstGeom>
        </p:spPr>
      </p:pic>
      <p:pic>
        <p:nvPicPr>
          <p:cNvPr id="15362" name="Picture 2" descr="Y:\C3D\Campus\Campus 2013\Photos Campus C3D\c3d ld\_42A172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16047" y="4255008"/>
            <a:ext cx="2261425" cy="150761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Y:\C3D\Campus\Campus 2013\Photos Campus C3D\c3d ld\_42A1714.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33268" y="4969715"/>
            <a:ext cx="1867477" cy="12457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57200" y="1359568"/>
            <a:ext cx="8265695" cy="4896853"/>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2" name="Title 1"/>
          <p:cNvSpPr>
            <a:spLocks noGrp="1"/>
          </p:cNvSpPr>
          <p:nvPr>
            <p:ph type="title"/>
          </p:nvPr>
        </p:nvSpPr>
        <p:spPr>
          <a:xfrm>
            <a:off x="300789" y="274638"/>
            <a:ext cx="8494295" cy="928520"/>
          </a:xfrm>
        </p:spPr>
        <p:txBody>
          <a:bodyPr/>
          <a:lstStyle/>
          <a:p>
            <a:pPr algn="ctr"/>
            <a:r>
              <a:rPr lang="fr-FR" b="1" dirty="0" smtClean="0"/>
              <a:t>Le campus 2013 Fut aussi l’occasion d’échanges conviviaux</a:t>
            </a:r>
            <a:endParaRPr lang="fr-FR"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pic>
        <p:nvPicPr>
          <p:cNvPr id="22" name="Image 21" descr="_42A2029.jpg"/>
          <p:cNvPicPr>
            <a:picLocks noChangeAspect="1"/>
          </p:cNvPicPr>
          <p:nvPr/>
        </p:nvPicPr>
        <p:blipFill>
          <a:blip r:embed="rId3" cstate="print"/>
          <a:stretch>
            <a:fillRect/>
          </a:stretch>
        </p:blipFill>
        <p:spPr>
          <a:xfrm>
            <a:off x="4917030" y="3619607"/>
            <a:ext cx="3729516" cy="2485642"/>
          </a:xfrm>
          <a:prstGeom prst="rect">
            <a:avLst/>
          </a:prstGeom>
        </p:spPr>
      </p:pic>
      <p:pic>
        <p:nvPicPr>
          <p:cNvPr id="14339" name="Picture 3" descr="Y:\C3D\Campus\Campus 2013\Photos Campus C3D\c3d ld\_42A17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150" y="1415653"/>
            <a:ext cx="2206028" cy="147068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Y:\C3D\Campus\Campus 2013\Photos Campus C3D\c3d ld\_42A174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561" t="25360"/>
          <a:stretch/>
        </p:blipFill>
        <p:spPr bwMode="auto">
          <a:xfrm>
            <a:off x="5786443" y="1372077"/>
            <a:ext cx="2933205" cy="2164271"/>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Y:\C3D\Campus\Campus 2013\Photos Campus C3D\c3d ld\_42A192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0150" y="2980685"/>
            <a:ext cx="2363188" cy="1576385"/>
          </a:xfrm>
          <a:prstGeom prst="rect">
            <a:avLst/>
          </a:prstGeom>
          <a:noFill/>
          <a:extLst>
            <a:ext uri="{909E8E84-426E-40DD-AFC4-6F175D3DCCD1}">
              <a14:hiddenFill xmlns:a14="http://schemas.microsoft.com/office/drawing/2010/main">
                <a:solidFill>
                  <a:srgbClr val="FFFFFF"/>
                </a:solidFill>
              </a14:hiddenFill>
            </a:ext>
          </a:extLst>
        </p:spPr>
      </p:pic>
      <p:pic>
        <p:nvPicPr>
          <p:cNvPr id="14343" name="Picture 7" descr="Y:\C3D\Campus\Campus 2013\Photos Campus C3D\c3d ld\_42A199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0150" y="4060147"/>
            <a:ext cx="3210153" cy="2140102"/>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Y:\C3D\Campus\Campus 2013\Photos Campus C3D\c3d ld\_42A228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17845" y="1359568"/>
            <a:ext cx="2700338" cy="1800225"/>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Y:\C3D\Campus\Campus 2013\Photos Campus C3D\c3d ld\_42A191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48820" y="3362428"/>
            <a:ext cx="1862138" cy="124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3690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9" y="274638"/>
            <a:ext cx="8494295" cy="651637"/>
          </a:xfrm>
        </p:spPr>
        <p:txBody>
          <a:bodyPr/>
          <a:lstStyle/>
          <a:p>
            <a:pPr algn="ctr"/>
            <a:r>
              <a:rPr lang="fr-FR" b="1" dirty="0" smtClean="0">
                <a:latin typeface="Calibri" pitchFamily="34" charset="0"/>
              </a:rPr>
              <a:t/>
            </a:r>
            <a:br>
              <a:rPr lang="fr-FR" b="1" dirty="0" smtClean="0">
                <a:latin typeface="Calibri" pitchFamily="34" charset="0"/>
              </a:rPr>
            </a:br>
            <a:r>
              <a:rPr lang="fr-FR" b="1" dirty="0">
                <a:latin typeface="Calibri" pitchFamily="34" charset="0"/>
              </a:rPr>
              <a:t/>
            </a:r>
            <a:br>
              <a:rPr lang="fr-FR" b="1" dirty="0">
                <a:latin typeface="Calibri" pitchFamily="34" charset="0"/>
              </a:rPr>
            </a:br>
            <a:r>
              <a:rPr lang="fr-FR" b="1" dirty="0" smtClean="0">
                <a:latin typeface="Calibri" pitchFamily="34" charset="0"/>
              </a:rPr>
              <a:t>Une rencontre placée sous le signe de la transition</a:t>
            </a:r>
            <a:endParaRPr lang="fr-FR" dirty="0">
              <a:latin typeface="Calibri" pitchFamily="34" charset="0"/>
            </a:endParaRPr>
          </a:p>
        </p:txBody>
      </p:sp>
      <p:sp>
        <p:nvSpPr>
          <p:cNvPr id="4" name="Rectangle 2"/>
          <p:cNvSpPr txBox="1">
            <a:spLocks noChangeArrowheads="1"/>
          </p:cNvSpPr>
          <p:nvPr/>
        </p:nvSpPr>
        <p:spPr>
          <a:xfrm>
            <a:off x="684881" y="4302960"/>
            <a:ext cx="7543800" cy="936625"/>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400" b="0" i="1" u="none" strike="noStrike" kern="1200" cap="all" spc="0" normalizeH="0" baseline="0" noProof="0" dirty="0" smtClean="0">
                <a:ln>
                  <a:noFill/>
                </a:ln>
                <a:solidFill>
                  <a:srgbClr val="808080"/>
                </a:solidFill>
                <a:effectLst/>
                <a:uLnTx/>
                <a:uFillTx/>
                <a:latin typeface="Calibri" pitchFamily="34" charset="0"/>
                <a:ea typeface="+mn-ea"/>
                <a:cs typeface="+mn-cs"/>
              </a:rPr>
              <a:t/>
            </a:r>
            <a:br>
              <a:rPr kumimoji="0" lang="fr-FR" sz="1400" b="0" i="1" u="none" strike="noStrike" kern="1200" cap="all" spc="0" normalizeH="0" baseline="0" noProof="0" dirty="0" smtClean="0">
                <a:ln>
                  <a:noFill/>
                </a:ln>
                <a:solidFill>
                  <a:srgbClr val="808080"/>
                </a:solidFill>
                <a:effectLst/>
                <a:uLnTx/>
                <a:uFillTx/>
                <a:latin typeface="Calibri" pitchFamily="34" charset="0"/>
                <a:ea typeface="+mn-ea"/>
                <a:cs typeface="+mn-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endParaRPr kumimoji="0" lang="fr-FR" sz="2000" b="0" i="0" u="none" strike="noStrike" kern="1200" cap="all" spc="0" normalizeH="0" baseline="0" noProof="0" dirty="0" smtClean="0">
              <a:ln>
                <a:noFill/>
              </a:ln>
              <a:solidFill>
                <a:schemeClr val="tx1"/>
              </a:solidFill>
              <a:effectLst/>
              <a:uLnTx/>
              <a:uFillTx/>
              <a:latin typeface="+mj-lt"/>
              <a:ea typeface="+mj-ea"/>
              <a:cs typeface="+mj-cs"/>
            </a:endParaRPr>
          </a:p>
        </p:txBody>
      </p:sp>
      <p:pic>
        <p:nvPicPr>
          <p:cNvPr id="8" name="Image 7" descr="_MG_9216.jpg"/>
          <p:cNvPicPr>
            <a:picLocks noChangeAspect="1"/>
          </p:cNvPicPr>
          <p:nvPr/>
        </p:nvPicPr>
        <p:blipFill>
          <a:blip r:embed="rId3" cstate="print"/>
          <a:stretch>
            <a:fillRect/>
          </a:stretch>
        </p:blipFill>
        <p:spPr>
          <a:xfrm>
            <a:off x="427682" y="1512108"/>
            <a:ext cx="3446486" cy="2297009"/>
          </a:xfrm>
          <a:prstGeom prst="rect">
            <a:avLst/>
          </a:prstGeom>
        </p:spPr>
      </p:pic>
      <p:sp>
        <p:nvSpPr>
          <p:cNvPr id="10" name="ZoneTexte 9"/>
          <p:cNvSpPr txBox="1"/>
          <p:nvPr/>
        </p:nvSpPr>
        <p:spPr>
          <a:xfrm>
            <a:off x="3874165" y="1552070"/>
            <a:ext cx="5161547" cy="2308324"/>
          </a:xfrm>
          <a:prstGeom prst="rect">
            <a:avLst/>
          </a:prstGeom>
          <a:noFill/>
        </p:spPr>
        <p:txBody>
          <a:bodyPr wrap="square" rtlCol="0">
            <a:spAutoFit/>
          </a:bodyPr>
          <a:lstStyle/>
          <a:p>
            <a:pPr algn="just"/>
            <a:r>
              <a:rPr lang="fr-FR" sz="1600" dirty="0" smtClean="0"/>
              <a:t>Le fil conducteur de cette septième édition du Campus du C3D est </a:t>
            </a:r>
            <a:r>
              <a:rPr lang="fr-FR" sz="1600" b="1" dirty="0" smtClean="0"/>
              <a:t>la transition</a:t>
            </a:r>
            <a:r>
              <a:rPr lang="fr-FR" sz="1600" dirty="0" smtClean="0"/>
              <a:t>, qu’il s’agisse de la transition énergétique, celle des modèles économiques ou de la transition du modèle de société.</a:t>
            </a:r>
          </a:p>
          <a:p>
            <a:pPr algn="just"/>
            <a:r>
              <a:rPr lang="fr-FR" sz="1600" dirty="0" smtClean="0"/>
              <a:t>Ayant vocation à construire l’avenir et expérimenter  les solutions qui permettront demain un développement soutenable, le C3D a souhaité débattre des pistes, expériences et besoins qui façonneront de nouveaux modèles. </a:t>
            </a:r>
          </a:p>
        </p:txBody>
      </p:sp>
      <p:sp>
        <p:nvSpPr>
          <p:cNvPr id="13" name="ZoneTexte 12"/>
          <p:cNvSpPr txBox="1"/>
          <p:nvPr/>
        </p:nvSpPr>
        <p:spPr>
          <a:xfrm>
            <a:off x="453189" y="3942343"/>
            <a:ext cx="8474243" cy="2062103"/>
          </a:xfrm>
          <a:prstGeom prst="rect">
            <a:avLst/>
          </a:prstGeom>
          <a:noFill/>
        </p:spPr>
        <p:txBody>
          <a:bodyPr wrap="square" rtlCol="0">
            <a:spAutoFit/>
          </a:bodyPr>
          <a:lstStyle/>
          <a:p>
            <a:pPr algn="just"/>
            <a:r>
              <a:rPr lang="fr-FR" sz="1600" dirty="0" smtClean="0"/>
              <a:t>Avec la participation de nombreuses directrices et directeurs du développement durable membres du C3D, comme chaque année, le Collège a voulu convier et faire témoigner différentes personnalités et acteurs de la vie politique, des représentants syndicaux ou associatifs, des chercheurs et formateurs, des experts et des étudiants, partenaires associés et personnalités qualifiées pour enrichir les débats et apporter d’autres éclairages.</a:t>
            </a:r>
          </a:p>
          <a:p>
            <a:pPr algn="just"/>
            <a:r>
              <a:rPr lang="fr-FR" sz="1600" dirty="0" smtClean="0"/>
              <a:t>Le projet de cette édition étant de faire une sorte d’état des lieux de toutes ces différentes transitions en cours ou qui s’amorcent afin de mieux déterminer quel devra être le rôle des directeurs du développement durable et comment optimiser les dynamiques collectives.</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9" y="274638"/>
            <a:ext cx="8494295" cy="928520"/>
          </a:xfrm>
        </p:spPr>
        <p:txBody>
          <a:bodyPr/>
          <a:lstStyle/>
          <a:p>
            <a:pPr algn="ctr"/>
            <a:r>
              <a:rPr lang="fr-FR" sz="2800" b="1" dirty="0" smtClean="0">
                <a:latin typeface="Calibri" pitchFamily="34" charset="0"/>
              </a:rPr>
              <a:t>OUVERTURE</a:t>
            </a:r>
            <a:r>
              <a:rPr lang="fr-FR" sz="4000" b="1" dirty="0" smtClean="0">
                <a:latin typeface="Calibri" pitchFamily="34" charset="0"/>
              </a:rPr>
              <a:t/>
            </a:r>
            <a:br>
              <a:rPr lang="fr-FR" sz="4000" b="1" dirty="0" smtClean="0">
                <a:latin typeface="Calibri" pitchFamily="34" charset="0"/>
              </a:rPr>
            </a:br>
            <a:endParaRPr lang="fr-FR" sz="2000" b="1" dirty="0" smtClean="0">
              <a:solidFill>
                <a:schemeClr val="tx1">
                  <a:lumMod val="75000"/>
                  <a:lumOff val="25000"/>
                </a:schemeClr>
              </a:solidFill>
              <a:latin typeface="Calibri" pitchFamily="34" charset="0"/>
            </a:endParaRPr>
          </a:p>
        </p:txBody>
      </p:sp>
      <p:sp>
        <p:nvSpPr>
          <p:cNvPr id="11" name="Text Box 18"/>
          <p:cNvSpPr txBox="1">
            <a:spLocks noChangeArrowheads="1"/>
          </p:cNvSpPr>
          <p:nvPr/>
        </p:nvSpPr>
        <p:spPr bwMode="auto">
          <a:xfrm>
            <a:off x="5651099" y="4412248"/>
            <a:ext cx="3092450" cy="1492716"/>
          </a:xfrm>
          <a:prstGeom prst="rect">
            <a:avLst/>
          </a:prstGeom>
          <a:noFill/>
          <a:ln w="9525">
            <a:noFill/>
            <a:miter lim="800000"/>
            <a:headEnd/>
            <a:tailEnd/>
          </a:ln>
          <a:effectLst/>
        </p:spPr>
        <p:txBody>
          <a:bodyPr>
            <a:spAutoFit/>
          </a:bodyPr>
          <a:lstStyle/>
          <a:p>
            <a:pPr algn="ctr">
              <a:buClr>
                <a:schemeClr val="tx2"/>
              </a:buClr>
              <a:buSzPct val="70000"/>
              <a:buFont typeface="Wingdings" pitchFamily="2" charset="2"/>
              <a:buNone/>
            </a:pPr>
            <a:endParaRPr lang="fr-FR" dirty="0"/>
          </a:p>
          <a:p>
            <a:pPr algn="ctr">
              <a:buClr>
                <a:schemeClr val="tx2"/>
              </a:buClr>
              <a:buSzPct val="70000"/>
              <a:buFont typeface="Wingdings" pitchFamily="2" charset="2"/>
              <a:buNone/>
            </a:pPr>
            <a:r>
              <a:rPr lang="fr-FR" sz="1800" dirty="0">
                <a:latin typeface="Calibri" pitchFamily="34" charset="0"/>
              </a:rPr>
              <a:t>Présentation des nouveaux membres par</a:t>
            </a:r>
          </a:p>
          <a:p>
            <a:pPr algn="ctr">
              <a:buClr>
                <a:schemeClr val="tx2"/>
              </a:buClr>
              <a:buSzPct val="70000"/>
              <a:buFont typeface="Wingdings" pitchFamily="2" charset="2"/>
              <a:buNone/>
            </a:pPr>
            <a:r>
              <a:rPr lang="fr-FR" sz="1800" dirty="0">
                <a:latin typeface="Calibri" pitchFamily="34" charset="0"/>
              </a:rPr>
              <a:t> </a:t>
            </a:r>
            <a:r>
              <a:rPr lang="fr-FR" sz="1800" b="1" dirty="0">
                <a:latin typeface="Calibri" pitchFamily="34" charset="0"/>
              </a:rPr>
              <a:t>Sylvianne VILLAUDIERE</a:t>
            </a:r>
            <a:r>
              <a:rPr lang="fr-FR" sz="1800" dirty="0">
                <a:latin typeface="Calibri" pitchFamily="34" charset="0"/>
              </a:rPr>
              <a:t>,</a:t>
            </a:r>
          </a:p>
          <a:p>
            <a:pPr algn="ctr">
              <a:buClr>
                <a:schemeClr val="tx2"/>
              </a:buClr>
              <a:buSzPct val="70000"/>
              <a:buFont typeface="Wingdings" pitchFamily="2" charset="2"/>
              <a:buNone/>
            </a:pPr>
            <a:r>
              <a:rPr lang="fr-FR" sz="1800" dirty="0">
                <a:latin typeface="Calibri" pitchFamily="34" charset="0"/>
              </a:rPr>
              <a:t>Déléguée Générale du C3D</a:t>
            </a:r>
          </a:p>
        </p:txBody>
      </p:sp>
      <p:sp>
        <p:nvSpPr>
          <p:cNvPr id="12" name="Text Box 19"/>
          <p:cNvSpPr txBox="1">
            <a:spLocks noChangeArrowheads="1"/>
          </p:cNvSpPr>
          <p:nvPr/>
        </p:nvSpPr>
        <p:spPr bwMode="auto">
          <a:xfrm>
            <a:off x="517364" y="4649057"/>
            <a:ext cx="2129590" cy="1585049"/>
          </a:xfrm>
          <a:prstGeom prst="rect">
            <a:avLst/>
          </a:prstGeom>
          <a:noFill/>
          <a:ln w="9525">
            <a:noFill/>
            <a:miter lim="800000"/>
            <a:headEnd/>
            <a:tailEnd/>
          </a:ln>
          <a:effectLst/>
        </p:spPr>
        <p:txBody>
          <a:bodyPr wrap="square">
            <a:spAutoFit/>
          </a:bodyPr>
          <a:lstStyle/>
          <a:p>
            <a:pPr algn="ctr"/>
            <a:r>
              <a:rPr lang="fr-FR" sz="1800" dirty="0" smtClean="0">
                <a:latin typeface="Calibri" pitchFamily="34" charset="0"/>
              </a:rPr>
              <a:t>Ouverture par </a:t>
            </a:r>
            <a:endParaRPr lang="fr-FR" sz="1800" dirty="0">
              <a:latin typeface="Calibri" pitchFamily="34" charset="0"/>
            </a:endParaRPr>
          </a:p>
          <a:p>
            <a:pPr algn="ctr"/>
            <a:r>
              <a:rPr lang="fr-FR" sz="1800" b="1" dirty="0" smtClean="0">
                <a:latin typeface="Calibri" pitchFamily="34" charset="0"/>
              </a:rPr>
              <a:t>Hélène </a:t>
            </a:r>
            <a:r>
              <a:rPr lang="fr-FR" sz="1800" b="1" dirty="0">
                <a:latin typeface="Calibri" pitchFamily="34" charset="0"/>
              </a:rPr>
              <a:t>VALADE</a:t>
            </a:r>
            <a:r>
              <a:rPr lang="fr-FR" sz="1800" dirty="0">
                <a:latin typeface="Calibri" pitchFamily="34" charset="0"/>
              </a:rPr>
              <a:t>,</a:t>
            </a:r>
          </a:p>
          <a:p>
            <a:pPr algn="ctr"/>
            <a:r>
              <a:rPr lang="fr-FR" sz="1800" dirty="0">
                <a:latin typeface="Calibri" pitchFamily="34" charset="0"/>
              </a:rPr>
              <a:t>Présidente du C3D</a:t>
            </a:r>
          </a:p>
          <a:p>
            <a:endParaRPr lang="fr-FR" dirty="0">
              <a:latin typeface="Calibri" pitchFamily="34" charset="0"/>
            </a:endParaRPr>
          </a:p>
          <a:p>
            <a:pPr>
              <a:spcBef>
                <a:spcPct val="50000"/>
              </a:spcBef>
            </a:pPr>
            <a:endParaRPr lang="fr-FR" sz="1600" dirty="0">
              <a:latin typeface="Calibri" pitchFamily="34" charset="0"/>
            </a:endParaRPr>
          </a:p>
        </p:txBody>
      </p:sp>
      <p:pic>
        <p:nvPicPr>
          <p:cNvPr id="9" name="Image 8" descr="_42A1604.jpg"/>
          <p:cNvPicPr>
            <a:picLocks noChangeAspect="1"/>
          </p:cNvPicPr>
          <p:nvPr/>
        </p:nvPicPr>
        <p:blipFill>
          <a:blip r:embed="rId3" cstate="print"/>
          <a:stretch>
            <a:fillRect/>
          </a:stretch>
        </p:blipFill>
        <p:spPr>
          <a:xfrm>
            <a:off x="671602" y="1552082"/>
            <a:ext cx="1849034" cy="3025381"/>
          </a:xfrm>
          <a:prstGeom prst="rect">
            <a:avLst/>
          </a:prstGeom>
        </p:spPr>
      </p:pic>
      <p:sp>
        <p:nvSpPr>
          <p:cNvPr id="13" name="Text Box 19"/>
          <p:cNvSpPr txBox="1">
            <a:spLocks noChangeArrowheads="1"/>
          </p:cNvSpPr>
          <p:nvPr/>
        </p:nvSpPr>
        <p:spPr bwMode="auto">
          <a:xfrm>
            <a:off x="3004459" y="4572856"/>
            <a:ext cx="2575390" cy="2123658"/>
          </a:xfrm>
          <a:prstGeom prst="rect">
            <a:avLst/>
          </a:prstGeom>
          <a:noFill/>
          <a:ln w="9525">
            <a:noFill/>
            <a:miter lim="800000"/>
            <a:headEnd/>
            <a:tailEnd/>
          </a:ln>
          <a:effectLst/>
        </p:spPr>
        <p:txBody>
          <a:bodyPr wrap="square">
            <a:spAutoFit/>
          </a:bodyPr>
          <a:lstStyle/>
          <a:p>
            <a:pPr algn="ctr"/>
            <a:r>
              <a:rPr lang="fr-FR" sz="1800" dirty="0">
                <a:latin typeface="Calibri" pitchFamily="34" charset="0"/>
              </a:rPr>
              <a:t>Mot d’accueil</a:t>
            </a:r>
          </a:p>
          <a:p>
            <a:pPr algn="ctr"/>
            <a:r>
              <a:rPr lang="fr-FR" sz="1800" dirty="0" smtClean="0">
                <a:latin typeface="Calibri" pitchFamily="34" charset="0"/>
              </a:rPr>
              <a:t>d’</a:t>
            </a:r>
            <a:r>
              <a:rPr lang="fr-FR" sz="1800" b="1" dirty="0" smtClean="0">
                <a:latin typeface="Calibri" pitchFamily="34" charset="0"/>
              </a:rPr>
              <a:t>Emmanuel SOULIAS</a:t>
            </a:r>
            <a:r>
              <a:rPr lang="fr-FR" sz="1800" dirty="0" smtClean="0">
                <a:latin typeface="Calibri" pitchFamily="34" charset="0"/>
              </a:rPr>
              <a:t>,</a:t>
            </a:r>
            <a:endParaRPr lang="fr-FR" sz="1800" dirty="0">
              <a:latin typeface="Calibri" pitchFamily="34" charset="0"/>
            </a:endParaRPr>
          </a:p>
          <a:p>
            <a:pPr algn="ctr"/>
            <a:r>
              <a:rPr lang="fr-FR" sz="1800" dirty="0" smtClean="0">
                <a:latin typeface="Calibri" pitchFamily="34" charset="0"/>
              </a:rPr>
              <a:t>Directeur de </a:t>
            </a:r>
            <a:r>
              <a:rPr lang="fr-FR" sz="1800" dirty="0" smtClean="0">
                <a:latin typeface="Calibri" pitchFamily="34" charset="0"/>
              </a:rPr>
              <a:t>la </a:t>
            </a:r>
            <a:r>
              <a:rPr lang="fr-FR" sz="1800" dirty="0" smtClean="0">
                <a:latin typeface="Calibri" pitchFamily="34" charset="0"/>
              </a:rPr>
              <a:t>RSE de la  Macif, </a:t>
            </a:r>
          </a:p>
          <a:p>
            <a:pPr algn="ctr"/>
            <a:r>
              <a:rPr lang="fr-FR" sz="1800" dirty="0" smtClean="0">
                <a:latin typeface="Calibri" pitchFamily="34" charset="0"/>
              </a:rPr>
              <a:t>membre fondateur du </a:t>
            </a:r>
            <a:r>
              <a:rPr lang="fr-FR" sz="1800" dirty="0" smtClean="0">
                <a:latin typeface="Calibri" pitchFamily="34" charset="0"/>
              </a:rPr>
              <a:t>C3D</a:t>
            </a:r>
            <a:endParaRPr lang="fr-FR" dirty="0">
              <a:latin typeface="Calibri" pitchFamily="34" charset="0"/>
            </a:endParaRPr>
          </a:p>
          <a:p>
            <a:pPr>
              <a:spcBef>
                <a:spcPct val="50000"/>
              </a:spcBef>
            </a:pPr>
            <a:endParaRPr lang="fr-FR" sz="1600" dirty="0">
              <a:latin typeface="Calibri" pitchFamily="34" charset="0"/>
            </a:endParaRPr>
          </a:p>
        </p:txBody>
      </p:sp>
      <p:pic>
        <p:nvPicPr>
          <p:cNvPr id="14" name="Image 13" descr="_42A1594.jpg"/>
          <p:cNvPicPr>
            <a:picLocks noChangeAspect="1"/>
          </p:cNvPicPr>
          <p:nvPr/>
        </p:nvPicPr>
        <p:blipFill>
          <a:blip r:embed="rId4" cstate="print"/>
          <a:stretch>
            <a:fillRect/>
          </a:stretch>
        </p:blipFill>
        <p:spPr>
          <a:xfrm>
            <a:off x="3361812" y="1528011"/>
            <a:ext cx="1904047" cy="3059951"/>
          </a:xfrm>
          <a:prstGeom prst="rect">
            <a:avLst/>
          </a:prstGeom>
        </p:spPr>
      </p:pic>
      <p:pic>
        <p:nvPicPr>
          <p:cNvPr id="15" name="Image 14" descr="_42A1610.jpg"/>
          <p:cNvPicPr>
            <a:picLocks noChangeAspect="1"/>
          </p:cNvPicPr>
          <p:nvPr/>
        </p:nvPicPr>
        <p:blipFill>
          <a:blip r:embed="rId5" cstate="print"/>
          <a:stretch>
            <a:fillRect/>
          </a:stretch>
        </p:blipFill>
        <p:spPr>
          <a:xfrm>
            <a:off x="6249557" y="1523369"/>
            <a:ext cx="1905527" cy="3084725"/>
          </a:xfrm>
          <a:prstGeom prst="rect">
            <a:avLst/>
          </a:prstGeom>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684881" y="4302960"/>
            <a:ext cx="7543800" cy="936625"/>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400" b="0" i="1" u="none" strike="noStrike" kern="1200" cap="all" spc="0" normalizeH="0" baseline="0" noProof="0" dirty="0" smtClean="0">
                <a:ln>
                  <a:noFill/>
                </a:ln>
                <a:solidFill>
                  <a:srgbClr val="808080"/>
                </a:solidFill>
                <a:effectLst/>
                <a:uLnTx/>
                <a:uFillTx/>
                <a:latin typeface="Calibri" pitchFamily="34" charset="0"/>
                <a:ea typeface="+mn-ea"/>
                <a:cs typeface="+mn-cs"/>
              </a:rPr>
              <a:t/>
            </a:r>
            <a:br>
              <a:rPr kumimoji="0" lang="fr-FR" sz="1400" b="0" i="1" u="none" strike="noStrike" kern="1200" cap="all" spc="0" normalizeH="0" baseline="0" noProof="0" dirty="0" smtClean="0">
                <a:ln>
                  <a:noFill/>
                </a:ln>
                <a:solidFill>
                  <a:srgbClr val="808080"/>
                </a:solidFill>
                <a:effectLst/>
                <a:uLnTx/>
                <a:uFillTx/>
                <a:latin typeface="Calibri" pitchFamily="34" charset="0"/>
                <a:ea typeface="+mn-ea"/>
                <a:cs typeface="+mn-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endParaRPr kumimoji="0" lang="fr-FR" sz="2000" b="0" i="0" u="none" strike="noStrike" kern="1200" cap="all" spc="0" normalizeH="0" baseline="0" noProof="0" dirty="0" smtClean="0">
              <a:ln>
                <a:noFill/>
              </a:ln>
              <a:solidFill>
                <a:schemeClr val="tx1"/>
              </a:solidFill>
              <a:effectLst/>
              <a:uLnTx/>
              <a:uFillTx/>
              <a:latin typeface="+mj-lt"/>
              <a:ea typeface="+mj-ea"/>
              <a:cs typeface="+mj-cs"/>
            </a:endParaRPr>
          </a:p>
        </p:txBody>
      </p:sp>
      <p:sp>
        <p:nvSpPr>
          <p:cNvPr id="12" name="Text Box 19"/>
          <p:cNvSpPr txBox="1">
            <a:spLocks noChangeArrowheads="1"/>
          </p:cNvSpPr>
          <p:nvPr/>
        </p:nvSpPr>
        <p:spPr bwMode="auto">
          <a:xfrm>
            <a:off x="458201" y="365794"/>
            <a:ext cx="8252661" cy="461665"/>
          </a:xfrm>
          <a:prstGeom prst="rect">
            <a:avLst/>
          </a:prstGeom>
          <a:noFill/>
          <a:ln w="9525">
            <a:noFill/>
            <a:miter lim="800000"/>
            <a:headEnd/>
            <a:tailEnd/>
          </a:ln>
          <a:effectLst/>
        </p:spPr>
        <p:txBody>
          <a:bodyPr wrap="square">
            <a:spAutoFit/>
          </a:bodyPr>
          <a:lstStyle/>
          <a:p>
            <a:pPr algn="ctr">
              <a:spcBef>
                <a:spcPts val="600"/>
              </a:spcBef>
            </a:pPr>
            <a:r>
              <a:rPr lang="fr-FR" sz="2400" b="1" dirty="0" smtClean="0">
                <a:latin typeface="Calibri" pitchFamily="34" charset="0"/>
              </a:rPr>
              <a:t>LES NOUVEAUX MEMBRES DU C3D DEPUIS 2012</a:t>
            </a:r>
            <a:endParaRPr lang="fr-FR" sz="1600" dirty="0">
              <a:latin typeface="Calibri" pitchFamily="34" charset="0"/>
            </a:endParaRPr>
          </a:p>
        </p:txBody>
      </p:sp>
      <p:pic>
        <p:nvPicPr>
          <p:cNvPr id="5" name="Picture 2" descr="Comundi: Formateu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563"/>
          <a:stretch/>
        </p:blipFill>
        <p:spPr bwMode="auto">
          <a:xfrm>
            <a:off x="6100879" y="1310974"/>
            <a:ext cx="946702"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t="5000" b="12500"/>
          <a:stretch>
            <a:fillRect/>
          </a:stretch>
        </p:blipFill>
        <p:spPr bwMode="auto">
          <a:xfrm>
            <a:off x="2044583" y="1312260"/>
            <a:ext cx="1035799" cy="1114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259" t="1386" r="11295" b="34696"/>
          <a:stretch/>
        </p:blipFill>
        <p:spPr bwMode="auto">
          <a:xfrm>
            <a:off x="4668363" y="1310974"/>
            <a:ext cx="952717" cy="113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2252"/>
          <a:stretch/>
        </p:blipFill>
        <p:spPr bwMode="auto">
          <a:xfrm>
            <a:off x="580379" y="1339782"/>
            <a:ext cx="1020850" cy="1114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age 8" descr="D:\Documents\Administratif L&amp;A\BDO\CV\Iris phot - couleur - fond blanc - 09 07 2012.jpg"/>
          <p:cNvPicPr/>
          <p:nvPr/>
        </p:nvPicPr>
        <p:blipFill rotWithShape="1">
          <a:blip r:embed="rId7" cstate="print">
            <a:extLst>
              <a:ext uri="{28A0092B-C50C-407E-A947-70E740481C1C}">
                <a14:useLocalDpi xmlns:a14="http://schemas.microsoft.com/office/drawing/2010/main" val="0"/>
              </a:ext>
            </a:extLst>
          </a:blip>
          <a:srcRect b="22752"/>
          <a:stretch/>
        </p:blipFill>
        <p:spPr bwMode="auto">
          <a:xfrm>
            <a:off x="1544004" y="2556748"/>
            <a:ext cx="1011797" cy="1028787"/>
          </a:xfrm>
          <a:prstGeom prst="rect">
            <a:avLst/>
          </a:prstGeom>
          <a:noFill/>
          <a:ln>
            <a:noFill/>
          </a:ln>
        </p:spPr>
      </p:pic>
      <p:pic>
        <p:nvPicPr>
          <p:cNvPr id="1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8528" y="1292972"/>
            <a:ext cx="9239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l="7745" r="9864" b="7815"/>
          <a:stretch/>
        </p:blipFill>
        <p:spPr bwMode="auto">
          <a:xfrm>
            <a:off x="5547751" y="2553504"/>
            <a:ext cx="917683" cy="102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4519" r="33821" b="11701"/>
          <a:stretch/>
        </p:blipFill>
        <p:spPr bwMode="auto">
          <a:xfrm>
            <a:off x="7511934" y="1314954"/>
            <a:ext cx="997053" cy="1135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Image 14"/>
          <p:cNvPicPr/>
          <p:nvPr/>
        </p:nvPicPr>
        <p:blipFill rotWithShape="1">
          <a:blip r:embed="rId11" cstate="print"/>
          <a:srcRect l="10826" t="1" r="11818" b="23144"/>
          <a:stretch/>
        </p:blipFill>
        <p:spPr bwMode="auto">
          <a:xfrm>
            <a:off x="6935507" y="2568623"/>
            <a:ext cx="1004394" cy="968747"/>
          </a:xfrm>
          <a:prstGeom prst="rect">
            <a:avLst/>
          </a:prstGeom>
          <a:noFill/>
          <a:ln w="9525">
            <a:noFill/>
            <a:miter lim="800000"/>
            <a:headEnd/>
            <a:tailEnd/>
          </a:ln>
        </p:spPr>
      </p:pic>
      <p:pic>
        <p:nvPicPr>
          <p:cNvPr id="16"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5145" b="20654"/>
          <a:stretch/>
        </p:blipFill>
        <p:spPr bwMode="auto">
          <a:xfrm>
            <a:off x="4131922" y="2532710"/>
            <a:ext cx="952717" cy="101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descr="C:\Users\Yann\AppData\Local\Microsoft\Windows\Temporary Internet Files\Content.Outlook\6N4PTZ73\Angélique Mennessiez.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4006" t="5942" r="4004" b="17004"/>
          <a:stretch/>
        </p:blipFill>
        <p:spPr bwMode="auto">
          <a:xfrm>
            <a:off x="2823818" y="2531122"/>
            <a:ext cx="923925" cy="101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http://reseauculture21.fr/images/poster/thierryleonardi.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7101" t="5428" r="30704" b="21546"/>
          <a:stretch/>
        </p:blipFill>
        <p:spPr bwMode="auto">
          <a:xfrm>
            <a:off x="209405" y="2548174"/>
            <a:ext cx="1051383" cy="1032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Espace réservé du contenu 2"/>
          <p:cNvSpPr>
            <a:spLocks noGrp="1"/>
          </p:cNvSpPr>
          <p:nvPr>
            <p:ph idx="1"/>
          </p:nvPr>
        </p:nvSpPr>
        <p:spPr>
          <a:xfrm>
            <a:off x="257587" y="3665805"/>
            <a:ext cx="4133939" cy="2662810"/>
          </a:xfrm>
        </p:spPr>
        <p:txBody>
          <a:bodyPr/>
          <a:lstStyle/>
          <a:p>
            <a:pPr marL="0" indent="0" algn="just">
              <a:buNone/>
            </a:pPr>
            <a:r>
              <a:rPr lang="fr-FR" sz="1200" dirty="0" smtClean="0">
                <a:latin typeface="+mn-lt"/>
              </a:rPr>
              <a:t>• Nicolas Blanc</a:t>
            </a:r>
            <a:r>
              <a:rPr lang="fr-FR" sz="1200" b="0" dirty="0" smtClean="0">
                <a:latin typeface="+mn-lt"/>
              </a:rPr>
              <a:t>, Responsable </a:t>
            </a:r>
            <a:r>
              <a:rPr lang="fr-FR" sz="1200" b="0" dirty="0">
                <a:latin typeface="+mn-lt"/>
              </a:rPr>
              <a:t>Développement Durable – Caisse des </a:t>
            </a:r>
            <a:r>
              <a:rPr lang="fr-FR" sz="1200" b="0" dirty="0" smtClean="0">
                <a:latin typeface="+mn-lt"/>
              </a:rPr>
              <a:t>Dépôts</a:t>
            </a:r>
            <a:endParaRPr lang="fr-FR" sz="1200" dirty="0">
              <a:latin typeface="+mn-lt"/>
            </a:endParaRPr>
          </a:p>
          <a:p>
            <a:pPr marL="0" indent="0" algn="just">
              <a:buNone/>
            </a:pPr>
            <a:r>
              <a:rPr lang="fr-FR" sz="1200" dirty="0" smtClean="0">
                <a:latin typeface="+mn-lt"/>
              </a:rPr>
              <a:t>• Cédric Boucand</a:t>
            </a:r>
            <a:r>
              <a:rPr lang="fr-FR" sz="1200" b="0" dirty="0" smtClean="0">
                <a:latin typeface="+mn-lt"/>
              </a:rPr>
              <a:t>, Délégué </a:t>
            </a:r>
            <a:r>
              <a:rPr lang="fr-FR" sz="1200" b="0" dirty="0">
                <a:latin typeface="+mn-lt"/>
              </a:rPr>
              <a:t>à la RSE – Groupe </a:t>
            </a:r>
            <a:r>
              <a:rPr lang="fr-FR" sz="1200" b="0" dirty="0" smtClean="0">
                <a:latin typeface="+mn-lt"/>
              </a:rPr>
              <a:t>Laser</a:t>
            </a:r>
            <a:endParaRPr lang="fr-FR" sz="1200" dirty="0" smtClean="0">
              <a:latin typeface="+mn-lt"/>
            </a:endParaRPr>
          </a:p>
          <a:p>
            <a:pPr marL="0" indent="0" algn="just">
              <a:buNone/>
            </a:pPr>
            <a:r>
              <a:rPr lang="fr-FR" sz="1200" dirty="0" smtClean="0">
                <a:latin typeface="+mn-lt"/>
              </a:rPr>
              <a:t>• Dominique </a:t>
            </a:r>
            <a:r>
              <a:rPr lang="fr-FR" sz="1200" dirty="0" err="1" smtClean="0">
                <a:latin typeface="+mn-lt"/>
              </a:rPr>
              <a:t>Burnel</a:t>
            </a:r>
            <a:r>
              <a:rPr lang="fr-FR" sz="1200" b="0" dirty="0" smtClean="0">
                <a:latin typeface="+mn-lt"/>
              </a:rPr>
              <a:t>, Directeur </a:t>
            </a:r>
            <a:r>
              <a:rPr lang="fr-FR" sz="1200" b="0" dirty="0">
                <a:latin typeface="+mn-lt"/>
              </a:rPr>
              <a:t>de la Responsabilité Sociétale de l’entreprise - Gutenberg networks</a:t>
            </a:r>
          </a:p>
          <a:p>
            <a:pPr marL="0" indent="0" algn="just">
              <a:buNone/>
            </a:pPr>
            <a:r>
              <a:rPr lang="fr-FR" sz="1200" dirty="0" smtClean="0">
                <a:latin typeface="+mn-lt"/>
              </a:rPr>
              <a:t>• Hugues Carlier</a:t>
            </a:r>
            <a:r>
              <a:rPr lang="fr-FR" sz="1200" b="0" dirty="0" smtClean="0">
                <a:latin typeface="+mn-lt"/>
              </a:rPr>
              <a:t>, Responsable </a:t>
            </a:r>
            <a:r>
              <a:rPr lang="fr-FR" sz="1200" b="0" dirty="0">
                <a:latin typeface="+mn-lt"/>
              </a:rPr>
              <a:t>RSE, Directeur associé – Des Enjeux et des Hommes</a:t>
            </a:r>
          </a:p>
          <a:p>
            <a:pPr marL="0" indent="0" algn="just">
              <a:buNone/>
            </a:pPr>
            <a:r>
              <a:rPr lang="fr-FR" sz="1200" dirty="0" smtClean="0">
                <a:latin typeface="+mn-lt"/>
              </a:rPr>
              <a:t>• Iris </a:t>
            </a:r>
            <a:r>
              <a:rPr lang="fr-FR" sz="1200" dirty="0" err="1" smtClean="0">
                <a:latin typeface="+mn-lt"/>
              </a:rPr>
              <a:t>Dekkiche</a:t>
            </a:r>
            <a:r>
              <a:rPr lang="fr-FR" sz="1200" b="0" dirty="0" smtClean="0">
                <a:latin typeface="+mn-lt"/>
              </a:rPr>
              <a:t>, Responsable du développement durable – BDO</a:t>
            </a:r>
            <a:endParaRPr lang="fr-FR" sz="1200" dirty="0" smtClean="0">
              <a:latin typeface="+mn-lt"/>
            </a:endParaRPr>
          </a:p>
          <a:p>
            <a:pPr marL="0" indent="0" algn="just">
              <a:buNone/>
            </a:pPr>
            <a:r>
              <a:rPr lang="fr-FR" sz="1200" dirty="0" smtClean="0"/>
              <a:t>• </a:t>
            </a:r>
            <a:r>
              <a:rPr lang="fr-FR" sz="1200" dirty="0" smtClean="0">
                <a:latin typeface="+mn-lt"/>
              </a:rPr>
              <a:t>Jean-Michel </a:t>
            </a:r>
            <a:r>
              <a:rPr lang="fr-FR" sz="1200" dirty="0" err="1" smtClean="0">
                <a:latin typeface="+mn-lt"/>
              </a:rPr>
              <a:t>Geffriaud</a:t>
            </a:r>
            <a:r>
              <a:rPr lang="fr-FR" sz="1200" b="0" dirty="0" smtClean="0">
                <a:latin typeface="+mn-lt"/>
              </a:rPr>
              <a:t>, </a:t>
            </a:r>
            <a:r>
              <a:rPr lang="fr-FR" sz="1200" b="0" dirty="0" err="1" smtClean="0">
                <a:latin typeface="+mn-lt"/>
              </a:rPr>
              <a:t>Vice-Président</a:t>
            </a:r>
            <a:r>
              <a:rPr lang="fr-FR" sz="1200" b="0" dirty="0" smtClean="0">
                <a:latin typeface="+mn-lt"/>
              </a:rPr>
              <a:t> Environnement, Santé &amp; Sécurité et Responsabilité Sociale de l’Entreprise – </a:t>
            </a:r>
            <a:r>
              <a:rPr lang="fr-FR" sz="1200" b="0" dirty="0" err="1" smtClean="0">
                <a:latin typeface="+mn-lt"/>
              </a:rPr>
              <a:t>Alstom</a:t>
            </a:r>
            <a:endParaRPr lang="fr-FR" sz="1200" b="0" dirty="0" smtClean="0">
              <a:latin typeface="+mn-lt"/>
            </a:endParaRPr>
          </a:p>
          <a:p>
            <a:pPr marL="0" indent="0" algn="just">
              <a:buNone/>
            </a:pPr>
            <a:r>
              <a:rPr lang="fr-FR" sz="1200" dirty="0" smtClean="0"/>
              <a:t>• </a:t>
            </a:r>
            <a:r>
              <a:rPr lang="fr-FR" sz="1200" dirty="0" smtClean="0">
                <a:latin typeface="+mn-lt"/>
              </a:rPr>
              <a:t>Peter Gillespie</a:t>
            </a:r>
            <a:r>
              <a:rPr lang="fr-FR" sz="1200" b="0" dirty="0" smtClean="0">
                <a:latin typeface="+mn-lt"/>
              </a:rPr>
              <a:t>, Directeur du Développement Durable - RSE – Veolia – </a:t>
            </a:r>
            <a:r>
              <a:rPr lang="fr-FR" sz="1200" b="0" dirty="0" err="1" smtClean="0">
                <a:latin typeface="+mn-lt"/>
              </a:rPr>
              <a:t>Transdev</a:t>
            </a:r>
            <a:endParaRPr lang="fr-FR" sz="1200" b="0" dirty="0" smtClean="0">
              <a:latin typeface="+mn-lt"/>
            </a:endParaRPr>
          </a:p>
          <a:p>
            <a:pPr marL="0" indent="0" algn="just"/>
            <a:endParaRPr lang="fr-FR" sz="1200" b="0" dirty="0" smtClean="0">
              <a:latin typeface="+mn-lt"/>
            </a:endParaRPr>
          </a:p>
          <a:p>
            <a:pPr marL="0" indent="0" algn="just"/>
            <a:endParaRPr lang="fr-FR" sz="1200" b="0" dirty="0" smtClean="0">
              <a:latin typeface="+mn-lt"/>
            </a:endParaRPr>
          </a:p>
          <a:p>
            <a:pPr marL="0" indent="0" algn="just"/>
            <a:endParaRPr lang="fr-FR" sz="1200" b="0" dirty="0" smtClean="0">
              <a:latin typeface="+mn-lt"/>
            </a:endParaRPr>
          </a:p>
          <a:p>
            <a:pPr marL="0" indent="0" algn="just">
              <a:buNone/>
            </a:pPr>
            <a:endParaRPr lang="fr-FR" sz="1200" b="0" dirty="0">
              <a:latin typeface="+mn-lt"/>
            </a:endParaRPr>
          </a:p>
          <a:p>
            <a:pPr marL="0" indent="0" algn="just">
              <a:buNone/>
            </a:pPr>
            <a:endParaRPr lang="fr-FR" sz="1200" b="0" dirty="0">
              <a:latin typeface="+mn-lt"/>
            </a:endParaRPr>
          </a:p>
          <a:p>
            <a:pPr algn="just"/>
            <a:endParaRPr lang="fr-FR" sz="1200" dirty="0">
              <a:latin typeface="+mn-lt"/>
            </a:endParaRPr>
          </a:p>
        </p:txBody>
      </p:sp>
      <p:sp>
        <p:nvSpPr>
          <p:cNvPr id="20" name="Espace réservé du contenu 2"/>
          <p:cNvSpPr txBox="1">
            <a:spLocks/>
          </p:cNvSpPr>
          <p:nvPr/>
        </p:nvSpPr>
        <p:spPr>
          <a:xfrm>
            <a:off x="4681200" y="3673826"/>
            <a:ext cx="4133939" cy="2662810"/>
          </a:xfrm>
          <a:prstGeom prst="rect">
            <a:avLst/>
          </a:prstGeom>
        </p:spPr>
        <p:txBody>
          <a:bodyPr vert="horz" lIns="91440" tIns="45720" rIns="91440" bIns="45720" rtlCol="0">
            <a:noAutofit/>
          </a:bodyPr>
          <a:lstStyle/>
          <a:p>
            <a:pPr algn="just"/>
            <a:r>
              <a:rPr lang="fr-FR" sz="1200" b="1" dirty="0" smtClean="0">
                <a:latin typeface="Calibri"/>
              </a:rPr>
              <a:t>•  </a:t>
            </a:r>
            <a:r>
              <a:rPr lang="fr-FR" sz="1200" b="1" dirty="0" smtClean="0"/>
              <a:t>Yannick Grandjean</a:t>
            </a:r>
            <a:r>
              <a:rPr lang="fr-FR" sz="1200" dirty="0" smtClean="0"/>
              <a:t>, Directeur Développement Durable - EURAZEO PME </a:t>
            </a:r>
            <a:endParaRPr kumimoji="0" lang="fr-FR" sz="1200" b="1" i="0" u="none" strike="noStrike" kern="1200" cap="none" spc="0" normalizeH="0" baseline="0" noProof="0" dirty="0" smtClean="0">
              <a:ln>
                <a:noFill/>
              </a:ln>
              <a:solidFill>
                <a:schemeClr val="tx1"/>
              </a:solidFill>
              <a:effectLst/>
              <a:uLnTx/>
              <a:uFillTx/>
              <a:latin typeface="Calibri"/>
              <a:ea typeface="+mn-ea"/>
              <a:cs typeface="+mn-cs"/>
            </a:endParaRPr>
          </a:p>
          <a:p>
            <a:pPr algn="just"/>
            <a:r>
              <a:rPr kumimoji="0" lang="fr-FR" sz="1200" b="1" i="0" u="none" strike="noStrike" kern="1200" cap="none" spc="0" normalizeH="0" baseline="0" noProof="0" dirty="0" smtClean="0">
                <a:ln>
                  <a:noFill/>
                </a:ln>
                <a:solidFill>
                  <a:schemeClr val="tx1"/>
                </a:solidFill>
                <a:effectLst/>
                <a:uLnTx/>
                <a:uFillTx/>
                <a:latin typeface="Calibri"/>
                <a:ea typeface="+mn-ea"/>
                <a:cs typeface="+mn-cs"/>
              </a:rPr>
              <a:t>• </a:t>
            </a:r>
            <a:r>
              <a:rPr lang="fr-FR" sz="1200" b="1" dirty="0" smtClean="0"/>
              <a:t>Thierry </a:t>
            </a:r>
            <a:r>
              <a:rPr lang="fr-FR" sz="1200" b="1" dirty="0" err="1" smtClean="0"/>
              <a:t>Leonardi</a:t>
            </a:r>
            <a:r>
              <a:rPr lang="fr-FR" sz="1200" dirty="0" smtClean="0"/>
              <a:t>, Directeur développement durable – Opéra de Lyon</a:t>
            </a:r>
          </a:p>
          <a:p>
            <a:pPr algn="just"/>
            <a:r>
              <a:rPr lang="fr-FR" sz="1200" b="1" dirty="0" smtClean="0">
                <a:latin typeface="Calibri"/>
              </a:rPr>
              <a:t>• </a:t>
            </a:r>
            <a:r>
              <a:rPr lang="fr-FR" sz="1200" b="1" dirty="0" smtClean="0"/>
              <a:t>Angélique </a:t>
            </a:r>
            <a:r>
              <a:rPr lang="fr-FR" sz="1200" b="1" dirty="0" err="1" smtClean="0"/>
              <a:t>Mennessiez</a:t>
            </a:r>
            <a:r>
              <a:rPr lang="fr-FR" sz="1200" b="1" dirty="0" smtClean="0"/>
              <a:t>, </a:t>
            </a:r>
            <a:r>
              <a:rPr lang="fr-FR" sz="1200" dirty="0" smtClean="0"/>
              <a:t>Responsable Développement Durable – COFELY France</a:t>
            </a:r>
          </a:p>
          <a:p>
            <a:pPr algn="just"/>
            <a:r>
              <a:rPr lang="fr-FR" sz="1200" b="1" dirty="0" smtClean="0">
                <a:latin typeface="Calibri"/>
              </a:rPr>
              <a:t>• </a:t>
            </a:r>
            <a:r>
              <a:rPr lang="fr-FR" sz="1200" b="1" dirty="0" smtClean="0"/>
              <a:t>Stanislas Pottier, </a:t>
            </a:r>
            <a:r>
              <a:rPr lang="fr-FR" sz="1200" dirty="0" smtClean="0"/>
              <a:t>Directeur du développement durable - Crédit Agricole S.A.</a:t>
            </a:r>
          </a:p>
          <a:p>
            <a:pPr algn="just"/>
            <a:r>
              <a:rPr lang="fr-FR" sz="1200" b="1" dirty="0" smtClean="0">
                <a:latin typeface="Calibri"/>
              </a:rPr>
              <a:t>• </a:t>
            </a:r>
            <a:r>
              <a:rPr lang="fr-FR" sz="1200" b="1" dirty="0" smtClean="0"/>
              <a:t>Laurence </a:t>
            </a:r>
            <a:r>
              <a:rPr lang="fr-FR" sz="1200" b="1" dirty="0" err="1" smtClean="0"/>
              <a:t>Vandaele</a:t>
            </a:r>
            <a:r>
              <a:rPr lang="fr-FR" sz="1200" dirty="0" smtClean="0"/>
              <a:t>, Responsable RSE Groupe – </a:t>
            </a:r>
            <a:r>
              <a:rPr lang="fr-FR" sz="1200" dirty="0" err="1" smtClean="0"/>
              <a:t>Nexans</a:t>
            </a:r>
            <a:endParaRPr kumimoji="0" lang="fr-FR" sz="1200" b="0" i="0" u="none" strike="noStrike" kern="1200" cap="none" spc="0" normalizeH="0" baseline="0" noProof="0" dirty="0" smtClean="0">
              <a:ln>
                <a:noFill/>
              </a:ln>
              <a:solidFill>
                <a:schemeClr val="tx1"/>
              </a:solidFill>
              <a:effectLst/>
              <a:uLnTx/>
              <a:uFillTx/>
              <a:latin typeface="+mj-lt"/>
              <a:ea typeface="+mn-ea"/>
              <a:cs typeface="+mn-cs"/>
            </a:endParaRPr>
          </a:p>
          <a:p>
            <a:pPr algn="ctr"/>
            <a:r>
              <a:rPr lang="fr-FR" sz="1200" b="1" u="sng" dirty="0" smtClean="0"/>
              <a:t>Membres associés – partenaires</a:t>
            </a:r>
            <a:endParaRPr lang="fr-FR" sz="1200" b="1" dirty="0" smtClean="0"/>
          </a:p>
          <a:p>
            <a:pPr marL="285750" indent="-285750"/>
            <a:r>
              <a:rPr lang="fr-FR" sz="1200" b="1" dirty="0" smtClean="0">
                <a:latin typeface="Calibri"/>
              </a:rPr>
              <a:t>• </a:t>
            </a:r>
            <a:r>
              <a:rPr lang="fr-FR" sz="1200" b="1" dirty="0" smtClean="0"/>
              <a:t>Antoine </a:t>
            </a:r>
            <a:r>
              <a:rPr lang="fr-FR" sz="1200" b="1" dirty="0" err="1" smtClean="0"/>
              <a:t>Heron</a:t>
            </a:r>
            <a:r>
              <a:rPr lang="fr-FR" sz="1200" dirty="0" smtClean="0"/>
              <a:t>, Président - Association Innovation Citoyenne et Développement Durable </a:t>
            </a:r>
          </a:p>
          <a:p>
            <a:pPr marL="285750" indent="-285750"/>
            <a:r>
              <a:rPr lang="fr-FR" sz="1200" b="1" dirty="0" smtClean="0">
                <a:latin typeface="Calibri"/>
              </a:rPr>
              <a:t>• </a:t>
            </a:r>
            <a:r>
              <a:rPr lang="fr-FR" sz="1200" b="1" dirty="0" smtClean="0"/>
              <a:t>Luc Picot</a:t>
            </a:r>
            <a:r>
              <a:rPr lang="fr-FR" sz="1200" dirty="0" smtClean="0"/>
              <a:t>, Directeur –  Association Décider Ensemble</a:t>
            </a:r>
          </a:p>
          <a:p>
            <a:pPr marL="0" marR="0" lvl="0" indent="0" algn="just" defTabSz="914400" rtl="0" eaLnBrk="1" fontAlgn="auto" latinLnBrk="0" hangingPunct="1">
              <a:lnSpc>
                <a:spcPct val="100000"/>
              </a:lnSpc>
              <a:spcBef>
                <a:spcPts val="0"/>
              </a:spcBef>
              <a:spcAft>
                <a:spcPts val="0"/>
              </a:spcAft>
              <a:buClr>
                <a:schemeClr val="tx1">
                  <a:lumMod val="75000"/>
                  <a:lumOff val="25000"/>
                </a:schemeClr>
              </a:buClr>
              <a:buSzTx/>
              <a:buFont typeface="Webdings" pitchFamily="18" charset="2"/>
              <a:buNone/>
              <a:tabLst/>
              <a:defRPr/>
            </a:pPr>
            <a:endParaRPr kumimoji="0" lang="fr-FR" sz="1200" b="0" i="0" u="none" strike="noStrike" kern="1200" cap="none" spc="0" normalizeH="0" baseline="0" noProof="0" dirty="0" smtClean="0">
              <a:ln>
                <a:noFill/>
              </a:ln>
              <a:solidFill>
                <a:schemeClr val="tx1"/>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
                <a:schemeClr val="tx1">
                  <a:lumMod val="75000"/>
                  <a:lumOff val="25000"/>
                </a:schemeClr>
              </a:buClr>
              <a:buSzTx/>
              <a:buFont typeface="Webdings" pitchFamily="18" charset="2"/>
              <a:buNone/>
              <a:tabLst/>
              <a:defRPr/>
            </a:pPr>
            <a:endParaRPr kumimoji="0" lang="fr-FR" sz="1200" b="0" i="0" u="none" strike="noStrike" kern="1200" cap="none" spc="0" normalizeH="0" baseline="0" noProof="0" dirty="0" smtClean="0">
              <a:ln>
                <a:noFill/>
              </a:ln>
              <a:solidFill>
                <a:schemeClr val="tx1"/>
              </a:solidFill>
              <a:effectLst/>
              <a:uLnTx/>
              <a:uFillTx/>
              <a:latin typeface="+mj-lt"/>
              <a:ea typeface="+mn-ea"/>
              <a:cs typeface="+mn-cs"/>
            </a:endParaRPr>
          </a:p>
          <a:p>
            <a:pPr marL="265113" marR="0" lvl="0" indent="-265113" algn="just" defTabSz="914400" rtl="0" eaLnBrk="1" fontAlgn="auto" latinLnBrk="0" hangingPunct="1">
              <a:lnSpc>
                <a:spcPct val="100000"/>
              </a:lnSpc>
              <a:spcBef>
                <a:spcPts val="0"/>
              </a:spcBef>
              <a:spcAft>
                <a:spcPts val="0"/>
              </a:spcAft>
              <a:buClr>
                <a:schemeClr val="tx1">
                  <a:lumMod val="75000"/>
                  <a:lumOff val="25000"/>
                </a:schemeClr>
              </a:buClr>
              <a:buSzTx/>
              <a:buFont typeface="Webdings" pitchFamily="18" charset="2"/>
              <a:buChar char="="/>
              <a:tabLst/>
              <a:defRPr/>
            </a:pPr>
            <a:endParaRPr kumimoji="0" lang="fr-FR" sz="1200" b="1" i="0" u="none" strike="noStrike" kern="1200" cap="none" spc="0" normalizeH="0" baseline="0" noProof="0" dirty="0">
              <a:ln>
                <a:noFill/>
              </a:ln>
              <a:solidFill>
                <a:schemeClr val="tx1"/>
              </a:solidFill>
              <a:effectLst/>
              <a:uLnTx/>
              <a:uFillTx/>
              <a:latin typeface="+mj-lt"/>
              <a:ea typeface="+mn-ea"/>
              <a:cs typeface="+mn-cs"/>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9" y="274638"/>
            <a:ext cx="8494295" cy="928520"/>
          </a:xfrm>
        </p:spPr>
        <p:txBody>
          <a:bodyPr/>
          <a:lstStyle/>
          <a:p>
            <a:pPr algn="ctr"/>
            <a:r>
              <a:rPr lang="fr-FR" b="1" dirty="0" smtClean="0"/>
              <a:t>Le campus 2013 : Une journée…</a:t>
            </a:r>
            <a:endParaRPr lang="fr-FR" dirty="0">
              <a:latin typeface="Calibri" pitchFamily="34" charset="0"/>
            </a:endParaRPr>
          </a:p>
        </p:txBody>
      </p:sp>
      <p:sp>
        <p:nvSpPr>
          <p:cNvPr id="4" name="Rectangle 2"/>
          <p:cNvSpPr txBox="1">
            <a:spLocks noChangeArrowheads="1"/>
          </p:cNvSpPr>
          <p:nvPr/>
        </p:nvSpPr>
        <p:spPr>
          <a:xfrm>
            <a:off x="684881" y="4302960"/>
            <a:ext cx="7543800" cy="936625"/>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400" b="0" i="1" u="none" strike="noStrike" kern="1200" cap="all" spc="0" normalizeH="0" baseline="0" noProof="0" dirty="0" smtClean="0">
                <a:ln>
                  <a:noFill/>
                </a:ln>
                <a:solidFill>
                  <a:srgbClr val="808080"/>
                </a:solidFill>
                <a:effectLst/>
                <a:uLnTx/>
                <a:uFillTx/>
                <a:latin typeface="Calibri" pitchFamily="34" charset="0"/>
                <a:ea typeface="+mn-ea"/>
                <a:cs typeface="+mn-cs"/>
              </a:rPr>
              <a:t/>
            </a:r>
            <a:br>
              <a:rPr kumimoji="0" lang="fr-FR" sz="1400" b="0" i="1" u="none" strike="noStrike" kern="1200" cap="all" spc="0" normalizeH="0" baseline="0" noProof="0" dirty="0" smtClean="0">
                <a:ln>
                  <a:noFill/>
                </a:ln>
                <a:solidFill>
                  <a:srgbClr val="808080"/>
                </a:solidFill>
                <a:effectLst/>
                <a:uLnTx/>
                <a:uFillTx/>
                <a:latin typeface="Calibri" pitchFamily="34" charset="0"/>
                <a:ea typeface="+mn-ea"/>
                <a:cs typeface="+mn-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endParaRPr kumimoji="0" lang="fr-FR" sz="2000" b="0" i="0" u="none" strike="noStrike" kern="1200" cap="all" spc="0" normalizeH="0" baseline="0" noProof="0" dirty="0" smtClean="0">
              <a:ln>
                <a:noFill/>
              </a:ln>
              <a:solidFill>
                <a:schemeClr val="tx1"/>
              </a:solidFill>
              <a:effectLst/>
              <a:uLnTx/>
              <a:uFillTx/>
              <a:latin typeface="+mj-lt"/>
              <a:ea typeface="+mj-ea"/>
              <a:cs typeface="+mj-cs"/>
            </a:endParaRPr>
          </a:p>
        </p:txBody>
      </p:sp>
      <p:sp>
        <p:nvSpPr>
          <p:cNvPr id="10" name="ZoneTexte 9"/>
          <p:cNvSpPr txBox="1"/>
          <p:nvPr/>
        </p:nvSpPr>
        <p:spPr>
          <a:xfrm>
            <a:off x="3742917" y="1552070"/>
            <a:ext cx="5161548" cy="1138773"/>
          </a:xfrm>
          <a:prstGeom prst="rect">
            <a:avLst/>
          </a:prstGeom>
          <a:noFill/>
        </p:spPr>
        <p:txBody>
          <a:bodyPr wrap="square" rtlCol="0">
            <a:spAutoFit/>
          </a:bodyPr>
          <a:lstStyle/>
          <a:p>
            <a:pPr algn="ctr"/>
            <a:r>
              <a:rPr lang="fr-FR" sz="2000" dirty="0" smtClean="0"/>
              <a:t>… </a:t>
            </a:r>
            <a:r>
              <a:rPr lang="fr-FR" sz="2000" b="1" dirty="0" smtClean="0"/>
              <a:t>où professionnels </a:t>
            </a:r>
            <a:r>
              <a:rPr lang="fr-FR" sz="1600" b="1" dirty="0" smtClean="0"/>
              <a:t>du développement durable</a:t>
            </a:r>
            <a:r>
              <a:rPr lang="fr-FR" sz="1600" dirty="0" smtClean="0"/>
              <a:t>, élus, chercheurs, étudiants, représentants associatifs ou syndicaux ont pu échanger, témoigner ou découvrir des expérimentations et travaux en cours</a:t>
            </a:r>
          </a:p>
        </p:txBody>
      </p:sp>
      <p:sp>
        <p:nvSpPr>
          <p:cNvPr id="7" name="Text Box 19"/>
          <p:cNvSpPr txBox="1">
            <a:spLocks noChangeArrowheads="1"/>
          </p:cNvSpPr>
          <p:nvPr/>
        </p:nvSpPr>
        <p:spPr bwMode="auto">
          <a:xfrm>
            <a:off x="617517" y="1508815"/>
            <a:ext cx="2505693" cy="1554272"/>
          </a:xfrm>
          <a:prstGeom prst="rect">
            <a:avLst/>
          </a:prstGeom>
          <a:noFill/>
          <a:ln w="9525">
            <a:noFill/>
            <a:miter lim="800000"/>
            <a:headEnd/>
            <a:tailEnd/>
          </a:ln>
          <a:effectLst/>
        </p:spPr>
        <p:txBody>
          <a:bodyPr wrap="square">
            <a:spAutoFit/>
          </a:bodyPr>
          <a:lstStyle/>
          <a:p>
            <a:pPr algn="ctr"/>
            <a:r>
              <a:rPr lang="fr-FR" sz="1800" b="1" dirty="0" smtClean="0"/>
              <a:t>… animée</a:t>
            </a:r>
            <a:r>
              <a:rPr lang="fr-FR" sz="1800" dirty="0" smtClean="0"/>
              <a:t> </a:t>
            </a:r>
            <a:r>
              <a:rPr lang="fr-FR" sz="1600" dirty="0" smtClean="0"/>
              <a:t>par </a:t>
            </a:r>
          </a:p>
          <a:p>
            <a:pPr algn="ctr"/>
            <a:r>
              <a:rPr lang="fr-FR" sz="1800" b="1" dirty="0" smtClean="0"/>
              <a:t>Jean-Louis CAFFIER</a:t>
            </a:r>
            <a:r>
              <a:rPr lang="fr-FR" sz="1600" dirty="0" smtClean="0"/>
              <a:t>, </a:t>
            </a:r>
          </a:p>
          <a:p>
            <a:pPr algn="ctr"/>
            <a:r>
              <a:rPr lang="fr-FR" sz="1600" dirty="0" smtClean="0"/>
              <a:t>journaliste spécialisé</a:t>
            </a:r>
            <a:endParaRPr lang="fr-FR" sz="1600" dirty="0"/>
          </a:p>
          <a:p>
            <a:endParaRPr lang="fr-FR" dirty="0">
              <a:latin typeface="Calibri" pitchFamily="34" charset="0"/>
            </a:endParaRPr>
          </a:p>
          <a:p>
            <a:pPr>
              <a:spcBef>
                <a:spcPct val="50000"/>
              </a:spcBef>
            </a:pPr>
            <a:endParaRPr lang="fr-FR" sz="1600" dirty="0">
              <a:latin typeface="Calibri" pitchFamily="34" charset="0"/>
            </a:endParaRPr>
          </a:p>
        </p:txBody>
      </p:sp>
      <p:pic>
        <p:nvPicPr>
          <p:cNvPr id="9" name="Image 8" descr="_42A1616.jpg"/>
          <p:cNvPicPr>
            <a:picLocks noChangeAspect="1"/>
          </p:cNvPicPr>
          <p:nvPr/>
        </p:nvPicPr>
        <p:blipFill>
          <a:blip r:embed="rId3" cstate="print"/>
          <a:srcRect t="3655"/>
          <a:stretch>
            <a:fillRect/>
          </a:stretch>
        </p:blipFill>
        <p:spPr>
          <a:xfrm>
            <a:off x="690691" y="2622884"/>
            <a:ext cx="2413454" cy="3488855"/>
          </a:xfrm>
          <a:prstGeom prst="rect">
            <a:avLst/>
          </a:prstGeom>
        </p:spPr>
      </p:pic>
      <p:pic>
        <p:nvPicPr>
          <p:cNvPr id="11" name="Image 10" descr="_42A2005.jpg"/>
          <p:cNvPicPr>
            <a:picLocks noChangeAspect="1"/>
          </p:cNvPicPr>
          <p:nvPr/>
        </p:nvPicPr>
        <p:blipFill>
          <a:blip r:embed="rId4" cstate="print"/>
          <a:stretch>
            <a:fillRect/>
          </a:stretch>
        </p:blipFill>
        <p:spPr>
          <a:xfrm>
            <a:off x="3978520" y="2859153"/>
            <a:ext cx="4563899" cy="3043459"/>
          </a:xfrm>
          <a:prstGeom prst="rect">
            <a:avLst/>
          </a:prstGeom>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9" y="274638"/>
            <a:ext cx="8494295" cy="734765"/>
          </a:xfrm>
        </p:spPr>
        <p:txBody>
          <a:bodyPr/>
          <a:lstStyle/>
          <a:p>
            <a:pPr lvl="0" algn="ctr" defTabSz="957816">
              <a:spcBef>
                <a:spcPts val="0"/>
              </a:spcBef>
            </a:pPr>
            <a:r>
              <a:rPr lang="fr-FR" sz="2000" b="1" dirty="0" smtClean="0"/>
              <a:t>Avec LA PARTICIPATION de NOMBREUX MEMBRES DU C3D</a:t>
            </a:r>
            <a:br>
              <a:rPr lang="fr-FR" sz="2000" b="1" dirty="0" smtClean="0"/>
            </a:br>
            <a:r>
              <a:rPr lang="fr-FR" sz="1600" b="1" cap="none" dirty="0">
                <a:solidFill>
                  <a:srgbClr val="007CC9">
                    <a:lumMod val="75000"/>
                  </a:srgbClr>
                </a:solidFill>
                <a:ea typeface="+mn-ea"/>
                <a:cs typeface="+mn-cs"/>
              </a:rPr>
              <a:t>…et de nombreux partenaires du Collège présents lors de cette 7</a:t>
            </a:r>
            <a:r>
              <a:rPr lang="fr-FR" sz="1600" b="1" cap="none" baseline="30000" dirty="0">
                <a:solidFill>
                  <a:srgbClr val="007CC9">
                    <a:lumMod val="75000"/>
                  </a:srgbClr>
                </a:solidFill>
                <a:ea typeface="+mn-ea"/>
                <a:cs typeface="+mn-cs"/>
              </a:rPr>
              <a:t>ème</a:t>
            </a:r>
            <a:r>
              <a:rPr lang="fr-FR" sz="1600" b="1" cap="none" dirty="0">
                <a:solidFill>
                  <a:srgbClr val="007CC9">
                    <a:lumMod val="75000"/>
                  </a:srgbClr>
                </a:solidFill>
                <a:ea typeface="+mn-ea"/>
                <a:cs typeface="+mn-cs"/>
              </a:rPr>
              <a:t> </a:t>
            </a:r>
            <a:r>
              <a:rPr lang="fr-FR" sz="1600" b="1" cap="none" dirty="0" smtClean="0">
                <a:solidFill>
                  <a:srgbClr val="007CC9">
                    <a:lumMod val="75000"/>
                  </a:srgbClr>
                </a:solidFill>
                <a:ea typeface="+mn-ea"/>
                <a:cs typeface="+mn-cs"/>
              </a:rPr>
              <a:t>édition</a:t>
            </a:r>
            <a:endParaRPr lang="fr-FR" sz="2000" dirty="0">
              <a:latin typeface="Calibri" pitchFamily="34" charset="0"/>
            </a:endParaRPr>
          </a:p>
        </p:txBody>
      </p:sp>
      <p:sp>
        <p:nvSpPr>
          <p:cNvPr id="4" name="Rectangle 2"/>
          <p:cNvSpPr txBox="1">
            <a:spLocks noChangeArrowheads="1"/>
          </p:cNvSpPr>
          <p:nvPr/>
        </p:nvSpPr>
        <p:spPr>
          <a:xfrm>
            <a:off x="684881" y="4339054"/>
            <a:ext cx="7543800" cy="936625"/>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r>
              <a:rPr kumimoji="0" lang="fr-FR" sz="1400" b="0" i="1" u="none" strike="noStrike" kern="1200" cap="all" spc="0" normalizeH="0" baseline="0" noProof="0" dirty="0" smtClean="0">
                <a:ln>
                  <a:noFill/>
                </a:ln>
                <a:solidFill>
                  <a:srgbClr val="808080"/>
                </a:solidFill>
                <a:effectLst/>
                <a:uLnTx/>
                <a:uFillTx/>
                <a:latin typeface="Calibri" pitchFamily="34" charset="0"/>
                <a:ea typeface="+mn-ea"/>
                <a:cs typeface="+mn-cs"/>
              </a:rPr>
              <a:t/>
            </a:r>
            <a:br>
              <a:rPr kumimoji="0" lang="fr-FR" sz="1400" b="0" i="1" u="none" strike="noStrike" kern="1200" cap="all" spc="0" normalizeH="0" baseline="0" noProof="0" dirty="0" smtClean="0">
                <a:ln>
                  <a:noFill/>
                </a:ln>
                <a:solidFill>
                  <a:srgbClr val="808080"/>
                </a:solidFill>
                <a:effectLst/>
                <a:uLnTx/>
                <a:uFillTx/>
                <a:latin typeface="Calibri" pitchFamily="34" charset="0"/>
                <a:ea typeface="+mn-ea"/>
                <a:cs typeface="+mn-cs"/>
              </a:rPr>
            </a:br>
            <a:r>
              <a:rPr kumimoji="0" lang="fr-FR" sz="1800" b="0" i="0" u="sng" strike="noStrike" kern="1200" cap="all" spc="0" normalizeH="0" baseline="0" noProof="0" dirty="0" smtClean="0">
                <a:ln>
                  <a:noFill/>
                </a:ln>
                <a:solidFill>
                  <a:schemeClr val="tx1"/>
                </a:solidFill>
                <a:effectLst/>
                <a:uLnTx/>
                <a:uFillTx/>
                <a:latin typeface="+mj-lt"/>
                <a:ea typeface="+mj-ea"/>
                <a:cs typeface="+mj-cs"/>
              </a:rPr>
              <a:t/>
            </a:r>
            <a:br>
              <a:rPr kumimoji="0" lang="fr-FR" sz="1800" b="0" i="0" u="sng" strike="noStrike" kern="1200" cap="all" spc="0" normalizeH="0" baseline="0" noProof="0" dirty="0" smtClean="0">
                <a:ln>
                  <a:noFill/>
                </a:ln>
                <a:solidFill>
                  <a:schemeClr val="tx1"/>
                </a:solidFill>
                <a:effectLst/>
                <a:uLnTx/>
                <a:uFillTx/>
                <a:latin typeface="+mj-lt"/>
                <a:ea typeface="+mj-ea"/>
                <a:cs typeface="+mj-cs"/>
              </a:rPr>
            </a:br>
            <a:endParaRPr kumimoji="0" lang="fr-FR" sz="2000" b="0" i="0" u="none" strike="noStrike" kern="1200" cap="all" spc="0" normalizeH="0" baseline="0" noProof="0" dirty="0" smtClean="0">
              <a:ln>
                <a:noFill/>
              </a:ln>
              <a:solidFill>
                <a:schemeClr val="tx1"/>
              </a:solidFill>
              <a:effectLst/>
              <a:uLnTx/>
              <a:uFillTx/>
              <a:latin typeface="+mj-lt"/>
              <a:ea typeface="+mj-ea"/>
              <a:cs typeface="+mj-cs"/>
            </a:endParaRPr>
          </a:p>
        </p:txBody>
      </p:sp>
      <p:pic>
        <p:nvPicPr>
          <p:cNvPr id="8" name="Image 7" descr="_MG_9317.jpg"/>
          <p:cNvPicPr>
            <a:picLocks noChangeAspect="1"/>
          </p:cNvPicPr>
          <p:nvPr/>
        </p:nvPicPr>
        <p:blipFill>
          <a:blip r:embed="rId3" cstate="print"/>
          <a:stretch>
            <a:fillRect/>
          </a:stretch>
        </p:blipFill>
        <p:spPr>
          <a:xfrm>
            <a:off x="321167" y="1359561"/>
            <a:ext cx="777828" cy="1167072"/>
          </a:xfrm>
          <a:prstGeom prst="rect">
            <a:avLst/>
          </a:prstGeom>
        </p:spPr>
      </p:pic>
      <p:pic>
        <p:nvPicPr>
          <p:cNvPr id="12" name="Image 11" descr="_42A1628.jpg"/>
          <p:cNvPicPr>
            <a:picLocks noChangeAspect="1"/>
          </p:cNvPicPr>
          <p:nvPr/>
        </p:nvPicPr>
        <p:blipFill>
          <a:blip r:embed="rId4" cstate="print"/>
          <a:stretch>
            <a:fillRect/>
          </a:stretch>
        </p:blipFill>
        <p:spPr>
          <a:xfrm>
            <a:off x="3175782" y="1383629"/>
            <a:ext cx="786288" cy="1179098"/>
          </a:xfrm>
          <a:prstGeom prst="rect">
            <a:avLst/>
          </a:prstGeom>
        </p:spPr>
      </p:pic>
      <p:pic>
        <p:nvPicPr>
          <p:cNvPr id="14" name="Image 13" descr="_42A1787.jpg"/>
          <p:cNvPicPr>
            <a:picLocks noChangeAspect="1"/>
          </p:cNvPicPr>
          <p:nvPr/>
        </p:nvPicPr>
        <p:blipFill>
          <a:blip r:embed="rId5" cstate="print"/>
          <a:srcRect l="3193" t="16242" r="71843" b="28942"/>
          <a:stretch>
            <a:fillRect/>
          </a:stretch>
        </p:blipFill>
        <p:spPr>
          <a:xfrm>
            <a:off x="1291929" y="1383621"/>
            <a:ext cx="788809" cy="1155042"/>
          </a:xfrm>
          <a:prstGeom prst="rect">
            <a:avLst/>
          </a:prstGeom>
        </p:spPr>
      </p:pic>
      <p:pic>
        <p:nvPicPr>
          <p:cNvPr id="16" name="Image 15" descr="_42A1852.jpg"/>
          <p:cNvPicPr>
            <a:picLocks noChangeAspect="1"/>
          </p:cNvPicPr>
          <p:nvPr/>
        </p:nvPicPr>
        <p:blipFill>
          <a:blip r:embed="rId6" cstate="print"/>
          <a:stretch>
            <a:fillRect/>
          </a:stretch>
        </p:blipFill>
        <p:spPr>
          <a:xfrm>
            <a:off x="2224504" y="1383632"/>
            <a:ext cx="770239" cy="1155032"/>
          </a:xfrm>
          <a:prstGeom prst="rect">
            <a:avLst/>
          </a:prstGeom>
        </p:spPr>
      </p:pic>
      <p:pic>
        <p:nvPicPr>
          <p:cNvPr id="31" name="Image 30" descr="_MG_9215.jpg"/>
          <p:cNvPicPr>
            <a:picLocks noChangeAspect="1"/>
          </p:cNvPicPr>
          <p:nvPr/>
        </p:nvPicPr>
        <p:blipFill>
          <a:blip r:embed="rId7" cstate="print"/>
          <a:stretch>
            <a:fillRect/>
          </a:stretch>
        </p:blipFill>
        <p:spPr>
          <a:xfrm>
            <a:off x="4091583" y="1275347"/>
            <a:ext cx="861645" cy="1292833"/>
          </a:xfrm>
          <a:prstGeom prst="rect">
            <a:avLst/>
          </a:prstGeom>
        </p:spPr>
      </p:pic>
      <p:pic>
        <p:nvPicPr>
          <p:cNvPr id="32" name="Image 31" descr="_MG_9168.jpg"/>
          <p:cNvPicPr>
            <a:picLocks noChangeAspect="1"/>
          </p:cNvPicPr>
          <p:nvPr/>
        </p:nvPicPr>
        <p:blipFill>
          <a:blip r:embed="rId8" cstate="print"/>
          <a:stretch>
            <a:fillRect/>
          </a:stretch>
        </p:blipFill>
        <p:spPr>
          <a:xfrm>
            <a:off x="5090048" y="1371599"/>
            <a:ext cx="761786" cy="1143001"/>
          </a:xfrm>
          <a:prstGeom prst="rect">
            <a:avLst/>
          </a:prstGeom>
        </p:spPr>
      </p:pic>
      <p:pic>
        <p:nvPicPr>
          <p:cNvPr id="33" name="Image 32" descr="z_42A2120.jpg"/>
          <p:cNvPicPr>
            <a:picLocks noChangeAspect="1"/>
          </p:cNvPicPr>
          <p:nvPr/>
        </p:nvPicPr>
        <p:blipFill>
          <a:blip r:embed="rId9" cstate="print"/>
          <a:stretch>
            <a:fillRect/>
          </a:stretch>
        </p:blipFill>
        <p:spPr>
          <a:xfrm>
            <a:off x="6029295" y="1395505"/>
            <a:ext cx="737730" cy="1106907"/>
          </a:xfrm>
          <a:prstGeom prst="rect">
            <a:avLst/>
          </a:prstGeom>
        </p:spPr>
      </p:pic>
      <p:pic>
        <p:nvPicPr>
          <p:cNvPr id="34" name="Image 33" descr="z_42A1723.jpg"/>
          <p:cNvPicPr>
            <a:picLocks noChangeAspect="1"/>
          </p:cNvPicPr>
          <p:nvPr/>
        </p:nvPicPr>
        <p:blipFill rotWithShape="1">
          <a:blip r:embed="rId10" cstate="print"/>
          <a:srcRect l="32625" r="13021" b="18420"/>
          <a:stretch/>
        </p:blipFill>
        <p:spPr>
          <a:xfrm>
            <a:off x="777448" y="2568181"/>
            <a:ext cx="941981" cy="942280"/>
          </a:xfrm>
          <a:prstGeom prst="rect">
            <a:avLst/>
          </a:prstGeom>
        </p:spPr>
      </p:pic>
      <p:pic>
        <p:nvPicPr>
          <p:cNvPr id="22" name="Image 21" descr="Z gancille_42A1968.jpg"/>
          <p:cNvPicPr>
            <a:picLocks noChangeAspect="1"/>
          </p:cNvPicPr>
          <p:nvPr/>
        </p:nvPicPr>
        <p:blipFill>
          <a:blip r:embed="rId11" cstate="print"/>
          <a:srcRect l="6952" t="8554" r="60253" b="9223"/>
          <a:stretch>
            <a:fillRect/>
          </a:stretch>
        </p:blipFill>
        <p:spPr>
          <a:xfrm>
            <a:off x="738044" y="4807366"/>
            <a:ext cx="721901" cy="1115970"/>
          </a:xfrm>
          <a:prstGeom prst="rect">
            <a:avLst/>
          </a:prstGeom>
        </p:spPr>
      </p:pic>
      <p:pic>
        <p:nvPicPr>
          <p:cNvPr id="26" name="Image 25" descr="Z_42A1835.jpg"/>
          <p:cNvPicPr>
            <a:picLocks noChangeAspect="1"/>
          </p:cNvPicPr>
          <p:nvPr/>
        </p:nvPicPr>
        <p:blipFill>
          <a:blip r:embed="rId12" cstate="print"/>
          <a:srcRect t="5546" r="70738" b="15573"/>
          <a:stretch>
            <a:fillRect/>
          </a:stretch>
        </p:blipFill>
        <p:spPr>
          <a:xfrm>
            <a:off x="1719429" y="4821213"/>
            <a:ext cx="631083" cy="1076077"/>
          </a:xfrm>
          <a:prstGeom prst="rect">
            <a:avLst/>
          </a:prstGeom>
        </p:spPr>
      </p:pic>
      <p:pic>
        <p:nvPicPr>
          <p:cNvPr id="27" name="Image 26" descr="z_42A1853.jpg"/>
          <p:cNvPicPr>
            <a:picLocks noChangeAspect="1"/>
          </p:cNvPicPr>
          <p:nvPr/>
        </p:nvPicPr>
        <p:blipFill>
          <a:blip r:embed="rId13" cstate="print"/>
          <a:srcRect l="7572"/>
          <a:stretch>
            <a:fillRect/>
          </a:stretch>
        </p:blipFill>
        <p:spPr>
          <a:xfrm>
            <a:off x="2490873" y="4788569"/>
            <a:ext cx="674455" cy="1094874"/>
          </a:xfrm>
          <a:prstGeom prst="rect">
            <a:avLst/>
          </a:prstGeom>
        </p:spPr>
      </p:pic>
      <p:pic>
        <p:nvPicPr>
          <p:cNvPr id="28" name="Image 27" descr="z_42A1863.jpg"/>
          <p:cNvPicPr>
            <a:picLocks noChangeAspect="1"/>
          </p:cNvPicPr>
          <p:nvPr/>
        </p:nvPicPr>
        <p:blipFill>
          <a:blip r:embed="rId14" cstate="print"/>
          <a:srcRect l="5924" r="9987"/>
          <a:stretch>
            <a:fillRect/>
          </a:stretch>
        </p:blipFill>
        <p:spPr>
          <a:xfrm>
            <a:off x="3344753" y="4788568"/>
            <a:ext cx="613611" cy="1094874"/>
          </a:xfrm>
          <a:prstGeom prst="rect">
            <a:avLst/>
          </a:prstGeom>
        </p:spPr>
      </p:pic>
      <p:pic>
        <p:nvPicPr>
          <p:cNvPr id="29" name="Image 28" descr="z_42A1868.jpg"/>
          <p:cNvPicPr>
            <a:picLocks noChangeAspect="1"/>
          </p:cNvPicPr>
          <p:nvPr/>
        </p:nvPicPr>
        <p:blipFill>
          <a:blip r:embed="rId15" cstate="print"/>
          <a:srcRect l="23048" r="31387"/>
          <a:stretch>
            <a:fillRect/>
          </a:stretch>
        </p:blipFill>
        <p:spPr>
          <a:xfrm>
            <a:off x="4111164" y="4792349"/>
            <a:ext cx="745958" cy="1091093"/>
          </a:xfrm>
          <a:prstGeom prst="rect">
            <a:avLst/>
          </a:prstGeom>
        </p:spPr>
      </p:pic>
      <p:pic>
        <p:nvPicPr>
          <p:cNvPr id="30" name="Image 29" descr="z_42A2046.jpg"/>
          <p:cNvPicPr>
            <a:picLocks noChangeAspect="1"/>
          </p:cNvPicPr>
          <p:nvPr/>
        </p:nvPicPr>
        <p:blipFill>
          <a:blip r:embed="rId16" cstate="print"/>
          <a:srcRect l="6058"/>
          <a:stretch>
            <a:fillRect/>
          </a:stretch>
        </p:blipFill>
        <p:spPr>
          <a:xfrm>
            <a:off x="5080105" y="4800600"/>
            <a:ext cx="670437" cy="1070810"/>
          </a:xfrm>
          <a:prstGeom prst="rect">
            <a:avLst/>
          </a:prstGeom>
        </p:spPr>
      </p:pic>
      <p:pic>
        <p:nvPicPr>
          <p:cNvPr id="36" name="Image 35" descr="z_42A2249.jpg"/>
          <p:cNvPicPr>
            <a:picLocks noChangeAspect="1"/>
          </p:cNvPicPr>
          <p:nvPr/>
        </p:nvPicPr>
        <p:blipFill>
          <a:blip r:embed="rId17" cstate="print"/>
          <a:srcRect r="9586"/>
          <a:stretch>
            <a:fillRect/>
          </a:stretch>
        </p:blipFill>
        <p:spPr>
          <a:xfrm>
            <a:off x="6888064" y="4752472"/>
            <a:ext cx="680906" cy="1129962"/>
          </a:xfrm>
          <a:prstGeom prst="rect">
            <a:avLst/>
          </a:prstGeom>
        </p:spPr>
      </p:pic>
      <p:pic>
        <p:nvPicPr>
          <p:cNvPr id="37" name="Image 36" descr="z_42A2250.jpg"/>
          <p:cNvPicPr>
            <a:picLocks noChangeAspect="1"/>
          </p:cNvPicPr>
          <p:nvPr/>
        </p:nvPicPr>
        <p:blipFill rotWithShape="1">
          <a:blip r:embed="rId18" cstate="print"/>
          <a:srcRect l="7620" b="14950"/>
          <a:stretch/>
        </p:blipFill>
        <p:spPr>
          <a:xfrm>
            <a:off x="6521038" y="2612951"/>
            <a:ext cx="585938" cy="809395"/>
          </a:xfrm>
          <a:prstGeom prst="rect">
            <a:avLst/>
          </a:prstGeom>
        </p:spPr>
      </p:pic>
      <p:pic>
        <p:nvPicPr>
          <p:cNvPr id="38" name="Image 37" descr="z_42A2330.jpg"/>
          <p:cNvPicPr>
            <a:picLocks noChangeAspect="1"/>
          </p:cNvPicPr>
          <p:nvPr/>
        </p:nvPicPr>
        <p:blipFill>
          <a:blip r:embed="rId19" cstate="print"/>
          <a:srcRect l="41981" t="4209" r="17699"/>
          <a:stretch>
            <a:fillRect/>
          </a:stretch>
        </p:blipFill>
        <p:spPr>
          <a:xfrm>
            <a:off x="7772409" y="4764505"/>
            <a:ext cx="718780" cy="1138108"/>
          </a:xfrm>
          <a:prstGeom prst="rect">
            <a:avLst/>
          </a:prstGeom>
        </p:spPr>
      </p:pic>
      <p:pic>
        <p:nvPicPr>
          <p:cNvPr id="39" name="Image 38" descr="z_42A2352.jpg"/>
          <p:cNvPicPr>
            <a:picLocks noChangeAspect="1"/>
          </p:cNvPicPr>
          <p:nvPr/>
        </p:nvPicPr>
        <p:blipFill>
          <a:blip r:embed="rId20" cstate="print"/>
          <a:srcRect l="22823" r="25719"/>
          <a:stretch>
            <a:fillRect/>
          </a:stretch>
        </p:blipFill>
        <p:spPr>
          <a:xfrm>
            <a:off x="5884852" y="4788254"/>
            <a:ext cx="818148" cy="1059649"/>
          </a:xfrm>
          <a:prstGeom prst="rect">
            <a:avLst/>
          </a:prstGeom>
        </p:spPr>
      </p:pic>
      <p:pic>
        <p:nvPicPr>
          <p:cNvPr id="40" name="Image 39" descr="_42A1650.jpg"/>
          <p:cNvPicPr>
            <a:picLocks noChangeAspect="1"/>
          </p:cNvPicPr>
          <p:nvPr/>
        </p:nvPicPr>
        <p:blipFill rotWithShape="1">
          <a:blip r:embed="rId21"/>
          <a:srcRect l="15917" t="35406" r="69158" b="35637"/>
          <a:stretch/>
        </p:blipFill>
        <p:spPr>
          <a:xfrm>
            <a:off x="6917409" y="1383632"/>
            <a:ext cx="818138" cy="1143001"/>
          </a:xfrm>
          <a:prstGeom prst="rect">
            <a:avLst/>
          </a:prstGeom>
        </p:spPr>
      </p:pic>
      <p:pic>
        <p:nvPicPr>
          <p:cNvPr id="41" name="Image 40" descr="z 2emeplan_42A2312.jpg"/>
          <p:cNvPicPr>
            <a:picLocks noChangeAspect="1"/>
          </p:cNvPicPr>
          <p:nvPr/>
        </p:nvPicPr>
        <p:blipFill>
          <a:blip r:embed="rId22" cstate="print"/>
          <a:srcRect l="13234" t="42872" r="35628" b="14803"/>
          <a:stretch>
            <a:fillRect/>
          </a:stretch>
        </p:blipFill>
        <p:spPr>
          <a:xfrm>
            <a:off x="7561333" y="3514156"/>
            <a:ext cx="917062" cy="1138835"/>
          </a:xfrm>
          <a:prstGeom prst="rect">
            <a:avLst/>
          </a:prstGeom>
        </p:spPr>
      </p:pic>
      <p:pic>
        <p:nvPicPr>
          <p:cNvPr id="42" name="Image 41" descr="_MG_9176.jpg"/>
          <p:cNvPicPr>
            <a:picLocks noChangeAspect="1"/>
          </p:cNvPicPr>
          <p:nvPr/>
        </p:nvPicPr>
        <p:blipFill>
          <a:blip r:embed="rId23" cstate="print"/>
          <a:stretch>
            <a:fillRect/>
          </a:stretch>
        </p:blipFill>
        <p:spPr>
          <a:xfrm>
            <a:off x="5561746" y="2605450"/>
            <a:ext cx="544751" cy="816896"/>
          </a:xfrm>
          <a:prstGeom prst="rect">
            <a:avLst/>
          </a:prstGeom>
        </p:spPr>
      </p:pic>
      <p:pic>
        <p:nvPicPr>
          <p:cNvPr id="43" name="Image 42" descr="Z droite_42A1986.jpg"/>
          <p:cNvPicPr>
            <a:picLocks noChangeAspect="1"/>
          </p:cNvPicPr>
          <p:nvPr/>
        </p:nvPicPr>
        <p:blipFill>
          <a:blip r:embed="rId24" cstate="print"/>
          <a:srcRect l="60169" r="5672" b="31951"/>
          <a:stretch>
            <a:fillRect/>
          </a:stretch>
        </p:blipFill>
        <p:spPr>
          <a:xfrm>
            <a:off x="6376040" y="3486398"/>
            <a:ext cx="866273" cy="1150153"/>
          </a:xfrm>
          <a:prstGeom prst="rect">
            <a:avLst/>
          </a:prstGeom>
        </p:spPr>
      </p:pic>
      <p:pic>
        <p:nvPicPr>
          <p:cNvPr id="44" name="Image 43" descr="z Elise. Th_42A1901.jpg"/>
          <p:cNvPicPr>
            <a:picLocks noChangeAspect="1"/>
          </p:cNvPicPr>
          <p:nvPr/>
        </p:nvPicPr>
        <p:blipFill>
          <a:blip r:embed="rId25" cstate="print"/>
          <a:srcRect l="4779" t="3541" r="54455" b="16910"/>
          <a:stretch>
            <a:fillRect/>
          </a:stretch>
        </p:blipFill>
        <p:spPr>
          <a:xfrm>
            <a:off x="4094387" y="3497086"/>
            <a:ext cx="869610" cy="1130968"/>
          </a:xfrm>
          <a:prstGeom prst="rect">
            <a:avLst/>
          </a:prstGeom>
        </p:spPr>
      </p:pic>
      <p:pic>
        <p:nvPicPr>
          <p:cNvPr id="45" name="Image 44" descr="Z F. des j_42A1923.jpg"/>
          <p:cNvPicPr>
            <a:picLocks noChangeAspect="1"/>
          </p:cNvPicPr>
          <p:nvPr/>
        </p:nvPicPr>
        <p:blipFill>
          <a:blip r:embed="rId26" cstate="print"/>
          <a:srcRect l="64488" t="18247" b="3206"/>
          <a:stretch>
            <a:fillRect/>
          </a:stretch>
        </p:blipFill>
        <p:spPr>
          <a:xfrm>
            <a:off x="3072019" y="3486398"/>
            <a:ext cx="774938" cy="1143001"/>
          </a:xfrm>
          <a:prstGeom prst="rect">
            <a:avLst/>
          </a:prstGeom>
        </p:spPr>
      </p:pic>
      <p:pic>
        <p:nvPicPr>
          <p:cNvPr id="46" name="Image 45" descr="Z l van d_42A1889.jpg"/>
          <p:cNvPicPr>
            <a:picLocks noChangeAspect="1"/>
          </p:cNvPicPr>
          <p:nvPr/>
        </p:nvPicPr>
        <p:blipFill>
          <a:blip r:embed="rId27" cstate="print"/>
          <a:srcRect l="56255" t="18581" r="2329"/>
          <a:stretch>
            <a:fillRect/>
          </a:stretch>
        </p:blipFill>
        <p:spPr>
          <a:xfrm>
            <a:off x="5256078" y="3480984"/>
            <a:ext cx="866274" cy="1134972"/>
          </a:xfrm>
          <a:prstGeom prst="rect">
            <a:avLst/>
          </a:prstGeom>
        </p:spPr>
      </p:pic>
      <p:pic>
        <p:nvPicPr>
          <p:cNvPr id="47" name="Image 46" descr="z les 2_42A1981.jpg"/>
          <p:cNvPicPr>
            <a:picLocks noChangeAspect="1"/>
          </p:cNvPicPr>
          <p:nvPr/>
        </p:nvPicPr>
        <p:blipFill>
          <a:blip r:embed="rId28" cstate="print"/>
          <a:srcRect l="8824" r="6617"/>
          <a:stretch>
            <a:fillRect/>
          </a:stretch>
        </p:blipFill>
        <p:spPr>
          <a:xfrm>
            <a:off x="1458373" y="3562437"/>
            <a:ext cx="1383631" cy="1090554"/>
          </a:xfrm>
          <a:prstGeom prst="rect">
            <a:avLst/>
          </a:prstGeom>
        </p:spPr>
      </p:pic>
      <p:pic>
        <p:nvPicPr>
          <p:cNvPr id="48" name="Image 47" descr="z_42A2208.jpg"/>
          <p:cNvPicPr>
            <a:picLocks noChangeAspect="1"/>
          </p:cNvPicPr>
          <p:nvPr/>
        </p:nvPicPr>
        <p:blipFill>
          <a:blip r:embed="rId29" cstate="print"/>
          <a:stretch>
            <a:fillRect/>
          </a:stretch>
        </p:blipFill>
        <p:spPr>
          <a:xfrm>
            <a:off x="521533" y="3550562"/>
            <a:ext cx="753097" cy="1129965"/>
          </a:xfrm>
          <a:prstGeom prst="rect">
            <a:avLst/>
          </a:prstGeom>
        </p:spPr>
      </p:pic>
      <p:pic>
        <p:nvPicPr>
          <p:cNvPr id="16386" name="Picture 2" descr="Y:\C3D\Campus\Campus 2013\Photos Campus C3D\c3d ld\_42A1850.jpg"/>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l="52673" t="16770" r="28672" b="47738"/>
          <a:stretch/>
        </p:blipFill>
        <p:spPr bwMode="auto">
          <a:xfrm>
            <a:off x="7845610" y="1395505"/>
            <a:ext cx="882337" cy="1119095"/>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Y:\C3D\Campus\Campus 2013\Photos Campus C3D\c3d ld\_42A1877.jpg"/>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t="10446" b="19149"/>
          <a:stretch/>
        </p:blipFill>
        <p:spPr bwMode="auto">
          <a:xfrm>
            <a:off x="2137620" y="2624441"/>
            <a:ext cx="809623" cy="855023"/>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Y:\C3D\Campus\Campus 2013\Photos Campus C3D\c3d ld\_42A1903.jpg"/>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71329" t="4237" b="46293"/>
          <a:stretch/>
        </p:blipFill>
        <p:spPr bwMode="auto">
          <a:xfrm>
            <a:off x="3277899" y="2620637"/>
            <a:ext cx="727965" cy="837367"/>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Y:\C3D\Campus\Campus 2013\Photos Campus C3D\c3d ld\_42A2015.jpg"/>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52673" t="9231" r="12928" b="24724"/>
          <a:stretch/>
        </p:blipFill>
        <p:spPr bwMode="auto">
          <a:xfrm>
            <a:off x="4441366" y="2605450"/>
            <a:ext cx="666071" cy="852554"/>
          </a:xfrm>
          <a:prstGeom prst="rect">
            <a:avLst/>
          </a:prstGeom>
          <a:noFill/>
          <a:extLst>
            <a:ext uri="{909E8E84-426E-40DD-AFC4-6F175D3DCCD1}">
              <a14:hiddenFill xmlns:a14="http://schemas.microsoft.com/office/drawing/2010/main">
                <a:solidFill>
                  <a:srgbClr val="FFFFFF"/>
                </a:solidFill>
              </a14:hiddenFill>
            </a:ext>
          </a:extLst>
        </p:spPr>
      </p:pic>
      <p:pic>
        <p:nvPicPr>
          <p:cNvPr id="16391" name="Picture 7" descr="Y:\C3D\Campus\Campus 2013\Photos Campus C3D\c3d ld\_MG_9177.jpg"/>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14057" r="24819" b="50000"/>
          <a:stretch/>
        </p:blipFill>
        <p:spPr bwMode="auto">
          <a:xfrm>
            <a:off x="7552103" y="2588816"/>
            <a:ext cx="728777" cy="8942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9" y="274638"/>
            <a:ext cx="8494295" cy="928520"/>
          </a:xfrm>
        </p:spPr>
        <p:txBody>
          <a:bodyPr/>
          <a:lstStyle/>
          <a:p>
            <a:pPr>
              <a:tabLst>
                <a:tab pos="2244725" algn="l"/>
              </a:tabLst>
            </a:pPr>
            <a:r>
              <a:rPr lang="fr-FR" b="1" dirty="0" smtClean="0"/>
              <a:t>Séquence 1 :</a:t>
            </a:r>
            <a:r>
              <a:rPr lang="fr-FR" b="1" dirty="0" smtClean="0">
                <a:solidFill>
                  <a:srgbClr val="EEE642"/>
                </a:solidFill>
              </a:rPr>
              <a:t> </a:t>
            </a:r>
            <a:r>
              <a:rPr lang="fr-FR" b="1" dirty="0" smtClean="0"/>
              <a:t>LA TRANSITION ENERGETIQUE </a:t>
            </a:r>
            <a:r>
              <a:rPr lang="fr-FR" b="1" dirty="0" smtClean="0"/>
              <a:t>EN</a:t>
            </a:r>
            <a:br>
              <a:rPr lang="fr-FR" b="1" dirty="0" smtClean="0"/>
            </a:br>
            <a:r>
              <a:rPr lang="fr-FR" b="1" dirty="0"/>
              <a:t>	</a:t>
            </a:r>
            <a:r>
              <a:rPr lang="fr-FR" b="1" dirty="0" smtClean="0"/>
              <a:t>MARCHE</a:t>
            </a:r>
            <a:endParaRPr lang="fr-FR" b="1" dirty="0"/>
          </a:p>
        </p:txBody>
      </p:sp>
      <p:pic>
        <p:nvPicPr>
          <p:cNvPr id="5" name="Image 4" descr="_42A1646.jpg"/>
          <p:cNvPicPr>
            <a:picLocks noChangeAspect="1"/>
          </p:cNvPicPr>
          <p:nvPr/>
        </p:nvPicPr>
        <p:blipFill>
          <a:blip r:embed="rId3"/>
          <a:srcRect l="41158" t="28822" r="41821" b="40975"/>
          <a:stretch>
            <a:fillRect/>
          </a:stretch>
        </p:blipFill>
        <p:spPr>
          <a:xfrm>
            <a:off x="7435516" y="1552071"/>
            <a:ext cx="1383632" cy="1636290"/>
          </a:xfrm>
          <a:prstGeom prst="rect">
            <a:avLst/>
          </a:prstGeom>
        </p:spPr>
      </p:pic>
      <p:pic>
        <p:nvPicPr>
          <p:cNvPr id="6" name="Image 5" descr="_42A1641.jpg"/>
          <p:cNvPicPr>
            <a:picLocks noChangeAspect="1"/>
          </p:cNvPicPr>
          <p:nvPr/>
        </p:nvPicPr>
        <p:blipFill>
          <a:blip r:embed="rId4"/>
          <a:srcRect t="31479" r="82301" b="34282"/>
          <a:stretch>
            <a:fillRect/>
          </a:stretch>
        </p:blipFill>
        <p:spPr>
          <a:xfrm>
            <a:off x="3182916" y="1528007"/>
            <a:ext cx="1342566" cy="1780677"/>
          </a:xfrm>
          <a:prstGeom prst="rect">
            <a:avLst/>
          </a:prstGeom>
        </p:spPr>
      </p:pic>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sp>
        <p:nvSpPr>
          <p:cNvPr id="8" name="ZoneTexte 7"/>
          <p:cNvSpPr txBox="1"/>
          <p:nvPr/>
        </p:nvSpPr>
        <p:spPr>
          <a:xfrm>
            <a:off x="445169" y="1395631"/>
            <a:ext cx="2767263" cy="2031325"/>
          </a:xfrm>
          <a:prstGeom prst="rect">
            <a:avLst/>
          </a:prstGeom>
          <a:noFill/>
        </p:spPr>
        <p:txBody>
          <a:bodyPr wrap="square" rtlCol="0">
            <a:spAutoFit/>
          </a:bodyPr>
          <a:lstStyle/>
          <a:p>
            <a:endParaRPr lang="fr-FR" sz="1400" dirty="0" smtClean="0"/>
          </a:p>
          <a:p>
            <a:r>
              <a:rPr lang="fr-FR" sz="1400" b="1" dirty="0" smtClean="0"/>
              <a:t>Jean-Louis JOURDAN, SNCF  – Trésorier du C3D</a:t>
            </a:r>
          </a:p>
          <a:p>
            <a:r>
              <a:rPr lang="fr-FR" sz="1400" dirty="0" smtClean="0"/>
              <a:t>« Face à ces modèles émergents deux attitudes cohabitent, soit considérer les nouveaux modèles économiques comme des opportunités et de nouveaux </a:t>
            </a:r>
          </a:p>
        </p:txBody>
      </p:sp>
      <p:sp>
        <p:nvSpPr>
          <p:cNvPr id="10" name="ZoneTexte 9"/>
          <p:cNvSpPr txBox="1"/>
          <p:nvPr/>
        </p:nvSpPr>
        <p:spPr>
          <a:xfrm>
            <a:off x="4844715" y="1689282"/>
            <a:ext cx="2662990" cy="1600438"/>
          </a:xfrm>
          <a:prstGeom prst="rect">
            <a:avLst/>
          </a:prstGeom>
          <a:noFill/>
        </p:spPr>
        <p:txBody>
          <a:bodyPr wrap="square" rtlCol="0">
            <a:spAutoFit/>
          </a:bodyPr>
          <a:lstStyle/>
          <a:p>
            <a:r>
              <a:rPr lang="fr-FR" sz="1400" b="1" dirty="0" smtClean="0"/>
              <a:t>Laurence TUBIANA, IDDRI</a:t>
            </a:r>
          </a:p>
          <a:p>
            <a:r>
              <a:rPr lang="fr-FR" sz="1400" dirty="0" smtClean="0"/>
              <a:t>« Dans le cadre du débat sur la transition énergétique, avec l’implication des citoyens, des avis se distinguent assez clairement : en premier lieu la transition énergétique est une </a:t>
            </a:r>
          </a:p>
        </p:txBody>
      </p:sp>
      <p:sp>
        <p:nvSpPr>
          <p:cNvPr id="9" name="Arrondir un rectangle avec un coin diagonal 8"/>
          <p:cNvSpPr/>
          <p:nvPr/>
        </p:nvSpPr>
        <p:spPr>
          <a:xfrm>
            <a:off x="300789" y="1395664"/>
            <a:ext cx="4331369" cy="2923673"/>
          </a:xfrm>
          <a:prstGeom prst="round2DiagRect">
            <a:avLst/>
          </a:prstGeom>
          <a:noFill/>
          <a:ln w="31750">
            <a:solidFill>
              <a:srgbClr val="EEE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11" name="ZoneTexte 10"/>
          <p:cNvSpPr txBox="1"/>
          <p:nvPr/>
        </p:nvSpPr>
        <p:spPr>
          <a:xfrm>
            <a:off x="453186" y="3112127"/>
            <a:ext cx="4215065" cy="1169551"/>
          </a:xfrm>
          <a:prstGeom prst="rect">
            <a:avLst/>
          </a:prstGeom>
          <a:noFill/>
        </p:spPr>
        <p:txBody>
          <a:bodyPr wrap="square" rtlCol="0">
            <a:spAutoFit/>
          </a:bodyPr>
          <a:lstStyle/>
          <a:p>
            <a:endParaRPr lang="fr-FR" sz="1400" dirty="0" smtClean="0"/>
          </a:p>
          <a:p>
            <a:r>
              <a:rPr lang="fr-FR" sz="1400" dirty="0" smtClean="0"/>
              <a:t>business, soit les appréhender comme un risque. Dans un contexte difficile, le C3D fait justement le pari d’une stratégie du changement positif et celui de la création de valeurs et de l’innovation. »</a:t>
            </a:r>
          </a:p>
        </p:txBody>
      </p:sp>
      <p:sp>
        <p:nvSpPr>
          <p:cNvPr id="12" name="Rogner et arrondir un rectangle à un seul coin 11"/>
          <p:cNvSpPr/>
          <p:nvPr/>
        </p:nvSpPr>
        <p:spPr>
          <a:xfrm rot="10800000">
            <a:off x="4812630" y="1407693"/>
            <a:ext cx="4066673" cy="2913935"/>
          </a:xfrm>
          <a:prstGeom prst="snipRoundRect">
            <a:avLst/>
          </a:prstGeom>
          <a:noFill/>
          <a:ln w="31750">
            <a:solidFill>
              <a:srgbClr val="EEE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13" name="ZoneTexte 12"/>
          <p:cNvSpPr txBox="1"/>
          <p:nvPr/>
        </p:nvSpPr>
        <p:spPr>
          <a:xfrm>
            <a:off x="4840701" y="3180317"/>
            <a:ext cx="3858128" cy="1169551"/>
          </a:xfrm>
          <a:prstGeom prst="rect">
            <a:avLst/>
          </a:prstGeom>
          <a:noFill/>
        </p:spPr>
        <p:txBody>
          <a:bodyPr wrap="square" rtlCol="0">
            <a:spAutoFit/>
          </a:bodyPr>
          <a:lstStyle/>
          <a:p>
            <a:r>
              <a:rPr lang="fr-FR" sz="1400" dirty="0" smtClean="0"/>
              <a:t>chance pour la France et il faut l’amorcer, secundo, il faut une diversification des sources d’énergie et tertio, la maîtrise de </a:t>
            </a:r>
          </a:p>
          <a:p>
            <a:r>
              <a:rPr lang="fr-FR" sz="1400" dirty="0" smtClean="0"/>
              <a:t>     l’énergie doit être au centre des  </a:t>
            </a:r>
          </a:p>
          <a:p>
            <a:r>
              <a:rPr lang="fr-FR" sz="1400" dirty="0" smtClean="0"/>
              <a:t>           préoccupations »</a:t>
            </a:r>
          </a:p>
        </p:txBody>
      </p:sp>
      <p:pic>
        <p:nvPicPr>
          <p:cNvPr id="14" name="Image 13" descr="_42A1645.jpg"/>
          <p:cNvPicPr>
            <a:picLocks noChangeAspect="1"/>
          </p:cNvPicPr>
          <p:nvPr/>
        </p:nvPicPr>
        <p:blipFill>
          <a:blip r:embed="rId5"/>
          <a:srcRect l="56683" t="34625" r="27055" b="34625"/>
          <a:stretch>
            <a:fillRect/>
          </a:stretch>
        </p:blipFill>
        <p:spPr>
          <a:xfrm>
            <a:off x="7230983" y="4486630"/>
            <a:ext cx="1359564" cy="1713423"/>
          </a:xfrm>
          <a:prstGeom prst="rect">
            <a:avLst/>
          </a:prstGeom>
        </p:spPr>
      </p:pic>
      <p:sp>
        <p:nvSpPr>
          <p:cNvPr id="15" name="Rectangle à coins arrondis 14"/>
          <p:cNvSpPr/>
          <p:nvPr/>
        </p:nvSpPr>
        <p:spPr>
          <a:xfrm>
            <a:off x="252663" y="4403558"/>
            <a:ext cx="8578515" cy="1828800"/>
          </a:xfrm>
          <a:prstGeom prst="roundRect">
            <a:avLst/>
          </a:prstGeom>
          <a:noFill/>
          <a:ln w="38100">
            <a:solidFill>
              <a:srgbClr val="EEE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16" name="ZoneTexte 15"/>
          <p:cNvSpPr txBox="1"/>
          <p:nvPr/>
        </p:nvSpPr>
        <p:spPr>
          <a:xfrm>
            <a:off x="372977" y="4403525"/>
            <a:ext cx="6845970" cy="1815882"/>
          </a:xfrm>
          <a:prstGeom prst="rect">
            <a:avLst/>
          </a:prstGeom>
          <a:noFill/>
        </p:spPr>
        <p:txBody>
          <a:bodyPr wrap="square" rtlCol="0">
            <a:spAutoFit/>
          </a:bodyPr>
          <a:lstStyle/>
          <a:p>
            <a:endParaRPr lang="fr-FR" sz="1400" dirty="0" smtClean="0"/>
          </a:p>
          <a:p>
            <a:pPr lvl="0"/>
            <a:r>
              <a:rPr lang="fr-FR" sz="1400" b="1" dirty="0" smtClean="0"/>
              <a:t>Hervé JUVIN</a:t>
            </a:r>
            <a:r>
              <a:rPr lang="fr-FR" sz="1400" dirty="0" smtClean="0"/>
              <a:t>, </a:t>
            </a:r>
            <a:r>
              <a:rPr lang="fr-FR" sz="1400" b="1" dirty="0" err="1" smtClean="0"/>
              <a:t>Eurogroup</a:t>
            </a:r>
            <a:r>
              <a:rPr lang="fr-FR" sz="1400" b="1" dirty="0" smtClean="0"/>
              <a:t> Institute </a:t>
            </a:r>
          </a:p>
          <a:p>
            <a:r>
              <a:rPr lang="fr-FR" sz="1400" dirty="0" smtClean="0"/>
              <a:t>«  On peut être frappé par le fait que le changement climatique est en train de devenir un axe stratégique et un axe géopolitique de développement aux Etats-Unis. Cette lutte contre le changement climatique est même en train de devenir la nouvelle doctrine Truman : une sorte « d’ouvre-boîte universel » qui permettra aux Etats Unis d’intervenir partout dans le monde au nom de la lutte contre le changement climatique et les catastrophes naturelles. »</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9" y="274638"/>
            <a:ext cx="8494295" cy="928520"/>
          </a:xfrm>
        </p:spPr>
        <p:txBody>
          <a:bodyPr/>
          <a:lstStyle/>
          <a:p>
            <a:pPr>
              <a:tabLst>
                <a:tab pos="2244725" algn="l"/>
              </a:tabLst>
            </a:pPr>
            <a:r>
              <a:rPr lang="fr-FR" b="1" dirty="0" smtClean="0"/>
              <a:t>Séquence 1 : LA TRANSITION ENERGETIQUE </a:t>
            </a:r>
            <a:r>
              <a:rPr lang="fr-FR" b="1" dirty="0" smtClean="0"/>
              <a:t>EN</a:t>
            </a:r>
            <a:br>
              <a:rPr lang="fr-FR" b="1" dirty="0" smtClean="0"/>
            </a:br>
            <a:r>
              <a:rPr lang="fr-FR" b="1" dirty="0" smtClean="0"/>
              <a:t>	MARCHE </a:t>
            </a:r>
            <a:r>
              <a:rPr lang="fr-FR" sz="1600" b="1" dirty="0" smtClean="0"/>
              <a:t>(suite)</a:t>
            </a:r>
            <a:endParaRPr lang="fr-FR" sz="1600" b="1" dirty="0"/>
          </a:p>
        </p:txBody>
      </p:sp>
      <p:sp>
        <p:nvSpPr>
          <p:cNvPr id="7" name="ZoneTexte 6"/>
          <p:cNvSpPr txBox="1"/>
          <p:nvPr/>
        </p:nvSpPr>
        <p:spPr>
          <a:xfrm>
            <a:off x="745958" y="4523874"/>
            <a:ext cx="184731" cy="338554"/>
          </a:xfrm>
          <a:prstGeom prst="rect">
            <a:avLst/>
          </a:prstGeom>
          <a:noFill/>
        </p:spPr>
        <p:txBody>
          <a:bodyPr wrap="none" rtlCol="0">
            <a:spAutoFit/>
          </a:bodyPr>
          <a:lstStyle/>
          <a:p>
            <a:endParaRPr lang="fr-FR" sz="1600" dirty="0" smtClean="0"/>
          </a:p>
        </p:txBody>
      </p:sp>
      <p:grpSp>
        <p:nvGrpSpPr>
          <p:cNvPr id="24" name="Groupe 23"/>
          <p:cNvGrpSpPr/>
          <p:nvPr/>
        </p:nvGrpSpPr>
        <p:grpSpPr>
          <a:xfrm>
            <a:off x="324700" y="4138862"/>
            <a:ext cx="4307305" cy="2132755"/>
            <a:chOff x="204537" y="4198395"/>
            <a:chExt cx="4307305" cy="2132755"/>
          </a:xfrm>
        </p:grpSpPr>
        <p:grpSp>
          <p:nvGrpSpPr>
            <p:cNvPr id="14" name="Groupe 13"/>
            <p:cNvGrpSpPr/>
            <p:nvPr/>
          </p:nvGrpSpPr>
          <p:grpSpPr>
            <a:xfrm>
              <a:off x="372976" y="4499810"/>
              <a:ext cx="4054645" cy="1831340"/>
              <a:chOff x="300784" y="3765858"/>
              <a:chExt cx="4054645" cy="1831340"/>
            </a:xfrm>
          </p:grpSpPr>
          <p:sp>
            <p:nvSpPr>
              <p:cNvPr id="8" name="ZoneTexte 7"/>
              <p:cNvSpPr txBox="1"/>
              <p:nvPr/>
            </p:nvSpPr>
            <p:spPr>
              <a:xfrm>
                <a:off x="1576134" y="3996760"/>
                <a:ext cx="2779295" cy="1600438"/>
              </a:xfrm>
              <a:prstGeom prst="rect">
                <a:avLst/>
              </a:prstGeom>
              <a:noFill/>
            </p:spPr>
            <p:txBody>
              <a:bodyPr wrap="square" rtlCol="0">
                <a:spAutoFit/>
              </a:bodyPr>
              <a:lstStyle/>
              <a:p>
                <a:r>
                  <a:rPr lang="fr-FR" sz="1400" dirty="0" smtClean="0"/>
                  <a:t>« La motivation première, aussi bien pour les collectivités que pour les entreprises, ce seront les économies, puisqu’il y a un retour sur les investissements dès lors qu’on améliore ses performances énergétiques. »</a:t>
                </a:r>
              </a:p>
            </p:txBody>
          </p:sp>
          <p:pic>
            <p:nvPicPr>
              <p:cNvPr id="12" name="Image 11" descr="_42A1650.jpg"/>
              <p:cNvPicPr>
                <a:picLocks noChangeAspect="1"/>
              </p:cNvPicPr>
              <p:nvPr/>
            </p:nvPicPr>
            <p:blipFill>
              <a:blip r:embed="rId3"/>
              <a:srcRect l="8566" t="33622" r="80296" b="44318"/>
              <a:stretch>
                <a:fillRect/>
              </a:stretch>
            </p:blipFill>
            <p:spPr>
              <a:xfrm>
                <a:off x="300784" y="3765858"/>
                <a:ext cx="1224688" cy="1616587"/>
              </a:xfrm>
              <a:prstGeom prst="rect">
                <a:avLst/>
              </a:prstGeom>
            </p:spPr>
          </p:pic>
        </p:grpSp>
        <p:sp>
          <p:nvSpPr>
            <p:cNvPr id="15" name="Rectangle à coins arrondis 14"/>
            <p:cNvSpPr/>
            <p:nvPr/>
          </p:nvSpPr>
          <p:spPr>
            <a:xfrm>
              <a:off x="204537" y="4198395"/>
              <a:ext cx="4307305" cy="2093490"/>
            </a:xfrm>
            <a:prstGeom prst="roundRect">
              <a:avLst/>
            </a:prstGeom>
            <a:noFill/>
            <a:ln w="38100">
              <a:solidFill>
                <a:srgbClr val="EEE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grpSp>
      <p:grpSp>
        <p:nvGrpSpPr>
          <p:cNvPr id="20" name="Groupe 19"/>
          <p:cNvGrpSpPr/>
          <p:nvPr/>
        </p:nvGrpSpPr>
        <p:grpSpPr>
          <a:xfrm>
            <a:off x="5204569" y="1393191"/>
            <a:ext cx="3517072" cy="4783425"/>
            <a:chOff x="5204569" y="1185456"/>
            <a:chExt cx="3517072" cy="4427324"/>
          </a:xfrm>
        </p:grpSpPr>
        <p:sp>
          <p:nvSpPr>
            <p:cNvPr id="10" name="ZoneTexte 9"/>
            <p:cNvSpPr txBox="1"/>
            <p:nvPr/>
          </p:nvSpPr>
          <p:spPr>
            <a:xfrm>
              <a:off x="5204569" y="1185456"/>
              <a:ext cx="2276886" cy="2478319"/>
            </a:xfrm>
            <a:prstGeom prst="rect">
              <a:avLst/>
            </a:prstGeom>
            <a:noFill/>
          </p:spPr>
          <p:txBody>
            <a:bodyPr wrap="square" rtlCol="0">
              <a:spAutoFit/>
            </a:bodyPr>
            <a:lstStyle/>
            <a:p>
              <a:endParaRPr lang="fr-FR" sz="1400" dirty="0" smtClean="0"/>
            </a:p>
            <a:p>
              <a:r>
                <a:rPr lang="fr-FR" sz="1400" b="1" dirty="0" smtClean="0"/>
                <a:t>Sabine DESNAULT, </a:t>
              </a:r>
            </a:p>
            <a:p>
              <a:r>
                <a:rPr lang="fr-FR" sz="1400" b="1" dirty="0" err="1" smtClean="0"/>
                <a:t>Nexity</a:t>
              </a:r>
              <a:r>
                <a:rPr lang="fr-FR" sz="1400" b="1" dirty="0" smtClean="0"/>
                <a:t>, membre du Conseil d’administration du C3D</a:t>
              </a:r>
            </a:p>
            <a:p>
              <a:r>
                <a:rPr lang="fr-FR" sz="1400" dirty="0" smtClean="0"/>
                <a:t>« Il convient d’explorer de nouvelles voies. Pourquoi, par exemple, ne pas créer des aides sur le maintien à domicile des séniors, </a:t>
              </a:r>
            </a:p>
            <a:p>
              <a:r>
                <a:rPr lang="fr-FR" sz="1400" dirty="0" smtClean="0"/>
                <a:t>ce qui constituerait par exemple un autre</a:t>
              </a:r>
              <a:endParaRPr lang="fr-FR" sz="1400" dirty="0"/>
            </a:p>
          </p:txBody>
        </p:sp>
        <p:pic>
          <p:nvPicPr>
            <p:cNvPr id="18" name="Image 17" descr="_42A1650.jpg"/>
            <p:cNvPicPr>
              <a:picLocks noChangeAspect="1"/>
            </p:cNvPicPr>
            <p:nvPr/>
          </p:nvPicPr>
          <p:blipFill>
            <a:blip r:embed="rId3"/>
            <a:srcRect l="15917" t="34625" r="69158" b="29946"/>
            <a:stretch>
              <a:fillRect/>
            </a:stretch>
          </p:blipFill>
          <p:spPr>
            <a:xfrm>
              <a:off x="7367239" y="1455823"/>
              <a:ext cx="1223308" cy="1935383"/>
            </a:xfrm>
            <a:prstGeom prst="rect">
              <a:avLst/>
            </a:prstGeom>
          </p:spPr>
        </p:pic>
        <p:sp>
          <p:nvSpPr>
            <p:cNvPr id="19" name="ZoneTexte 18"/>
            <p:cNvSpPr txBox="1"/>
            <p:nvPr/>
          </p:nvSpPr>
          <p:spPr>
            <a:xfrm>
              <a:off x="5216438" y="3366011"/>
              <a:ext cx="3505203" cy="2246769"/>
            </a:xfrm>
            <a:prstGeom prst="rect">
              <a:avLst/>
            </a:prstGeom>
            <a:noFill/>
          </p:spPr>
          <p:txBody>
            <a:bodyPr wrap="square" rtlCol="0">
              <a:spAutoFit/>
            </a:bodyPr>
            <a:lstStyle/>
            <a:p>
              <a:endParaRPr lang="fr-FR" sz="1400" dirty="0" smtClean="0"/>
            </a:p>
            <a:p>
              <a:r>
                <a:rPr lang="fr-FR" sz="1400" dirty="0" smtClean="0"/>
                <a:t>moyen de limiter les consommations énergétiques et des déplacements inutiles. Toutes ces tentatives qui visent à substituer à une mobilité physique de la circulation de l’information peuvent contribuer à réduire les dépenses énergétiques et doivent donc être mieux explorées et soutenus par les pouvoirs publics. »</a:t>
              </a:r>
              <a:endParaRPr lang="fr-FR" sz="1400" dirty="0"/>
            </a:p>
          </p:txBody>
        </p:sp>
      </p:grpSp>
      <p:sp>
        <p:nvSpPr>
          <p:cNvPr id="21" name="Arrondir un rectangle avec un coin diagonal 20"/>
          <p:cNvSpPr/>
          <p:nvPr/>
        </p:nvSpPr>
        <p:spPr>
          <a:xfrm>
            <a:off x="4836695" y="1191126"/>
            <a:ext cx="3910263" cy="4752474"/>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22" name="Arrondir un rectangle avec un coin diagonal 21"/>
          <p:cNvSpPr/>
          <p:nvPr/>
        </p:nvSpPr>
        <p:spPr>
          <a:xfrm>
            <a:off x="5077325" y="1515979"/>
            <a:ext cx="3621507" cy="4716373"/>
          </a:xfrm>
          <a:prstGeom prst="round2DiagRect">
            <a:avLst/>
          </a:prstGeom>
          <a:noFill/>
          <a:ln w="31750">
            <a:solidFill>
              <a:srgbClr val="EEE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16" name="ZoneTexte 15"/>
          <p:cNvSpPr txBox="1"/>
          <p:nvPr/>
        </p:nvSpPr>
        <p:spPr>
          <a:xfrm>
            <a:off x="428503" y="3955185"/>
            <a:ext cx="4191000" cy="738664"/>
          </a:xfrm>
          <a:prstGeom prst="rect">
            <a:avLst/>
          </a:prstGeom>
          <a:noFill/>
        </p:spPr>
        <p:txBody>
          <a:bodyPr wrap="square" rtlCol="0">
            <a:spAutoFit/>
          </a:bodyPr>
          <a:lstStyle/>
          <a:p>
            <a:endParaRPr lang="fr-FR" sz="1400" dirty="0" smtClean="0"/>
          </a:p>
          <a:p>
            <a:pPr lvl="0"/>
            <a:r>
              <a:rPr lang="fr-FR" sz="1400" b="1" dirty="0" smtClean="0"/>
              <a:t>Denis GUIBARD, Orange France Telecom, </a:t>
            </a:r>
          </a:p>
          <a:p>
            <a:pPr lvl="0"/>
            <a:r>
              <a:rPr lang="fr-FR" sz="1400" b="1" dirty="0" smtClean="0"/>
              <a:t>	          Vice-Président du C3D </a:t>
            </a:r>
          </a:p>
        </p:txBody>
      </p:sp>
      <p:pic>
        <p:nvPicPr>
          <p:cNvPr id="17" name="Image 16" descr="_42A1647.jpg"/>
          <p:cNvPicPr>
            <a:picLocks noChangeAspect="1"/>
          </p:cNvPicPr>
          <p:nvPr/>
        </p:nvPicPr>
        <p:blipFill>
          <a:blip r:embed="rId4"/>
          <a:srcRect l="28212" t="37227" r="55131" b="31951"/>
          <a:stretch>
            <a:fillRect/>
          </a:stretch>
        </p:blipFill>
        <p:spPr>
          <a:xfrm>
            <a:off x="3597442" y="1359569"/>
            <a:ext cx="1251284" cy="1543083"/>
          </a:xfrm>
          <a:prstGeom prst="rect">
            <a:avLst/>
          </a:prstGeom>
        </p:spPr>
      </p:pic>
      <p:sp>
        <p:nvSpPr>
          <p:cNvPr id="23" name="Rogner et arrondir un rectangle à un seul coin 22"/>
          <p:cNvSpPr/>
          <p:nvPr/>
        </p:nvSpPr>
        <p:spPr>
          <a:xfrm rot="10800000">
            <a:off x="324849" y="1299408"/>
            <a:ext cx="4584033" cy="2739191"/>
          </a:xfrm>
          <a:prstGeom prst="snipRoundRect">
            <a:avLst/>
          </a:prstGeom>
          <a:noFill/>
          <a:ln w="31750">
            <a:solidFill>
              <a:srgbClr val="EEE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smtClean="0">
              <a:latin typeface="+mj-lt"/>
            </a:endParaRPr>
          </a:p>
        </p:txBody>
      </p:sp>
      <p:sp>
        <p:nvSpPr>
          <p:cNvPr id="25" name="ZoneTexte 24"/>
          <p:cNvSpPr txBox="1"/>
          <p:nvPr/>
        </p:nvSpPr>
        <p:spPr>
          <a:xfrm>
            <a:off x="320829" y="1126922"/>
            <a:ext cx="3264582" cy="1815882"/>
          </a:xfrm>
          <a:prstGeom prst="rect">
            <a:avLst/>
          </a:prstGeom>
          <a:noFill/>
        </p:spPr>
        <p:txBody>
          <a:bodyPr wrap="square" rtlCol="0">
            <a:spAutoFit/>
          </a:bodyPr>
          <a:lstStyle/>
          <a:p>
            <a:endParaRPr lang="fr-FR" sz="1400" dirty="0" smtClean="0"/>
          </a:p>
          <a:p>
            <a:r>
              <a:rPr lang="fr-FR" sz="1400" b="1" dirty="0" smtClean="0"/>
              <a:t>Alain GRANDJEAN</a:t>
            </a:r>
            <a:r>
              <a:rPr lang="fr-FR" sz="1400" dirty="0" smtClean="0"/>
              <a:t>, </a:t>
            </a:r>
          </a:p>
          <a:p>
            <a:r>
              <a:rPr lang="fr-FR" sz="1400" b="1" dirty="0" smtClean="0"/>
              <a:t>Président du comité des experts du débat national sur la transition énergétique</a:t>
            </a:r>
          </a:p>
          <a:p>
            <a:r>
              <a:rPr lang="fr-FR" sz="1400" dirty="0" smtClean="0"/>
              <a:t>« La transition énergétique reste plus que jamais une nécessité. Elle n’est pas le problème, elle est une solution. </a:t>
            </a:r>
          </a:p>
        </p:txBody>
      </p:sp>
      <p:sp>
        <p:nvSpPr>
          <p:cNvPr id="26" name="ZoneTexte 25"/>
          <p:cNvSpPr txBox="1"/>
          <p:nvPr/>
        </p:nvSpPr>
        <p:spPr>
          <a:xfrm>
            <a:off x="340879" y="2633269"/>
            <a:ext cx="4507847" cy="1384995"/>
          </a:xfrm>
          <a:prstGeom prst="rect">
            <a:avLst/>
          </a:prstGeom>
          <a:noFill/>
        </p:spPr>
        <p:txBody>
          <a:bodyPr wrap="square" rtlCol="0">
            <a:spAutoFit/>
          </a:bodyPr>
          <a:lstStyle/>
          <a:p>
            <a:endParaRPr lang="fr-FR" sz="1400" dirty="0" smtClean="0"/>
          </a:p>
          <a:p>
            <a:r>
              <a:rPr lang="fr-FR" sz="1400" dirty="0" smtClean="0"/>
              <a:t>Ainsi, la rénovation thermique des bâtiments créerait beaucoup d’activités et d’emploi et permettrait de relancer une partie de l’économie. La création de </a:t>
            </a:r>
          </a:p>
          <a:p>
            <a:r>
              <a:rPr lang="fr-FR" sz="1400" dirty="0" smtClean="0"/>
              <a:t>    nouvelles formes de transports, en </a:t>
            </a:r>
            <a:r>
              <a:rPr lang="fr-FR" sz="1400" dirty="0" err="1" smtClean="0"/>
              <a:t>intermodalité</a:t>
            </a:r>
            <a:r>
              <a:rPr lang="fr-FR" sz="1400" dirty="0" smtClean="0"/>
              <a:t> </a:t>
            </a:r>
          </a:p>
          <a:p>
            <a:r>
              <a:rPr lang="fr-FR" sz="1400" dirty="0" smtClean="0"/>
              <a:t>          permettrait là aussi de créer de l’activité. »</a:t>
            </a:r>
          </a:p>
        </p:txBody>
      </p:sp>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gt;&lt;version val=&quot;17192&quot;/&gt;&lt;partner val=&quot;610&quot;/&gt;&lt;CPresentation id=&quot;1&quot;&gt;&lt;m_defprecNumber idref=&quot;2&quot;/&gt;&lt;m_defprecPercent idref=&quot;3&quot;/&gt;&lt;m_defprecDate idref=&quot;4&quot;/&gt;&lt;m_defprecYear idref=&quot;5&quot;/&gt;&lt;m_defprecQuarter idref=&quot;6&quot;/&gt;&lt;m_defprecMonth idref=&quot;7&quot;/&gt;&lt;m_defprecWeek idref=&quot;8&quot;/&gt;&lt;m_defprecDay idref=&quot;9&quot;/&gt;&lt;m_eweekdayFirstOfWeek val=&quot;2&quot;/&gt;&lt;m_mruColor&gt;&lt;m_vecMRU length=&quot;0&quot;/&gt;&lt;/m_mruColor&gt;&lt;/CPresentation&gt;&lt;CDefaultPrec id=&quot;9&quot;&gt;&lt;m_precDefault/&gt;&lt;/CDefaultPrec&gt;&lt;CDefaultPrec id=&quot;8&quot;&gt;&lt;m_precDefault/&gt;&lt;/CDefaultPrec&gt;&lt;CDefaultPrec id=&quot;7&quot;&gt;&lt;m_precDefault/&gt;&lt;/CDefaultPrec&gt;&lt;CDefaultPrec id=&quot;6&quot;&gt;&lt;m_precDefault/&gt;&lt;/CDefaultPrec&gt;&lt;CDefaultPrec id=&quot;5&quot;&gt;&lt;m_precDefault/&gt;&lt;/CDefaultPrec&gt;&lt;CDefaultPrec id=&quot;4&quot;&gt;&lt;m_precDefault/&gt;&lt;/CDefaultPrec&gt;&lt;CDefaultPrec id=&quot;3&quot;&gt;&lt;m_precDefault/&gt;&lt;/CDefaultPrec&gt;&lt;CDefaultPrec id=&quot;2&quot;&gt;&lt;m_precDefault&gt;&lt;m_chDecimalSymbol&gt;,&lt;/m_chDecimalSymbol&gt;&lt;m_nGroupingDigits val=&quot;3&quot;/&gt;&lt;m_chGroupingSymbol&gt;.&lt;/m_chGroupingSymbol&gt;&lt;/m_precDefault&gt;&lt;/CDefaultPrec&gt;&lt;/root&gt;"/>
  <p:tag name="THINKCELLUNDODONOTDELETE" val="31"/>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iMJbwkTZMkm6dPnUOrOlj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dlgGL8psCk6C0DgU37rcM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vfcFSPrD5ECtiZDBg5h1p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4DI9PwTt3UK_Fhhso94z3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_Dy5HQ8Ex0iaQODNCOt_T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k7uHQvTKhEaUFz1lMLDWW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qF7C8cNsLUeMwz2.xidpN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ApAt3wtDd06EOIDRi8EVk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KbPqB8vwyEaehFf9DGg.5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jiEAXlQQf0OkBvH8mA.Ex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9XyPaYk46kGsMmNYFZcKE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Bhh.0zz9o0KeHH8Xh7DVT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aRy3D9oYE0qD4RtLqaJ0B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TlgbUCCwRkGruUi.F9iwL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M4dNZC1.0EiPoN.Tx9Dyn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emDQR2Yk1EyZUL1YAL.do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k59JR8jsXUCUYMIh1yZTp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Yp6pCCRqNECPe4ygWC75j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hMdXe_yuAUmRIWC87leQc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dOYxk2I8B0KAwOZ1CBUXw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r0WWqAWgukKdF0NMBNpvB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bitd3nMsu0u4n4Y3QsQ3R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GTdY19GGUEOBl01Qajt2m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Pq4qGqkUhEKvQ1.GPtBvm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FX8UR9UhXES4B5nfgMEQp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rCsDDdvudEGGoBK5bHryG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RwjidV6nUk.Qr6e62qCvw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Ig36pWXFRkuYrFotZrD10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7xO9oXnefkOjWk3UW.nfPA"/>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kwliV5diMUWYvohmepB8Z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KNp99tpyXUGfOfVbDv_f3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gG3jnZp870uYb1F1IDy_D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WCZF1l2prkSyoqChIFxSZ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hhy3X1J2DUK.CtQW2IePx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bXbAUIbh8EeNJTIpS5VNv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GrH6GaeijEa7pYVKvfBXD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tjYZ.UiQ8EOLKUVL1.PU0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Xbrx0iguek.tGaRRPYCTb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38py5whtNEqHhEyr4HBBS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GML.K51TXEO5fjx9ZaRxdg"/>
</p:tagLst>
</file>

<file path=ppt/theme/theme1.xml><?xml version="1.0" encoding="utf-8"?>
<a:theme xmlns:a="http://schemas.openxmlformats.org/drawingml/2006/main" name="CDDD">
  <a:themeElements>
    <a:clrScheme name="Ligaris Colors">
      <a:dk1>
        <a:sysClr val="windowText" lastClr="000000"/>
      </a:dk1>
      <a:lt1>
        <a:sysClr val="window" lastClr="FFFFFF"/>
      </a:lt1>
      <a:dk2>
        <a:srgbClr val="808080"/>
      </a:dk2>
      <a:lt2>
        <a:srgbClr val="E2E2E2"/>
      </a:lt2>
      <a:accent1>
        <a:srgbClr val="81CEF1"/>
      </a:accent1>
      <a:accent2>
        <a:srgbClr val="007CC9"/>
      </a:accent2>
      <a:accent3>
        <a:srgbClr val="AAC83E"/>
      </a:accent3>
      <a:accent4>
        <a:srgbClr val="DDE744"/>
      </a:accent4>
      <a:accent5>
        <a:srgbClr val="EEE642"/>
      </a:accent5>
      <a:accent6>
        <a:srgbClr val="E8008A"/>
      </a:accent6>
      <a:hlink>
        <a:srgbClr val="0000FF"/>
      </a:hlink>
      <a:folHlink>
        <a:srgbClr val="800080"/>
      </a:folHlink>
    </a:clrScheme>
    <a:fontScheme name="Custom 12">
      <a:majorFont>
        <a:latin typeface="Helvetica-Light"/>
        <a:ea typeface=""/>
        <a:cs typeface=""/>
      </a:majorFont>
      <a:minorFont>
        <a:latin typeface="Helvetic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CC9"/>
        </a:solidFill>
        <a:ln>
          <a:noFill/>
        </a:ln>
      </a:spPr>
      <a:bodyPr rtlCol="0" anchor="ctr"/>
      <a:lstStyle>
        <a:defPPr algn="ctr">
          <a:defRPr sz="16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 2007 vierge</Template>
  <TotalTime>2241</TotalTime>
  <Words>1672</Words>
  <Application>Microsoft Office PowerPoint</Application>
  <PresentationFormat>Affichage à l'écran (4:3)</PresentationFormat>
  <Paragraphs>255</Paragraphs>
  <Slides>21</Slides>
  <Notes>20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21</vt:i4>
      </vt:variant>
    </vt:vector>
  </HeadingPairs>
  <TitlesOfParts>
    <vt:vector size="23" baseType="lpstr">
      <vt:lpstr>CDDD</vt:lpstr>
      <vt:lpstr>think-cell Slide</vt:lpstr>
      <vt:lpstr>Retour en images sur …</vt:lpstr>
      <vt:lpstr>Auditorium de la Macif, Paris  150 participants, 5 séquences, 31 intervenants</vt:lpstr>
      <vt:lpstr>  Une rencontre placée sous le signe de la transition</vt:lpstr>
      <vt:lpstr>OUVERTURE </vt:lpstr>
      <vt:lpstr>Présentation PowerPoint</vt:lpstr>
      <vt:lpstr>Le campus 2013 : Une journée…</vt:lpstr>
      <vt:lpstr>Avec LA PARTICIPATION de NOMBREUX MEMBRES DU C3D …et de nombreux partenaires du Collège présents lors de cette 7ème édition</vt:lpstr>
      <vt:lpstr>Séquence 1 : LA TRANSITION ENERGETIQUE EN  MARCHE</vt:lpstr>
      <vt:lpstr>Séquence 1 : LA TRANSITION ENERGETIQUE EN  MARCHE (suite)</vt:lpstr>
      <vt:lpstr>Séquence 2 : LA TRANSITION DES Modèles  économiques</vt:lpstr>
      <vt:lpstr>Séquence 2 : LA TRANSITION DES Modèles  économiques (suite)</vt:lpstr>
      <vt:lpstr>Séquence 2 : LA TRANSITION DES Modèles  économiques (suite)</vt:lpstr>
      <vt:lpstr>Séquence 3 : scenarii 2020 du développement durable : la transition du modèle de société</vt:lpstr>
      <vt:lpstr>Séquence 4 : LA fonction développement durable et la rse au cœur de la transition managériale </vt:lpstr>
      <vt:lpstr>Séquence 4 : LA fonction développement durable et la rse au cœur de la transition managériale (suite)</vt:lpstr>
      <vt:lpstr>Séquence 4 : LA fonction développement durable et la rse au cœur de la transition managériale (suite)</vt:lpstr>
      <vt:lpstr>table ronde de synthèse</vt:lpstr>
      <vt:lpstr>Clôture de la journée</vt:lpstr>
      <vt:lpstr>Une edition 2013 plus PARTICIPATIve ET INTERACTIve :  boîtiers de question électroniques, questions SMS …</vt:lpstr>
      <vt:lpstr>Le campus 2013 Fut aussi l’occasion d’échanges conviviaux</vt:lpstr>
      <vt:lpstr>Le campus 2013 Fut aussi l’occasion d’échanges conviviaux</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dc:title>
  <dc:creator>SIMAJE CDDD</dc:creator>
  <cp:lastModifiedBy> </cp:lastModifiedBy>
  <cp:revision>245</cp:revision>
  <dcterms:created xsi:type="dcterms:W3CDTF">2011-12-06T13:50:35Z</dcterms:created>
  <dcterms:modified xsi:type="dcterms:W3CDTF">2013-07-26T10:12:55Z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1607307189</vt:i4>
  </property>
  <property fmtid="{D5CDD505-2E9C-101B-9397-08002B2CF9AE}" pid="3" name="_NewReviewCycle">
    <vt:lpwstr/>
  </property>
  <property fmtid="{D5CDD505-2E9C-101B-9397-08002B2CF9AE}" pid="4" name="_EmailSubject">
    <vt:lpwstr>[Ligaris] Templates</vt:lpwstr>
  </property>
  <property fmtid="{D5CDD505-2E9C-101B-9397-08002B2CF9AE}" pid="5" name="_AuthorEmail">
    <vt:lpwstr>zineb.glila@simaje.com</vt:lpwstr>
  </property>
  <property fmtid="{D5CDD505-2E9C-101B-9397-08002B2CF9AE}" pid="6" name="_AuthorEmailDisplayName">
    <vt:lpwstr>Zineb Glila</vt:lpwstr>
  </property>
</Properties>
</file>